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45" d="100"/>
          <a:sy n="45" d="100"/>
        </p:scale>
        <p:origin x="-682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81E8-AED9-FB4F-A81E-7A8416B2729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2C9-7DB3-8A48-8763-27450FCA4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81E8-AED9-FB4F-A81E-7A8416B2729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2C9-7DB3-8A48-8763-27450FCA4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81E8-AED9-FB4F-A81E-7A8416B2729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2C9-7DB3-8A48-8763-27450FCA4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7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81E8-AED9-FB4F-A81E-7A8416B2729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2C9-7DB3-8A48-8763-27450FCA4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7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81E8-AED9-FB4F-A81E-7A8416B2729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2C9-7DB3-8A48-8763-27450FCA4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3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81E8-AED9-FB4F-A81E-7A8416B2729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2C9-7DB3-8A48-8763-27450FCA4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3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81E8-AED9-FB4F-A81E-7A8416B2729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2C9-7DB3-8A48-8763-27450FCA4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3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81E8-AED9-FB4F-A81E-7A8416B2729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2C9-7DB3-8A48-8763-27450FCA4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6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81E8-AED9-FB4F-A81E-7A8416B2729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2C9-7DB3-8A48-8763-27450FCA4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1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81E8-AED9-FB4F-A81E-7A8416B2729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2C9-7DB3-8A48-8763-27450FCA4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2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81E8-AED9-FB4F-A81E-7A8416B2729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2C9-7DB3-8A48-8763-27450FCA4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0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981E8-AED9-FB4F-A81E-7A8416B2729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2C9-7DB3-8A48-8763-27450FCA4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4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learningforward.org/docs/commoncore/professionallearningpolicyreview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hyperlink" Target="http://learningforward.org/publications/implementing-common-core#.U6hG6Kipr-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blogs.edweek.org/edweek/learning_forwards_pd_watch/2014/02/seven_policy_shifts_that_improve_professional_learning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86755" y="6396039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3D71B1"/>
                </a:solidFill>
                <a:latin typeface="Arial" charset="0"/>
                <a:cs typeface="Arial" charset="0"/>
              </a:rPr>
              <a:t>www.learningforward.org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39566" y="433164"/>
            <a:ext cx="7248511" cy="1588"/>
          </a:xfrm>
          <a:prstGeom prst="line">
            <a:avLst/>
          </a:prstGeom>
          <a:ln w="19050" cap="flat" cmpd="sng" algn="ctr">
            <a:gradFill flip="none" rotWithShape="1">
              <a:gsLst>
                <a:gs pos="0">
                  <a:srgbClr val="009933"/>
                </a:gs>
                <a:gs pos="100000">
                  <a:prstClr val="white"/>
                </a:gs>
              </a:gsLst>
              <a:lin ang="1134000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62651" y="6535235"/>
            <a:ext cx="7281355" cy="1588"/>
          </a:xfrm>
          <a:prstGeom prst="line">
            <a:avLst/>
          </a:prstGeom>
          <a:ln w="34925" cap="flat" cmpd="sng" algn="ctr">
            <a:gradFill flip="none" rotWithShape="1">
              <a:gsLst>
                <a:gs pos="0">
                  <a:srgbClr val="009933"/>
                </a:gs>
                <a:gs pos="100000">
                  <a:prstClr val="whit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earningForward_tag logo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0" y="81305"/>
            <a:ext cx="2044700" cy="703718"/>
          </a:xfrm>
          <a:prstGeom prst="rect">
            <a:avLst/>
          </a:prstGeom>
        </p:spPr>
      </p:pic>
      <p:pic>
        <p:nvPicPr>
          <p:cNvPr id="11" name="Picture 10" descr="Screen Shot 2014-02-21 at 7.10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454" y="554038"/>
            <a:ext cx="6402409" cy="4792661"/>
          </a:xfrm>
          <a:prstGeom prst="rect">
            <a:avLst/>
          </a:prstGeom>
        </p:spPr>
      </p:pic>
      <p:pic>
        <p:nvPicPr>
          <p:cNvPr id="12" name="Picture 11" descr="standards_fullsize_highrez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473" y="3416300"/>
            <a:ext cx="2098752" cy="273697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79413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86755" y="6396039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3D71B1"/>
                </a:solidFill>
                <a:latin typeface="Arial" charset="0"/>
                <a:cs typeface="Arial" charset="0"/>
              </a:rPr>
              <a:t>www.learningforward.org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7166" y="433164"/>
            <a:ext cx="7248511" cy="1588"/>
          </a:xfrm>
          <a:prstGeom prst="line">
            <a:avLst/>
          </a:prstGeom>
          <a:ln w="19050" cap="flat" cmpd="sng" algn="ctr">
            <a:gradFill flip="none" rotWithShape="1">
              <a:gsLst>
                <a:gs pos="0">
                  <a:srgbClr val="009933"/>
                </a:gs>
                <a:gs pos="100000">
                  <a:prstClr val="white"/>
                </a:gs>
              </a:gsLst>
              <a:lin ang="1134000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62651" y="6535235"/>
            <a:ext cx="7281355" cy="1588"/>
          </a:xfrm>
          <a:prstGeom prst="line">
            <a:avLst/>
          </a:prstGeom>
          <a:ln w="34925" cap="flat" cmpd="sng" algn="ctr">
            <a:gradFill flip="none" rotWithShape="1">
              <a:gsLst>
                <a:gs pos="0">
                  <a:srgbClr val="009933"/>
                </a:gs>
                <a:gs pos="100000">
                  <a:prstClr val="whit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C:\Users\kkidwell\AppData\Local\Microsoft\Windows\Temporary Internet Files\Content.IE5\K32E0GDG\MC900241119[1].wm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9035">
            <a:off x="355731" y="3042887"/>
            <a:ext cx="3301359" cy="2467615"/>
          </a:xfrm>
          <a:prstGeom prst="rect">
            <a:avLst/>
          </a:prstGeom>
          <a:noFill/>
          <a:scene3d>
            <a:camera prst="orthographicFront">
              <a:rot lat="0" lon="21299999" rev="1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kkidwell\AppData\Local\Microsoft\Windows\Temporary Internet Files\Content.IE5\K32E0GDG\MC900241119[1].wm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283339" y="2924237"/>
            <a:ext cx="3513412" cy="2467616"/>
          </a:xfrm>
          <a:prstGeom prst="rect">
            <a:avLst/>
          </a:prstGeom>
          <a:noFill/>
          <a:scene3d>
            <a:camera prst="orthographicFront">
              <a:rot lat="0" lon="21299999" rev="1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2562" y="695745"/>
            <a:ext cx="62247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Myriad Pro"/>
              </a:rPr>
              <a:t>Components of a Comprehensive 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Myriad Pro"/>
              </a:rPr>
              <a:t>Professional Learning System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0166" y="2014131"/>
            <a:ext cx="2593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Conceptual Components</a:t>
            </a:r>
            <a:endParaRPr lang="en-US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7960" y="2045141"/>
            <a:ext cx="260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Operational Components</a:t>
            </a:r>
            <a:endParaRPr lang="en-US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4975" y="3113631"/>
            <a:ext cx="2113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Vision/Function/Goals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86755" y="2762382"/>
            <a:ext cx="1032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Definition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441765" y="4319233"/>
            <a:ext cx="1040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Standards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6232" y="5097313"/>
            <a:ext cx="2365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Continuous improvement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403139" y="2758671"/>
            <a:ext cx="1582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Decision making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690916" y="4488510"/>
            <a:ext cx="1049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Resources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541268" y="5680492"/>
            <a:ext cx="1245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Engagement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726556" y="5469288"/>
            <a:ext cx="1597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Line of authority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8187089" y="2852345"/>
            <a:ext cx="826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Policies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412155" y="5364969"/>
            <a:ext cx="1260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Government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355219" y="3332234"/>
            <a:ext cx="1144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Procedures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781692" y="2423828"/>
            <a:ext cx="1085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Guidelines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8136294" y="4518118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Funding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998310" y="4928036"/>
            <a:ext cx="221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Roles &amp; Responsibilities</a:t>
            </a:r>
            <a:endParaRPr lang="en-US" sz="1600" dirty="0"/>
          </a:p>
        </p:txBody>
      </p:sp>
      <p:pic>
        <p:nvPicPr>
          <p:cNvPr id="25" name="Picture 24" descr="LearningForward_tag logo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0" y="81305"/>
            <a:ext cx="2044700" cy="7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86755" y="6396039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3D71B1"/>
                </a:solidFill>
                <a:latin typeface="Arial" charset="0"/>
                <a:cs typeface="Arial" charset="0"/>
              </a:rPr>
              <a:t>www.learningforward.org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5266" y="433164"/>
            <a:ext cx="7248511" cy="1588"/>
          </a:xfrm>
          <a:prstGeom prst="line">
            <a:avLst/>
          </a:prstGeom>
          <a:ln w="19050" cap="flat" cmpd="sng" algn="ctr">
            <a:gradFill flip="none" rotWithShape="1">
              <a:gsLst>
                <a:gs pos="0">
                  <a:srgbClr val="009933"/>
                </a:gs>
                <a:gs pos="100000">
                  <a:prstClr val="white"/>
                </a:gs>
              </a:gsLst>
              <a:lin ang="1134000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62651" y="6535235"/>
            <a:ext cx="7281355" cy="1588"/>
          </a:xfrm>
          <a:prstGeom prst="line">
            <a:avLst/>
          </a:prstGeom>
          <a:ln w="34925" cap="flat" cmpd="sng" algn="ctr">
            <a:gradFill flip="none" rotWithShape="1">
              <a:gsLst>
                <a:gs pos="0">
                  <a:srgbClr val="009933"/>
                </a:gs>
                <a:gs pos="100000">
                  <a:prstClr val="whit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omp_Prof_Learn_System_Final_10-14-13.jp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954" y="706960"/>
            <a:ext cx="4037463" cy="522495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4052968" y="6041415"/>
            <a:ext cx="48141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84C9"/>
                </a:solidFill>
                <a:hlinkClick r:id="rId2"/>
              </a:rPr>
              <a:t>http://</a:t>
            </a:r>
            <a:r>
              <a:rPr lang="en-US" sz="1050" dirty="0" err="1">
                <a:solidFill>
                  <a:srgbClr val="0084C9"/>
                </a:solidFill>
                <a:hlinkClick r:id="rId2"/>
              </a:rPr>
              <a:t>learningforward.org</a:t>
            </a:r>
            <a:r>
              <a:rPr lang="en-US" sz="1050" dirty="0">
                <a:solidFill>
                  <a:srgbClr val="0084C9"/>
                </a:solidFill>
                <a:hlinkClick r:id="rId2"/>
              </a:rPr>
              <a:t>/docs/</a:t>
            </a:r>
            <a:r>
              <a:rPr lang="en-US" sz="1050" dirty="0" err="1">
                <a:solidFill>
                  <a:srgbClr val="0084C9"/>
                </a:solidFill>
                <a:hlinkClick r:id="rId2"/>
              </a:rPr>
              <a:t>commoncore</a:t>
            </a:r>
            <a:r>
              <a:rPr lang="en-US" sz="1050" dirty="0">
                <a:solidFill>
                  <a:srgbClr val="0084C9"/>
                </a:solidFill>
                <a:hlinkClick r:id="rId2"/>
              </a:rPr>
              <a:t>/</a:t>
            </a:r>
            <a:r>
              <a:rPr lang="en-US" sz="1050" dirty="0" err="1">
                <a:solidFill>
                  <a:srgbClr val="0084C9"/>
                </a:solidFill>
                <a:hlinkClick r:id="rId2"/>
              </a:rPr>
              <a:t>professionallearningpolicyreview.pdf</a:t>
            </a:r>
            <a:endParaRPr lang="en-US" sz="1050" dirty="0">
              <a:solidFill>
                <a:srgbClr val="0084C9"/>
              </a:solidFill>
            </a:endParaRPr>
          </a:p>
        </p:txBody>
      </p:sp>
      <p:pic>
        <p:nvPicPr>
          <p:cNvPr id="8" name="Picture 7" descr="LearningForward_tag logo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0" y="81305"/>
            <a:ext cx="2044700" cy="7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1108">
            <a:off x="6598885" y="2520184"/>
            <a:ext cx="2148273" cy="2780118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  <a:sp3d>
            <a:bevelT/>
          </a:sp3d>
        </p:spPr>
      </p:pic>
      <p:pic>
        <p:nvPicPr>
          <p:cNvPr id="11" name="Picture 10" descr="7_Third_Party_Prov.tif">
            <a:hlinkClick r:id="rId2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30032">
            <a:off x="363699" y="2616667"/>
            <a:ext cx="2141496" cy="27713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86755" y="6396039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3D71B1"/>
                </a:solidFill>
                <a:latin typeface="Arial" charset="0"/>
                <a:cs typeface="Arial" charset="0"/>
              </a:rPr>
              <a:t>www.learningforward.org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6066" y="433164"/>
            <a:ext cx="7248511" cy="1588"/>
          </a:xfrm>
          <a:prstGeom prst="line">
            <a:avLst/>
          </a:prstGeom>
          <a:ln w="19050" cap="flat" cmpd="sng" algn="ctr">
            <a:gradFill flip="none" rotWithShape="1">
              <a:gsLst>
                <a:gs pos="0">
                  <a:srgbClr val="009933"/>
                </a:gs>
                <a:gs pos="100000">
                  <a:prstClr val="white"/>
                </a:gs>
              </a:gsLst>
              <a:lin ang="1134000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62651" y="6535235"/>
            <a:ext cx="7281355" cy="1588"/>
          </a:xfrm>
          <a:prstGeom prst="line">
            <a:avLst/>
          </a:prstGeom>
          <a:ln w="34925" cap="flat" cmpd="sng" algn="ctr">
            <a:gradFill flip="none" rotWithShape="1">
              <a:gsLst>
                <a:gs pos="0">
                  <a:srgbClr val="009933"/>
                </a:gs>
                <a:gs pos="100000">
                  <a:prstClr val="whit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1222">
            <a:off x="5186751" y="1688316"/>
            <a:ext cx="1996701" cy="2585589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  <a:sp3d>
            <a:bevelT/>
          </a:sp3d>
        </p:spPr>
      </p:pic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2478">
            <a:off x="1923361" y="1789011"/>
            <a:ext cx="1999720" cy="2592487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932" y="1164231"/>
            <a:ext cx="2020562" cy="2613477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TextBox 11"/>
          <p:cNvSpPr txBox="1"/>
          <p:nvPr/>
        </p:nvSpPr>
        <p:spPr>
          <a:xfrm>
            <a:off x="4999247" y="6142123"/>
            <a:ext cx="39891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84C9"/>
                </a:solidFill>
                <a:hlinkClick r:id="rId2"/>
              </a:rPr>
              <a:t>http://</a:t>
            </a:r>
            <a:r>
              <a:rPr lang="en-US" sz="1050" dirty="0" err="1">
                <a:solidFill>
                  <a:srgbClr val="0084C9"/>
                </a:solidFill>
                <a:hlinkClick r:id="rId2"/>
              </a:rPr>
              <a:t>learningforward.org</a:t>
            </a:r>
            <a:r>
              <a:rPr lang="en-US" sz="1050" dirty="0">
                <a:solidFill>
                  <a:srgbClr val="0084C9"/>
                </a:solidFill>
                <a:hlinkClick r:id="rId2"/>
              </a:rPr>
              <a:t>/publications/implementing-common-</a:t>
            </a:r>
            <a:r>
              <a:rPr lang="en-US" sz="1050" dirty="0" smtClean="0">
                <a:solidFill>
                  <a:srgbClr val="0084C9"/>
                </a:solidFill>
                <a:hlinkClick r:id="rId2"/>
              </a:rPr>
              <a:t>core</a:t>
            </a:r>
            <a:endParaRPr lang="en-US" sz="1050" dirty="0">
              <a:solidFill>
                <a:srgbClr val="0084C9"/>
              </a:solidFill>
            </a:endParaRPr>
          </a:p>
        </p:txBody>
      </p:sp>
      <p:pic>
        <p:nvPicPr>
          <p:cNvPr id="13" name="Picture 12" descr="LearningForward_tag logo 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0" y="81305"/>
            <a:ext cx="2044700" cy="7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86755" y="6396039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3D71B1"/>
                </a:solidFill>
                <a:latin typeface="Arial" charset="0"/>
                <a:cs typeface="Arial" charset="0"/>
              </a:rPr>
              <a:t>www.learningforward.org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0666" y="433164"/>
            <a:ext cx="7248511" cy="1588"/>
          </a:xfrm>
          <a:prstGeom prst="line">
            <a:avLst/>
          </a:prstGeom>
          <a:ln w="19050" cap="flat" cmpd="sng" algn="ctr">
            <a:gradFill flip="none" rotWithShape="1">
              <a:gsLst>
                <a:gs pos="0">
                  <a:srgbClr val="009933"/>
                </a:gs>
                <a:gs pos="100000">
                  <a:prstClr val="white"/>
                </a:gs>
              </a:gsLst>
              <a:lin ang="1134000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62651" y="6535235"/>
            <a:ext cx="7281355" cy="1588"/>
          </a:xfrm>
          <a:prstGeom prst="line">
            <a:avLst/>
          </a:prstGeom>
          <a:ln w="34925" cap="flat" cmpd="sng" algn="ctr">
            <a:gradFill flip="none" rotWithShape="1">
              <a:gsLst>
                <a:gs pos="0">
                  <a:srgbClr val="009933"/>
                </a:gs>
                <a:gs pos="100000">
                  <a:prstClr val="whit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hart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56" y="645054"/>
            <a:ext cx="5522663" cy="54065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688552" y="6138636"/>
            <a:ext cx="76449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84C9"/>
                </a:solidFill>
                <a:hlinkClick r:id="rId2"/>
              </a:rPr>
              <a:t>http://</a:t>
            </a:r>
            <a:r>
              <a:rPr lang="en-US" sz="1050" dirty="0" err="1">
                <a:solidFill>
                  <a:srgbClr val="0084C9"/>
                </a:solidFill>
                <a:hlinkClick r:id="rId2"/>
              </a:rPr>
              <a:t>blogs.edweek.org</a:t>
            </a:r>
            <a:r>
              <a:rPr lang="en-US" sz="1050" dirty="0">
                <a:solidFill>
                  <a:srgbClr val="0084C9"/>
                </a:solidFill>
                <a:hlinkClick r:id="rId2"/>
              </a:rPr>
              <a:t>/</a:t>
            </a:r>
            <a:r>
              <a:rPr lang="en-US" sz="1050" dirty="0" err="1">
                <a:solidFill>
                  <a:srgbClr val="0084C9"/>
                </a:solidFill>
                <a:hlinkClick r:id="rId2"/>
              </a:rPr>
              <a:t>edweek</a:t>
            </a:r>
            <a:r>
              <a:rPr lang="en-US" sz="1050" dirty="0">
                <a:solidFill>
                  <a:srgbClr val="0084C9"/>
                </a:solidFill>
                <a:hlinkClick r:id="rId2"/>
              </a:rPr>
              <a:t>/</a:t>
            </a:r>
            <a:r>
              <a:rPr lang="en-US" sz="1050" dirty="0" err="1">
                <a:solidFill>
                  <a:srgbClr val="0084C9"/>
                </a:solidFill>
                <a:hlinkClick r:id="rId2"/>
              </a:rPr>
              <a:t>learning_forwards_pd_watch</a:t>
            </a:r>
            <a:r>
              <a:rPr lang="en-US" sz="1050" dirty="0">
                <a:solidFill>
                  <a:srgbClr val="0084C9"/>
                </a:solidFill>
                <a:hlinkClick r:id="rId2"/>
              </a:rPr>
              <a:t>/2014/02/</a:t>
            </a:r>
            <a:r>
              <a:rPr lang="en-US" sz="1050" dirty="0" err="1">
                <a:solidFill>
                  <a:srgbClr val="0084C9"/>
                </a:solidFill>
                <a:hlinkClick r:id="rId2"/>
              </a:rPr>
              <a:t>seven_policy_shifts_that_improve_professional_learning.html</a:t>
            </a:r>
            <a:endParaRPr lang="en-US" sz="1050" dirty="0">
              <a:solidFill>
                <a:srgbClr val="0084C9"/>
              </a:solidFill>
            </a:endParaRPr>
          </a:p>
        </p:txBody>
      </p:sp>
      <p:pic>
        <p:nvPicPr>
          <p:cNvPr id="9" name="Picture 8" descr="LearningForward_tag logo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0" y="81305"/>
            <a:ext cx="1701800" cy="58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45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Learning Forward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felicia davis</dc:creator>
  <cp:lastModifiedBy>Mariana Haynes</cp:lastModifiedBy>
  <cp:revision>14</cp:revision>
  <dcterms:created xsi:type="dcterms:W3CDTF">2014-06-23T13:08:31Z</dcterms:created>
  <dcterms:modified xsi:type="dcterms:W3CDTF">2014-06-24T12:40:04Z</dcterms:modified>
</cp:coreProperties>
</file>