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mpeg"/>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2.xml" ContentType="application/vnd.ms-office.webextension+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webextensions/webextension3.xml" ContentType="application/vnd.ms-office.webextension+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webextensions/webextension4.xml" ContentType="application/vnd.ms-office.webextension+xml"/>
  <Override PartName="/ppt/notesSlides/notesSlide47.xml" ContentType="application/vnd.openxmlformats-officedocument.presentationml.notesSlide+xml"/>
  <Override PartName="/ppt/webextensions/webextension5.xml" ContentType="application/vnd.ms-office.webextension+xml"/>
  <Override PartName="/ppt/notesSlides/notesSlide48.xml" ContentType="application/vnd.openxmlformats-officedocument.presentationml.notesSlide+xml"/>
  <Override PartName="/ppt/webextensions/webextension6.xml" ContentType="application/vnd.ms-office.webextension+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webextensions/webextension7.xml" ContentType="application/vnd.ms-office.webextension+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5"/>
  </p:sldMasterIdLst>
  <p:notesMasterIdLst>
    <p:notesMasterId r:id="rId110"/>
  </p:notesMasterIdLst>
  <p:sldIdLst>
    <p:sldId id="485" r:id="rId6"/>
    <p:sldId id="409" r:id="rId7"/>
    <p:sldId id="410" r:id="rId8"/>
    <p:sldId id="484" r:id="rId9"/>
    <p:sldId id="483" r:id="rId10"/>
    <p:sldId id="411" r:id="rId11"/>
    <p:sldId id="449" r:id="rId12"/>
    <p:sldId id="413" r:id="rId13"/>
    <p:sldId id="414" r:id="rId14"/>
    <p:sldId id="617" r:id="rId15"/>
    <p:sldId id="625" r:id="rId16"/>
    <p:sldId id="644" r:id="rId17"/>
    <p:sldId id="419" r:id="rId18"/>
    <p:sldId id="637" r:id="rId19"/>
    <p:sldId id="636" r:id="rId20"/>
    <p:sldId id="426" r:id="rId21"/>
    <p:sldId id="642" r:id="rId22"/>
    <p:sldId id="643" r:id="rId23"/>
    <p:sldId id="584" r:id="rId24"/>
    <p:sldId id="583" r:id="rId25"/>
    <p:sldId id="579" r:id="rId26"/>
    <p:sldId id="544" r:id="rId27"/>
    <p:sldId id="580" r:id="rId28"/>
    <p:sldId id="589" r:id="rId29"/>
    <p:sldId id="590" r:id="rId30"/>
    <p:sldId id="591" r:id="rId31"/>
    <p:sldId id="588" r:id="rId32"/>
    <p:sldId id="639" r:id="rId33"/>
    <p:sldId id="640" r:id="rId34"/>
    <p:sldId id="594" r:id="rId35"/>
    <p:sldId id="421" r:id="rId36"/>
    <p:sldId id="479" r:id="rId37"/>
    <p:sldId id="635" r:id="rId38"/>
    <p:sldId id="424" r:id="rId39"/>
    <p:sldId id="585" r:id="rId40"/>
    <p:sldId id="626" r:id="rId41"/>
    <p:sldId id="434" r:id="rId42"/>
    <p:sldId id="586" r:id="rId43"/>
    <p:sldId id="574" r:id="rId44"/>
    <p:sldId id="641" r:id="rId45"/>
    <p:sldId id="481" r:id="rId46"/>
    <p:sldId id="488" r:id="rId47"/>
    <p:sldId id="595" r:id="rId48"/>
    <p:sldId id="620" r:id="rId49"/>
    <p:sldId id="618" r:id="rId50"/>
    <p:sldId id="619" r:id="rId51"/>
    <p:sldId id="606" r:id="rId52"/>
    <p:sldId id="621" r:id="rId53"/>
    <p:sldId id="627" r:id="rId54"/>
    <p:sldId id="622" r:id="rId55"/>
    <p:sldId id="623" r:id="rId56"/>
    <p:sldId id="624" r:id="rId57"/>
    <p:sldId id="634" r:id="rId58"/>
    <p:sldId id="633" r:id="rId59"/>
    <p:sldId id="616" r:id="rId60"/>
    <p:sldId id="558" r:id="rId61"/>
    <p:sldId id="559" r:id="rId62"/>
    <p:sldId id="607" r:id="rId63"/>
    <p:sldId id="608" r:id="rId64"/>
    <p:sldId id="609" r:id="rId65"/>
    <p:sldId id="610" r:id="rId66"/>
    <p:sldId id="611" r:id="rId67"/>
    <p:sldId id="612" r:id="rId68"/>
    <p:sldId id="613" r:id="rId69"/>
    <p:sldId id="614" r:id="rId70"/>
    <p:sldId id="615" r:id="rId71"/>
    <p:sldId id="351" r:id="rId72"/>
    <p:sldId id="505" r:id="rId73"/>
    <p:sldId id="513" r:id="rId74"/>
    <p:sldId id="541" r:id="rId75"/>
    <p:sldId id="542" r:id="rId76"/>
    <p:sldId id="543" r:id="rId77"/>
    <p:sldId id="631" r:id="rId78"/>
    <p:sldId id="570" r:id="rId79"/>
    <p:sldId id="500" r:id="rId80"/>
    <p:sldId id="549" r:id="rId81"/>
    <p:sldId id="550" r:id="rId82"/>
    <p:sldId id="502" r:id="rId83"/>
    <p:sldId id="520" r:id="rId84"/>
    <p:sldId id="527" r:id="rId85"/>
    <p:sldId id="521" r:id="rId86"/>
    <p:sldId id="547" r:id="rId87"/>
    <p:sldId id="528" r:id="rId88"/>
    <p:sldId id="530" r:id="rId89"/>
    <p:sldId id="632" r:id="rId90"/>
    <p:sldId id="571" r:id="rId91"/>
    <p:sldId id="522" r:id="rId92"/>
    <p:sldId id="526" r:id="rId93"/>
    <p:sldId id="569" r:id="rId94"/>
    <p:sldId id="531" r:id="rId95"/>
    <p:sldId id="582" r:id="rId96"/>
    <p:sldId id="367" r:id="rId97"/>
    <p:sldId id="573" r:id="rId98"/>
    <p:sldId id="345" r:id="rId99"/>
    <p:sldId id="346" r:id="rId100"/>
    <p:sldId id="629" r:id="rId101"/>
    <p:sldId id="630" r:id="rId102"/>
    <p:sldId id="628" r:id="rId103"/>
    <p:sldId id="350" r:id="rId104"/>
    <p:sldId id="356" r:id="rId105"/>
    <p:sldId id="357" r:id="rId106"/>
    <p:sldId id="358" r:id="rId107"/>
    <p:sldId id="638" r:id="rId108"/>
    <p:sldId id="444"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4F1D86-99C4-E649-A921-4A1F0C8C941D}">
          <p14:sldIdLst>
            <p14:sldId id="485"/>
            <p14:sldId id="409"/>
            <p14:sldId id="410"/>
            <p14:sldId id="484"/>
            <p14:sldId id="483"/>
          </p14:sldIdLst>
        </p14:section>
        <p14:section name="What is Personalized Learning &amp; Why Does it Matter?" id="{F47CB3A0-FD71-3B4F-8315-71DFB39F62FB}">
          <p14:sldIdLst>
            <p14:sldId id="411"/>
            <p14:sldId id="449"/>
            <p14:sldId id="413"/>
            <p14:sldId id="414"/>
            <p14:sldId id="617"/>
            <p14:sldId id="625"/>
            <p14:sldId id="644"/>
            <p14:sldId id="419"/>
            <p14:sldId id="637"/>
            <p14:sldId id="636"/>
            <p14:sldId id="426"/>
            <p14:sldId id="642"/>
            <p14:sldId id="643"/>
            <p14:sldId id="584"/>
            <p14:sldId id="583"/>
            <p14:sldId id="579"/>
            <p14:sldId id="544"/>
            <p14:sldId id="580"/>
            <p14:sldId id="589"/>
            <p14:sldId id="590"/>
            <p14:sldId id="591"/>
            <p14:sldId id="588"/>
            <p14:sldId id="639"/>
            <p14:sldId id="640"/>
            <p14:sldId id="594"/>
            <p14:sldId id="421"/>
            <p14:sldId id="479"/>
            <p14:sldId id="635"/>
            <p14:sldId id="424"/>
          </p14:sldIdLst>
        </p14:section>
        <p14:section name="How can we create conditions under which Personalized Learning efforts are most effective?" id="{F8B3D34D-3B48-6F42-A8E3-C1BF09B4B822}">
          <p14:sldIdLst>
            <p14:sldId id="585"/>
            <p14:sldId id="626"/>
            <p14:sldId id="434"/>
            <p14:sldId id="586"/>
            <p14:sldId id="574"/>
            <p14:sldId id="641"/>
            <p14:sldId id="481"/>
          </p14:sldIdLst>
        </p14:section>
        <p14:section name="Personalized Learning: Information for Educators" id="{4297E2A3-2B81-5749-A5F0-FEE0C249A1BC}">
          <p14:sldIdLst>
            <p14:sldId id="488"/>
            <p14:sldId id="595"/>
            <p14:sldId id="620"/>
            <p14:sldId id="618"/>
            <p14:sldId id="619"/>
            <p14:sldId id="606"/>
            <p14:sldId id="621"/>
            <p14:sldId id="627"/>
            <p14:sldId id="622"/>
            <p14:sldId id="623"/>
            <p14:sldId id="624"/>
            <p14:sldId id="634"/>
            <p14:sldId id="633"/>
            <p14:sldId id="616"/>
            <p14:sldId id="558"/>
            <p14:sldId id="559"/>
            <p14:sldId id="607"/>
            <p14:sldId id="608"/>
            <p14:sldId id="609"/>
            <p14:sldId id="610"/>
            <p14:sldId id="611"/>
            <p14:sldId id="612"/>
            <p14:sldId id="613"/>
            <p14:sldId id="614"/>
            <p14:sldId id="615"/>
          </p14:sldIdLst>
        </p14:section>
        <p14:section name="What Does ESSA Say? Opportunities to Expand Personalized Learning" id="{0A09B88E-6167-5B43-A048-34A0DA6BFA86}">
          <p14:sldIdLst>
            <p14:sldId id="351"/>
            <p14:sldId id="505"/>
            <p14:sldId id="513"/>
            <p14:sldId id="541"/>
            <p14:sldId id="542"/>
            <p14:sldId id="543"/>
          </p14:sldIdLst>
        </p14:section>
        <p14:section name="Moving from Policy to Practice" id="{997D778C-933A-6C4C-A2DC-68917AB1157E}">
          <p14:sldIdLst>
            <p14:sldId id="631"/>
            <p14:sldId id="570"/>
            <p14:sldId id="500"/>
            <p14:sldId id="549"/>
            <p14:sldId id="550"/>
            <p14:sldId id="502"/>
            <p14:sldId id="520"/>
            <p14:sldId id="527"/>
            <p14:sldId id="521"/>
            <p14:sldId id="547"/>
            <p14:sldId id="528"/>
            <p14:sldId id="530"/>
          </p14:sldIdLst>
        </p14:section>
        <p14:section name="Moving from grass &quot;tops&quot; to grass &quot;roots&quot;" id="{70C297B5-6482-6A47-8E44-0D1A732F83A3}">
          <p14:sldIdLst>
            <p14:sldId id="632"/>
            <p14:sldId id="571"/>
            <p14:sldId id="522"/>
            <p14:sldId id="526"/>
            <p14:sldId id="569"/>
            <p14:sldId id="531"/>
            <p14:sldId id="582"/>
          </p14:sldIdLst>
        </p14:section>
        <p14:section name="Research and Additional Resources" id="{02471E08-2728-8241-B166-36F7C3C98BFF}">
          <p14:sldIdLst>
            <p14:sldId id="367"/>
            <p14:sldId id="573"/>
            <p14:sldId id="345"/>
            <p14:sldId id="346"/>
            <p14:sldId id="629"/>
            <p14:sldId id="630"/>
            <p14:sldId id="628"/>
          </p14:sldIdLst>
        </p14:section>
        <p14:section name="Planning and Implementation Tools" id="{DC82CF13-6538-594F-9053-49346E458324}">
          <p14:sldIdLst>
            <p14:sldId id="350"/>
            <p14:sldId id="356"/>
            <p14:sldId id="357"/>
            <p14:sldId id="358"/>
            <p14:sldId id="638"/>
            <p14:sldId id="44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e Bradley" initials="KB" lastIdx="28" clrIdx="6"/>
  <p:cmAuthor id="1" name="Keisha Hartley" initials="KH" lastIdx="9" clrIdx="0">
    <p:extLst/>
  </p:cmAuthor>
  <p:cmAuthor id="8" name="Stephanie Wood-Garnett" initials="SW" lastIdx="2" clrIdx="7"/>
  <p:cmAuthor id="2" name="Keisha Hartley" initials="KH [2]" lastIdx="1" clrIdx="1">
    <p:extLst/>
  </p:cmAuthor>
  <p:cmAuthor id="9" name="Donique Reid" initials="DR" lastIdx="1" clrIdx="8"/>
  <p:cmAuthor id="3" name="Keisha Hartley" initials="KH [3]" lastIdx="1" clrIdx="2">
    <p:extLst/>
  </p:cmAuthor>
  <p:cmAuthor id="10" name="Microsoft Office User" initials="Office" lastIdx="1" clrIdx="9">
    <p:extLst/>
  </p:cmAuthor>
  <p:cmAuthor id="4" name="Keisha Hartley" initials="KH [4]" lastIdx="1" clrIdx="3">
    <p:extLst/>
  </p:cmAuthor>
  <p:cmAuthor id="11" name="Winsome Waite" initials="WW" lastIdx="1" clrIdx="10">
    <p:extLst/>
  </p:cmAuthor>
  <p:cmAuthor id="5" name="Keisha Hartley" initials="KH [5]" lastIdx="1" clrIdx="4">
    <p:extLst/>
  </p:cmAuthor>
  <p:cmAuthor id="6" name="Keisha Hartley" initials="KH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FD2"/>
    <a:srgbClr val="074786"/>
    <a:srgbClr val="03892B"/>
    <a:srgbClr val="F87912"/>
    <a:srgbClr val="DD6B0E"/>
    <a:srgbClr val="7640A0"/>
    <a:srgbClr val="C3D69A"/>
    <a:srgbClr val="FFF9CC"/>
    <a:srgbClr val="C7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1" autoAdjust="0"/>
    <p:restoredTop sz="91422" autoAdjust="0"/>
  </p:normalViewPr>
  <p:slideViewPr>
    <p:cSldViewPr snapToGrid="0" snapToObjects="1">
      <p:cViewPr>
        <p:scale>
          <a:sx n="135" d="100"/>
          <a:sy n="135" d="100"/>
        </p:scale>
        <p:origin x="-1344" y="-520"/>
      </p:cViewPr>
      <p:guideLst>
        <p:guide orient="horz" pos="2160"/>
        <p:guide pos="3840"/>
      </p:guideLst>
    </p:cSldViewPr>
  </p:slideViewPr>
  <p:notesTextViewPr>
    <p:cViewPr>
      <p:scale>
        <a:sx n="95" d="100"/>
        <a:sy n="95" d="100"/>
      </p:scale>
      <p:origin x="0" y="0"/>
    </p:cViewPr>
  </p:notesTextViewPr>
  <p:sorterViewPr>
    <p:cViewPr varScale="1">
      <p:scale>
        <a:sx n="1" d="1"/>
        <a:sy n="1" d="1"/>
      </p:scale>
      <p:origin x="0" y="-1786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8" Type="http://schemas.openxmlformats.org/officeDocument/2006/relationships/slide" Target="slides/slide103.xml"/><Relationship Id="rId109" Type="http://schemas.openxmlformats.org/officeDocument/2006/relationships/slide" Target="slides/slide10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10" Type="http://schemas.openxmlformats.org/officeDocument/2006/relationships/notesMaster" Target="notesMasters/notesMaster1.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11" Type="http://schemas.openxmlformats.org/officeDocument/2006/relationships/commentAuthors" Target="commentAuthors.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slide" Target="slides/slide95.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Teachers</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Based on individual needs</c:v>
                </c:pt>
                <c:pt idx="1">
                  <c:v>Differentiated learning styles</c:v>
                </c:pt>
                <c:pt idx="2">
                  <c:v>Learning and teaching at own pace</c:v>
                </c:pt>
                <c:pt idx="3">
                  <c:v>Tailored or customized to each child</c:v>
                </c:pt>
                <c:pt idx="4">
                  <c:v>Helping kids be successful</c:v>
                </c:pt>
                <c:pt idx="5">
                  <c:v>More attention or one-on-one teaching</c:v>
                </c:pt>
              </c:strCache>
            </c:strRef>
          </c:cat>
          <c:val>
            <c:numRef>
              <c:f>Sheet1!$B$2:$B$7</c:f>
              <c:numCache>
                <c:formatCode>0%</c:formatCode>
                <c:ptCount val="6"/>
                <c:pt idx="0">
                  <c:v>0.31</c:v>
                </c:pt>
                <c:pt idx="1">
                  <c:v>0.21</c:v>
                </c:pt>
                <c:pt idx="2">
                  <c:v>0.19</c:v>
                </c:pt>
                <c:pt idx="3">
                  <c:v>0.15</c:v>
                </c:pt>
                <c:pt idx="4">
                  <c:v>0.07</c:v>
                </c:pt>
                <c:pt idx="5">
                  <c:v>0.05</c:v>
                </c:pt>
              </c:numCache>
            </c:numRef>
          </c:val>
          <c:extLst xmlns:c16r2="http://schemas.microsoft.com/office/drawing/2015/06/chart">
            <c:ext xmlns:c16="http://schemas.microsoft.com/office/drawing/2014/chart" uri="{C3380CC4-5D6E-409C-BE32-E72D297353CC}">
              <c16:uniqueId val="{00000000-2769-452D-A57F-D31DAAC8DD30}"/>
            </c:ext>
          </c:extLst>
        </c:ser>
        <c:ser>
          <c:idx val="1"/>
          <c:order val="1"/>
          <c:tx>
            <c:strRef>
              <c:f>Sheet1!$C$1</c:f>
              <c:strCache>
                <c:ptCount val="1"/>
                <c:pt idx="0">
                  <c:v>Parents</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Based on individual needs</c:v>
                </c:pt>
                <c:pt idx="1">
                  <c:v>Differentiated learning styles</c:v>
                </c:pt>
                <c:pt idx="2">
                  <c:v>Learning and teaching at own pace</c:v>
                </c:pt>
                <c:pt idx="3">
                  <c:v>Tailored or customized to each child</c:v>
                </c:pt>
                <c:pt idx="4">
                  <c:v>Helping kids be successful</c:v>
                </c:pt>
                <c:pt idx="5">
                  <c:v>More attention or one-on-one teaching</c:v>
                </c:pt>
              </c:strCache>
            </c:strRef>
          </c:cat>
          <c:val>
            <c:numRef>
              <c:f>Sheet1!$C$2:$C$7</c:f>
              <c:numCache>
                <c:formatCode>0%</c:formatCode>
                <c:ptCount val="6"/>
                <c:pt idx="0">
                  <c:v>0.23</c:v>
                </c:pt>
                <c:pt idx="1">
                  <c:v>0.1</c:v>
                </c:pt>
                <c:pt idx="2">
                  <c:v>0.18</c:v>
                </c:pt>
                <c:pt idx="3">
                  <c:v>0.18</c:v>
                </c:pt>
                <c:pt idx="4">
                  <c:v>0.07</c:v>
                </c:pt>
                <c:pt idx="5">
                  <c:v>0.17</c:v>
                </c:pt>
              </c:numCache>
            </c:numRef>
          </c:val>
          <c:extLst xmlns:c16r2="http://schemas.microsoft.com/office/drawing/2015/06/chart">
            <c:ext xmlns:c16="http://schemas.microsoft.com/office/drawing/2014/chart" uri="{C3380CC4-5D6E-409C-BE32-E72D297353CC}">
              <c16:uniqueId val="{00000001-2769-452D-A57F-D31DAAC8DD30}"/>
            </c:ext>
          </c:extLst>
        </c:ser>
        <c:dLbls>
          <c:showLegendKey val="0"/>
          <c:showVal val="1"/>
          <c:showCatName val="0"/>
          <c:showSerName val="0"/>
          <c:showPercent val="0"/>
          <c:showBubbleSize val="0"/>
        </c:dLbls>
        <c:gapWidth val="150"/>
        <c:axId val="-1824906976"/>
        <c:axId val="-1825009728"/>
      </c:barChart>
      <c:catAx>
        <c:axId val="-1824906976"/>
        <c:scaling>
          <c:orientation val="maxMin"/>
        </c:scaling>
        <c:delete val="0"/>
        <c:axPos val="l"/>
        <c:numFmt formatCode="General" sourceLinked="0"/>
        <c:majorTickMark val="out"/>
        <c:minorTickMark val="none"/>
        <c:tickLblPos val="nextTo"/>
        <c:crossAx val="-1825009728"/>
        <c:crosses val="autoZero"/>
        <c:auto val="1"/>
        <c:lblAlgn val="ctr"/>
        <c:lblOffset val="100"/>
        <c:noMultiLvlLbl val="0"/>
      </c:catAx>
      <c:valAx>
        <c:axId val="-1825009728"/>
        <c:scaling>
          <c:orientation val="minMax"/>
        </c:scaling>
        <c:delete val="1"/>
        <c:axPos val="t"/>
        <c:numFmt formatCode="0%" sourceLinked="1"/>
        <c:majorTickMark val="out"/>
        <c:minorTickMark val="none"/>
        <c:tickLblPos val="nextTo"/>
        <c:crossAx val="-182490697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l">
              <a:defRPr/>
            </a:pPr>
            <a:r>
              <a:rPr lang="en-US" sz="1600" dirty="0">
                <a:solidFill>
                  <a:schemeClr val="tx1">
                    <a:lumMod val="75000"/>
                    <a:lumOff val="25000"/>
                  </a:schemeClr>
                </a:solidFill>
              </a:rPr>
              <a:t>Parents: </a:t>
            </a:r>
            <a:r>
              <a:rPr lang="en-US" sz="1600" b="0" dirty="0">
                <a:solidFill>
                  <a:schemeClr val="tx1">
                    <a:lumMod val="75000"/>
                    <a:lumOff val="25000"/>
                  </a:schemeClr>
                </a:solidFill>
              </a:rPr>
              <a:t>To the best of your knowledge, do teachers practice</a:t>
            </a:r>
            <a:r>
              <a:rPr lang="en-US" sz="1600" b="0" baseline="0" dirty="0">
                <a:solidFill>
                  <a:schemeClr val="tx1">
                    <a:lumMod val="75000"/>
                    <a:lumOff val="25000"/>
                  </a:schemeClr>
                </a:solidFill>
              </a:rPr>
              <a:t> personalized learning in any of your children’s classrooms?</a:t>
            </a:r>
            <a:endParaRPr lang="en-US" sz="1600" b="0" dirty="0">
              <a:solidFill>
                <a:schemeClr val="tx1">
                  <a:lumMod val="75000"/>
                  <a:lumOff val="25000"/>
                </a:schemeClr>
              </a:solidFill>
            </a:endParaRPr>
          </a:p>
        </c:rich>
      </c:tx>
      <c:layout>
        <c:manualLayout>
          <c:xMode val="edge"/>
          <c:yMode val="edge"/>
          <c:x val="0.104755145043489"/>
          <c:y val="0.0"/>
        </c:manualLayout>
      </c:layout>
      <c:overlay val="1"/>
    </c:title>
    <c:autoTitleDeleted val="0"/>
    <c:plotArea>
      <c:layout>
        <c:manualLayout>
          <c:layoutTarget val="inner"/>
          <c:xMode val="edge"/>
          <c:yMode val="edge"/>
          <c:x val="0.06"/>
          <c:y val="0.239619335662512"/>
          <c:w val="0.88"/>
          <c:h val="0.535623403034886"/>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Definitely not</c:v>
                </c:pt>
                <c:pt idx="1">
                  <c:v>Not sure</c:v>
                </c:pt>
                <c:pt idx="2">
                  <c:v>Yes, I think so</c:v>
                </c:pt>
                <c:pt idx="3">
                  <c:v>Yes, definitely</c:v>
                </c:pt>
              </c:strCache>
            </c:strRef>
          </c:cat>
          <c:val>
            <c:numRef>
              <c:f>Sheet1!$B$2:$B$5</c:f>
              <c:numCache>
                <c:formatCode>0%</c:formatCode>
                <c:ptCount val="4"/>
                <c:pt idx="0">
                  <c:v>0.19</c:v>
                </c:pt>
                <c:pt idx="1">
                  <c:v>0.31</c:v>
                </c:pt>
                <c:pt idx="2">
                  <c:v>0.29</c:v>
                </c:pt>
                <c:pt idx="3">
                  <c:v>0.21</c:v>
                </c:pt>
              </c:numCache>
            </c:numRef>
          </c:val>
          <c:extLst xmlns:c16r2="http://schemas.microsoft.com/office/drawing/2015/06/chart">
            <c:ext xmlns:c16="http://schemas.microsoft.com/office/drawing/2014/chart" uri="{C3380CC4-5D6E-409C-BE32-E72D297353CC}">
              <c16:uniqueId val="{00000000-58DD-4143-BD3D-32521C952E68}"/>
            </c:ext>
          </c:extLst>
        </c:ser>
        <c:dLbls>
          <c:showLegendKey val="0"/>
          <c:showVal val="0"/>
          <c:showCatName val="0"/>
          <c:showSerName val="0"/>
          <c:showPercent val="0"/>
          <c:showBubbleSize val="0"/>
        </c:dLbls>
        <c:gapWidth val="150"/>
        <c:axId val="-1827467984"/>
        <c:axId val="-1827031808"/>
      </c:barChart>
      <c:catAx>
        <c:axId val="-1827467984"/>
        <c:scaling>
          <c:orientation val="maxMin"/>
        </c:scaling>
        <c:delete val="0"/>
        <c:axPos val="b"/>
        <c:numFmt formatCode="General" sourceLinked="0"/>
        <c:majorTickMark val="out"/>
        <c:minorTickMark val="none"/>
        <c:tickLblPos val="nextTo"/>
        <c:txPr>
          <a:bodyPr/>
          <a:lstStyle/>
          <a:p>
            <a:pPr>
              <a:defRPr sz="1600"/>
            </a:pPr>
            <a:endParaRPr lang="en-US"/>
          </a:p>
        </c:txPr>
        <c:crossAx val="-1827031808"/>
        <c:crosses val="autoZero"/>
        <c:auto val="1"/>
        <c:lblAlgn val="ctr"/>
        <c:lblOffset val="100"/>
        <c:noMultiLvlLbl val="0"/>
      </c:catAx>
      <c:valAx>
        <c:axId val="-1827031808"/>
        <c:scaling>
          <c:orientation val="minMax"/>
        </c:scaling>
        <c:delete val="1"/>
        <c:axPos val="r"/>
        <c:numFmt formatCode="0%" sourceLinked="1"/>
        <c:majorTickMark val="out"/>
        <c:minorTickMark val="none"/>
        <c:tickLblPos val="nextTo"/>
        <c:crossAx val="-1827467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lgn="l">
              <a:defRPr sz="1400"/>
            </a:pPr>
            <a:r>
              <a:rPr lang="en-US" sz="1600" dirty="0">
                <a:solidFill>
                  <a:schemeClr val="tx1">
                    <a:lumMod val="75000"/>
                    <a:lumOff val="25000"/>
                  </a:schemeClr>
                </a:solidFill>
              </a:rPr>
              <a:t>Teachers: </a:t>
            </a:r>
            <a:r>
              <a:rPr lang="en-US" sz="1600" b="0" dirty="0">
                <a:solidFill>
                  <a:schemeClr val="tx1">
                    <a:lumMod val="75000"/>
                    <a:lumOff val="25000"/>
                  </a:schemeClr>
                </a:solidFill>
              </a:rPr>
              <a:t>To the best of your knowledge, are you using personalized learning in the classes you teach?</a:t>
            </a:r>
          </a:p>
        </c:rich>
      </c:tx>
      <c:layout>
        <c:manualLayout>
          <c:xMode val="edge"/>
          <c:yMode val="edge"/>
          <c:x val="0.0998956749577171"/>
          <c:y val="0.0818322541128383"/>
        </c:manualLayout>
      </c:layout>
      <c:overlay val="1"/>
    </c:title>
    <c:autoTitleDeleted val="0"/>
    <c:plotArea>
      <c:layout>
        <c:manualLayout>
          <c:layoutTarget val="inner"/>
          <c:xMode val="edge"/>
          <c:yMode val="edge"/>
          <c:x val="0.06"/>
          <c:y val="0.239619335662512"/>
          <c:w val="0.88"/>
          <c:h val="0.535623403034886"/>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Definitely not</c:v>
                </c:pt>
                <c:pt idx="1">
                  <c:v>Not sure</c:v>
                </c:pt>
                <c:pt idx="2">
                  <c:v>Yes, I think so</c:v>
                </c:pt>
                <c:pt idx="3">
                  <c:v>Yes, definitely</c:v>
                </c:pt>
              </c:strCache>
            </c:strRef>
          </c:cat>
          <c:val>
            <c:numRef>
              <c:f>Sheet1!$B$2:$B$5</c:f>
              <c:numCache>
                <c:formatCode>0%</c:formatCode>
                <c:ptCount val="4"/>
                <c:pt idx="0">
                  <c:v>0.14</c:v>
                </c:pt>
                <c:pt idx="1">
                  <c:v>0.16</c:v>
                </c:pt>
                <c:pt idx="2">
                  <c:v>0.39</c:v>
                </c:pt>
                <c:pt idx="3">
                  <c:v>0.31</c:v>
                </c:pt>
              </c:numCache>
            </c:numRef>
          </c:val>
          <c:extLst xmlns:c16r2="http://schemas.microsoft.com/office/drawing/2015/06/chart">
            <c:ext xmlns:c16="http://schemas.microsoft.com/office/drawing/2014/chart" uri="{C3380CC4-5D6E-409C-BE32-E72D297353CC}">
              <c16:uniqueId val="{00000000-1EBD-4045-B32A-7300AD19FDE3}"/>
            </c:ext>
          </c:extLst>
        </c:ser>
        <c:dLbls>
          <c:showLegendKey val="0"/>
          <c:showVal val="0"/>
          <c:showCatName val="0"/>
          <c:showSerName val="0"/>
          <c:showPercent val="0"/>
          <c:showBubbleSize val="0"/>
        </c:dLbls>
        <c:gapWidth val="150"/>
        <c:axId val="-1853956736"/>
        <c:axId val="-1819101808"/>
      </c:barChart>
      <c:catAx>
        <c:axId val="-1853956736"/>
        <c:scaling>
          <c:orientation val="maxMin"/>
        </c:scaling>
        <c:delete val="0"/>
        <c:axPos val="b"/>
        <c:numFmt formatCode="General" sourceLinked="0"/>
        <c:majorTickMark val="out"/>
        <c:minorTickMark val="none"/>
        <c:tickLblPos val="nextTo"/>
        <c:txPr>
          <a:bodyPr/>
          <a:lstStyle/>
          <a:p>
            <a:pPr>
              <a:defRPr sz="1600"/>
            </a:pPr>
            <a:endParaRPr lang="en-US"/>
          </a:p>
        </c:txPr>
        <c:crossAx val="-1819101808"/>
        <c:crosses val="autoZero"/>
        <c:auto val="1"/>
        <c:lblAlgn val="ctr"/>
        <c:lblOffset val="100"/>
        <c:noMultiLvlLbl val="0"/>
      </c:catAx>
      <c:valAx>
        <c:axId val="-1819101808"/>
        <c:scaling>
          <c:orientation val="minMax"/>
        </c:scaling>
        <c:delete val="1"/>
        <c:axPos val="r"/>
        <c:numFmt formatCode="0%" sourceLinked="1"/>
        <c:majorTickMark val="out"/>
        <c:minorTickMark val="none"/>
        <c:tickLblPos val="nextTo"/>
        <c:crossAx val="-1853956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image" Target="../media/image31.png"/><Relationship Id="rId2"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image" Target="../media/image31.png"/><Relationship Id="rId2"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3A12C-4556-D447-8FB8-554497285C45}"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AA3AC0E7-2DD7-034A-92F7-2DA8BACD538C}">
      <dgm:prSet/>
      <dgm:spPr/>
      <dgm:t>
        <a:bodyPr/>
        <a:lstStyle/>
        <a:p>
          <a:pPr algn="l" rtl="0"/>
          <a:r>
            <a:rPr lang="en-US" b="1" i="0" dirty="0"/>
            <a:t>Deeper learning entails the delivery of challenging academic standards to students in innovative ways that allow them to learn and apply what they have learned.</a:t>
          </a:r>
          <a:endParaRPr lang="en-US" b="1" dirty="0"/>
        </a:p>
      </dgm:t>
    </dgm:pt>
    <dgm:pt modelId="{E776DF87-CEF3-C548-ACF8-3406EFF2B6E2}" type="parTrans" cxnId="{82A7A6CE-4F53-4A49-B15D-A5FD78112894}">
      <dgm:prSet/>
      <dgm:spPr/>
      <dgm:t>
        <a:bodyPr/>
        <a:lstStyle/>
        <a:p>
          <a:endParaRPr lang="en-US"/>
        </a:p>
      </dgm:t>
    </dgm:pt>
    <dgm:pt modelId="{B3A920B3-FEF4-544B-8343-DECAA3827326}" type="sibTrans" cxnId="{82A7A6CE-4F53-4A49-B15D-A5FD78112894}">
      <dgm:prSet/>
      <dgm:spPr/>
      <dgm:t>
        <a:bodyPr/>
        <a:lstStyle/>
        <a:p>
          <a:endParaRPr lang="en-US"/>
        </a:p>
      </dgm:t>
    </dgm:pt>
    <dgm:pt modelId="{DF72E15B-574F-B846-AFA2-BC8630E456BE}">
      <dgm:prSet/>
      <dgm:spPr>
        <a:solidFill>
          <a:schemeClr val="accent5">
            <a:lumMod val="75000"/>
          </a:schemeClr>
        </a:solidFill>
      </dgm:spPr>
      <dgm:t>
        <a:bodyPr/>
        <a:lstStyle/>
        <a:p>
          <a:pPr algn="l" rtl="0"/>
          <a:r>
            <a:rPr lang="en-US" b="1" i="0" dirty="0"/>
            <a:t>The student population in the United States is increasingly diverse and there is a moral and economic imperative of ensuring that all students, including those traditionally underserved are also achieving deeper learning outcomes.</a:t>
          </a:r>
          <a:endParaRPr lang="en-US" b="1" dirty="0"/>
        </a:p>
      </dgm:t>
    </dgm:pt>
    <dgm:pt modelId="{486BD393-935B-BD4D-99BA-9B1BDC6E61D0}" type="parTrans" cxnId="{AD6346E9-8A1F-B040-B02C-895317BDD2C6}">
      <dgm:prSet/>
      <dgm:spPr/>
      <dgm:t>
        <a:bodyPr/>
        <a:lstStyle/>
        <a:p>
          <a:endParaRPr lang="en-US"/>
        </a:p>
      </dgm:t>
    </dgm:pt>
    <dgm:pt modelId="{0116C86E-72A4-2142-B89A-80D315BD57AA}" type="sibTrans" cxnId="{AD6346E9-8A1F-B040-B02C-895317BDD2C6}">
      <dgm:prSet/>
      <dgm:spPr/>
      <dgm:t>
        <a:bodyPr/>
        <a:lstStyle/>
        <a:p>
          <a:endParaRPr lang="en-US"/>
        </a:p>
      </dgm:t>
    </dgm:pt>
    <dgm:pt modelId="{9C4E9F58-B17F-5047-8540-FB9CD8A1820F}" type="pres">
      <dgm:prSet presAssocID="{22F3A12C-4556-D447-8FB8-554497285C45}" presName="linearFlow" presStyleCnt="0">
        <dgm:presLayoutVars>
          <dgm:dir/>
          <dgm:resizeHandles val="exact"/>
        </dgm:presLayoutVars>
      </dgm:prSet>
      <dgm:spPr/>
      <dgm:t>
        <a:bodyPr/>
        <a:lstStyle/>
        <a:p>
          <a:endParaRPr lang="en-US"/>
        </a:p>
      </dgm:t>
    </dgm:pt>
    <dgm:pt modelId="{DC056479-3761-C64B-A4A6-24B8BC4DA8D0}" type="pres">
      <dgm:prSet presAssocID="{AA3AC0E7-2DD7-034A-92F7-2DA8BACD538C}" presName="composite" presStyleCnt="0"/>
      <dgm:spPr/>
    </dgm:pt>
    <dgm:pt modelId="{2DEA412B-6AC9-E047-8293-57270793A36B}" type="pres">
      <dgm:prSet presAssocID="{AA3AC0E7-2DD7-034A-92F7-2DA8BACD538C}" presName="imgShp" presStyleLbl="fgImgPlace1" presStyleIdx="0" presStyleCnt="2" custLinFactNeighborX="-64437" custLinFactNeighborY="2172"/>
      <dgm:spPr>
        <a:solidFill>
          <a:srgbClr val="97BFD2"/>
        </a:solidFill>
        <a:ln>
          <a:noFill/>
        </a:ln>
      </dgm:spPr>
      <dgm:t>
        <a:bodyPr/>
        <a:lstStyle/>
        <a:p>
          <a:endParaRPr lang="en-US"/>
        </a:p>
      </dgm:t>
    </dgm:pt>
    <dgm:pt modelId="{AAF09306-E164-0D49-8B63-A246F6F482F0}" type="pres">
      <dgm:prSet presAssocID="{AA3AC0E7-2DD7-034A-92F7-2DA8BACD538C}" presName="txShp" presStyleLbl="node1" presStyleIdx="0" presStyleCnt="2" custScaleX="121720">
        <dgm:presLayoutVars>
          <dgm:bulletEnabled val="1"/>
        </dgm:presLayoutVars>
      </dgm:prSet>
      <dgm:spPr/>
      <dgm:t>
        <a:bodyPr/>
        <a:lstStyle/>
        <a:p>
          <a:endParaRPr lang="en-US"/>
        </a:p>
      </dgm:t>
    </dgm:pt>
    <dgm:pt modelId="{CB20118A-94C4-2E46-976B-D1BBCE09D869}" type="pres">
      <dgm:prSet presAssocID="{B3A920B3-FEF4-544B-8343-DECAA3827326}" presName="spacing" presStyleCnt="0"/>
      <dgm:spPr/>
    </dgm:pt>
    <dgm:pt modelId="{7D992A7F-07AB-9846-9E58-1AFA144BCD30}" type="pres">
      <dgm:prSet presAssocID="{DF72E15B-574F-B846-AFA2-BC8630E456BE}" presName="composite" presStyleCnt="0"/>
      <dgm:spPr/>
    </dgm:pt>
    <dgm:pt modelId="{D8351E26-4B6E-6342-B863-487C99D2BED0}" type="pres">
      <dgm:prSet presAssocID="{DF72E15B-574F-B846-AFA2-BC8630E456BE}" presName="imgShp" presStyleLbl="fgImgPlace1" presStyleIdx="1" presStyleCnt="2" custLinFactNeighborX="-60817" custLinFactNeighborY="-7213"/>
      <dgm:spPr>
        <a:solidFill>
          <a:schemeClr val="accent3">
            <a:lumMod val="60000"/>
            <a:lumOff val="40000"/>
          </a:schemeClr>
        </a:solidFill>
        <a:ln>
          <a:noFill/>
        </a:ln>
      </dgm:spPr>
      <dgm:t>
        <a:bodyPr/>
        <a:lstStyle/>
        <a:p>
          <a:endParaRPr lang="en-US"/>
        </a:p>
      </dgm:t>
    </dgm:pt>
    <dgm:pt modelId="{7F1617BB-0E67-214B-A44D-AD3935A81AB5}" type="pres">
      <dgm:prSet presAssocID="{DF72E15B-574F-B846-AFA2-BC8630E456BE}" presName="txShp" presStyleLbl="node1" presStyleIdx="1" presStyleCnt="2" custScaleX="121350">
        <dgm:presLayoutVars>
          <dgm:bulletEnabled val="1"/>
        </dgm:presLayoutVars>
      </dgm:prSet>
      <dgm:spPr/>
      <dgm:t>
        <a:bodyPr/>
        <a:lstStyle/>
        <a:p>
          <a:endParaRPr lang="en-US"/>
        </a:p>
      </dgm:t>
    </dgm:pt>
  </dgm:ptLst>
  <dgm:cxnLst>
    <dgm:cxn modelId="{5B3EF9E1-AA6E-43B7-9610-F8520CF6F884}" type="presOf" srcId="{22F3A12C-4556-D447-8FB8-554497285C45}" destId="{9C4E9F58-B17F-5047-8540-FB9CD8A1820F}" srcOrd="0" destOrd="0" presId="urn:microsoft.com/office/officeart/2005/8/layout/vList3"/>
    <dgm:cxn modelId="{82A7A6CE-4F53-4A49-B15D-A5FD78112894}" srcId="{22F3A12C-4556-D447-8FB8-554497285C45}" destId="{AA3AC0E7-2DD7-034A-92F7-2DA8BACD538C}" srcOrd="0" destOrd="0" parTransId="{E776DF87-CEF3-C548-ACF8-3406EFF2B6E2}" sibTransId="{B3A920B3-FEF4-544B-8343-DECAA3827326}"/>
    <dgm:cxn modelId="{EAA0F873-1A09-49DE-B9BC-A642513545CC}" type="presOf" srcId="{AA3AC0E7-2DD7-034A-92F7-2DA8BACD538C}" destId="{AAF09306-E164-0D49-8B63-A246F6F482F0}" srcOrd="0" destOrd="0" presId="urn:microsoft.com/office/officeart/2005/8/layout/vList3"/>
    <dgm:cxn modelId="{AD6346E9-8A1F-B040-B02C-895317BDD2C6}" srcId="{22F3A12C-4556-D447-8FB8-554497285C45}" destId="{DF72E15B-574F-B846-AFA2-BC8630E456BE}" srcOrd="1" destOrd="0" parTransId="{486BD393-935B-BD4D-99BA-9B1BDC6E61D0}" sibTransId="{0116C86E-72A4-2142-B89A-80D315BD57AA}"/>
    <dgm:cxn modelId="{4E187015-CBB7-4477-99A2-FA23C4819226}" type="presOf" srcId="{DF72E15B-574F-B846-AFA2-BC8630E456BE}" destId="{7F1617BB-0E67-214B-A44D-AD3935A81AB5}" srcOrd="0" destOrd="0" presId="urn:microsoft.com/office/officeart/2005/8/layout/vList3"/>
    <dgm:cxn modelId="{760FDDC8-E26D-42A3-A5EB-0E4A9E485F42}" type="presParOf" srcId="{9C4E9F58-B17F-5047-8540-FB9CD8A1820F}" destId="{DC056479-3761-C64B-A4A6-24B8BC4DA8D0}" srcOrd="0" destOrd="0" presId="urn:microsoft.com/office/officeart/2005/8/layout/vList3"/>
    <dgm:cxn modelId="{80266EDC-733C-4B15-B604-EA8F0DAA8FB5}" type="presParOf" srcId="{DC056479-3761-C64B-A4A6-24B8BC4DA8D0}" destId="{2DEA412B-6AC9-E047-8293-57270793A36B}" srcOrd="0" destOrd="0" presId="urn:microsoft.com/office/officeart/2005/8/layout/vList3"/>
    <dgm:cxn modelId="{D601EB29-83D5-4F25-84BD-9F42BC77FBEC}" type="presParOf" srcId="{DC056479-3761-C64B-A4A6-24B8BC4DA8D0}" destId="{AAF09306-E164-0D49-8B63-A246F6F482F0}" srcOrd="1" destOrd="0" presId="urn:microsoft.com/office/officeart/2005/8/layout/vList3"/>
    <dgm:cxn modelId="{30F1C467-55EA-4503-8156-C3FE0E375AA1}" type="presParOf" srcId="{9C4E9F58-B17F-5047-8540-FB9CD8A1820F}" destId="{CB20118A-94C4-2E46-976B-D1BBCE09D869}" srcOrd="1" destOrd="0" presId="urn:microsoft.com/office/officeart/2005/8/layout/vList3"/>
    <dgm:cxn modelId="{6458F7DD-70C4-4F60-B02F-F433FCE38DA8}" type="presParOf" srcId="{9C4E9F58-B17F-5047-8540-FB9CD8A1820F}" destId="{7D992A7F-07AB-9846-9E58-1AFA144BCD30}" srcOrd="2" destOrd="0" presId="urn:microsoft.com/office/officeart/2005/8/layout/vList3"/>
    <dgm:cxn modelId="{AD58E1A0-DBAD-4007-985E-1A6344664565}" type="presParOf" srcId="{7D992A7F-07AB-9846-9E58-1AFA144BCD30}" destId="{D8351E26-4B6E-6342-B863-487C99D2BED0}" srcOrd="0" destOrd="0" presId="urn:microsoft.com/office/officeart/2005/8/layout/vList3"/>
    <dgm:cxn modelId="{7989FE2B-EBBC-4E28-9692-B8E923C873A5}" type="presParOf" srcId="{7D992A7F-07AB-9846-9E58-1AFA144BCD30}" destId="{7F1617BB-0E67-214B-A44D-AD3935A81AB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B2B716-FAFE-4808-BE4F-D95B532461E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34BB8AF-658A-48E2-A376-0AFF6FA9FB3D}">
      <dgm:prSet custT="1"/>
      <dgm:spPr/>
      <dgm:t>
        <a:bodyPr anchor="t"/>
        <a:lstStyle/>
        <a:p>
          <a:pPr algn="ctr" rtl="0"/>
          <a:r>
            <a:rPr lang="en-US" sz="1800" b="1" dirty="0">
              <a:solidFill>
                <a:schemeClr val="tx1">
                  <a:lumMod val="75000"/>
                  <a:lumOff val="25000"/>
                </a:schemeClr>
              </a:solidFill>
              <a:latin typeface="Century Gothic" panose="020B0502020202020204" pitchFamily="34" charset="0"/>
            </a:rPr>
            <a:t>Choice</a:t>
          </a:r>
        </a:p>
        <a:p>
          <a:pPr algn="l" rtl="0"/>
          <a:r>
            <a:rPr lang="en-US" sz="1600" b="0" dirty="0">
              <a:solidFill>
                <a:schemeClr val="tx1">
                  <a:lumMod val="75000"/>
                  <a:lumOff val="25000"/>
                </a:schemeClr>
              </a:solidFill>
              <a:latin typeface="Century Gothic" panose="020B0502020202020204" pitchFamily="34" charset="0"/>
            </a:rPr>
            <a:t>Choice is built into the curriculum so that learning builds on individual students' interests and passions</a:t>
          </a:r>
          <a:r>
            <a:rPr lang="en-US" sz="1600" b="0" dirty="0" smtClean="0">
              <a:solidFill>
                <a:schemeClr val="tx1">
                  <a:lumMod val="75000"/>
                  <a:lumOff val="25000"/>
                </a:schemeClr>
              </a:solidFill>
              <a:latin typeface="Century Gothic" panose="020B0502020202020204" pitchFamily="34" charset="0"/>
            </a:rPr>
            <a:t>. </a:t>
          </a:r>
          <a:endParaRPr lang="en-US" sz="1600" b="0" dirty="0">
            <a:solidFill>
              <a:schemeClr val="tx1">
                <a:lumMod val="75000"/>
                <a:lumOff val="25000"/>
              </a:schemeClr>
            </a:solidFill>
            <a:latin typeface="Century Gothic" panose="020B0502020202020204" pitchFamily="34" charset="0"/>
          </a:endParaRPr>
        </a:p>
      </dgm:t>
    </dgm:pt>
    <dgm:pt modelId="{E623294B-4BA3-4D00-8AB9-8DE8D75B4DE0}" type="parTrans" cxnId="{5E5E940E-1EA1-41C9-9FE2-0D0C8B35B718}">
      <dgm:prSet/>
      <dgm:spPr/>
      <dgm:t>
        <a:bodyPr/>
        <a:lstStyle/>
        <a:p>
          <a:endParaRPr lang="en-US"/>
        </a:p>
      </dgm:t>
    </dgm:pt>
    <dgm:pt modelId="{FC77767C-7C68-48F3-9F1B-1769757AF1F2}" type="sibTrans" cxnId="{5E5E940E-1EA1-41C9-9FE2-0D0C8B35B718}">
      <dgm:prSet/>
      <dgm:spPr/>
      <dgm:t>
        <a:bodyPr/>
        <a:lstStyle/>
        <a:p>
          <a:endParaRPr lang="en-US"/>
        </a:p>
      </dgm:t>
    </dgm:pt>
    <dgm:pt modelId="{D6634BC1-1596-4D15-8D47-3C376B1E7724}">
      <dgm:prSet custT="1"/>
      <dgm:spPr/>
      <dgm:t>
        <a:bodyPr anchor="t"/>
        <a:lstStyle/>
        <a:p>
          <a:pPr algn="ctr" rtl="0"/>
          <a:r>
            <a:rPr lang="en-US" sz="1800" b="1" dirty="0">
              <a:solidFill>
                <a:schemeClr val="tx1">
                  <a:lumMod val="75000"/>
                  <a:lumOff val="25000"/>
                </a:schemeClr>
              </a:solidFill>
              <a:latin typeface="Century Gothic" panose="020B0502020202020204" pitchFamily="34" charset="0"/>
            </a:rPr>
            <a:t> Blended Learning</a:t>
          </a:r>
          <a:endParaRPr lang="en-US" sz="1800" dirty="0">
            <a:solidFill>
              <a:schemeClr val="tx1">
                <a:lumMod val="75000"/>
                <a:lumOff val="25000"/>
              </a:schemeClr>
            </a:solidFill>
            <a:latin typeface="Century Gothic" panose="020B0502020202020204" pitchFamily="34" charset="0"/>
          </a:endParaRPr>
        </a:p>
        <a:p>
          <a:pPr algn="l" rtl="0"/>
          <a:r>
            <a:rPr lang="en-US" sz="1600" dirty="0">
              <a:solidFill>
                <a:schemeClr val="tx1">
                  <a:lumMod val="75000"/>
                  <a:lumOff val="25000"/>
                </a:schemeClr>
              </a:solidFill>
              <a:latin typeface="Century Gothic" panose="020B0502020202020204" pitchFamily="34" charset="0"/>
            </a:rPr>
            <a:t>Opportunities enable students to learn through classroom and online learning, individually and in small groups.</a:t>
          </a:r>
          <a:endParaRPr lang="en-US" sz="1600" b="0" dirty="0">
            <a:solidFill>
              <a:schemeClr val="tx1">
                <a:lumMod val="75000"/>
                <a:lumOff val="25000"/>
              </a:schemeClr>
            </a:solidFill>
            <a:latin typeface="Century Gothic" panose="020B0502020202020204" pitchFamily="34" charset="0"/>
          </a:endParaRPr>
        </a:p>
      </dgm:t>
    </dgm:pt>
    <dgm:pt modelId="{50F8CA85-CC57-4D77-AF1A-0A1C4DDB6CA0}" type="parTrans" cxnId="{2B14BD1F-5DB3-45FC-9B39-9B8E32EB4D6C}">
      <dgm:prSet/>
      <dgm:spPr/>
      <dgm:t>
        <a:bodyPr/>
        <a:lstStyle/>
        <a:p>
          <a:endParaRPr lang="en-US"/>
        </a:p>
      </dgm:t>
    </dgm:pt>
    <dgm:pt modelId="{C67672BC-F5F6-4716-A808-C9C36C508470}" type="sibTrans" cxnId="{2B14BD1F-5DB3-45FC-9B39-9B8E32EB4D6C}">
      <dgm:prSet/>
      <dgm:spPr/>
      <dgm:t>
        <a:bodyPr/>
        <a:lstStyle/>
        <a:p>
          <a:endParaRPr lang="en-US"/>
        </a:p>
      </dgm:t>
    </dgm:pt>
    <dgm:pt modelId="{5AE0ED06-A50F-4662-8D1F-C501F9AE3B7F}">
      <dgm:prSet custT="1"/>
      <dgm:spPr/>
      <dgm:t>
        <a:bodyPr/>
        <a:lstStyle/>
        <a:p>
          <a:pPr algn="ctr" rtl="0"/>
          <a:r>
            <a:rPr lang="en-US" sz="1800" b="1" dirty="0">
              <a:solidFill>
                <a:schemeClr val="tx1">
                  <a:lumMod val="75000"/>
                  <a:lumOff val="25000"/>
                </a:schemeClr>
              </a:solidFill>
              <a:latin typeface="Century Gothic" panose="020B0502020202020204" pitchFamily="34" charset="0"/>
            </a:rPr>
            <a:t>Advocate-Advisory Program</a:t>
          </a:r>
        </a:p>
      </dgm:t>
    </dgm:pt>
    <dgm:pt modelId="{8D0BBB71-5288-41F1-B8EF-01DEFDE54DC9}" type="parTrans" cxnId="{F684924F-660B-4924-9046-9FC0CC3A1204}">
      <dgm:prSet/>
      <dgm:spPr/>
      <dgm:t>
        <a:bodyPr/>
        <a:lstStyle/>
        <a:p>
          <a:endParaRPr lang="en-US"/>
        </a:p>
      </dgm:t>
    </dgm:pt>
    <dgm:pt modelId="{3A8C6B92-6B24-40D2-AA9D-067D2DC8616E}" type="sibTrans" cxnId="{F684924F-660B-4924-9046-9FC0CC3A1204}">
      <dgm:prSet/>
      <dgm:spPr/>
      <dgm:t>
        <a:bodyPr/>
        <a:lstStyle/>
        <a:p>
          <a:endParaRPr lang="en-US"/>
        </a:p>
      </dgm:t>
    </dgm:pt>
    <dgm:pt modelId="{7D0BBBD6-F04C-49AE-BF66-288165084271}">
      <dgm:prSet custT="1"/>
      <dgm:spPr/>
      <dgm:t>
        <a:bodyPr anchor="t"/>
        <a:lstStyle/>
        <a:p>
          <a:pPr algn="ctr" rtl="0">
            <a:lnSpc>
              <a:spcPct val="100000"/>
            </a:lnSpc>
          </a:pPr>
          <a:r>
            <a:rPr lang="en-US" sz="1800" b="1" dirty="0">
              <a:solidFill>
                <a:schemeClr val="tx1">
                  <a:lumMod val="75000"/>
                  <a:lumOff val="25000"/>
                </a:schemeClr>
              </a:solidFill>
              <a:latin typeface="Century Gothic" panose="020B0502020202020204" pitchFamily="34" charset="0"/>
            </a:rPr>
            <a:t>Differentiated Instruction </a:t>
          </a:r>
          <a:endParaRPr lang="en-US" sz="1800" dirty="0">
            <a:solidFill>
              <a:schemeClr val="tx1">
                <a:lumMod val="75000"/>
                <a:lumOff val="25000"/>
              </a:schemeClr>
            </a:solidFill>
            <a:latin typeface="Century Gothic" panose="020B0502020202020204" pitchFamily="34" charset="0"/>
          </a:endParaRPr>
        </a:p>
        <a:p>
          <a:pPr algn="l" rtl="0">
            <a:lnSpc>
              <a:spcPct val="100000"/>
            </a:lnSpc>
          </a:pPr>
          <a:r>
            <a:rPr lang="en-US" sz="1600" dirty="0">
              <a:solidFill>
                <a:schemeClr val="tx1">
                  <a:lumMod val="75000"/>
                  <a:lumOff val="25000"/>
                </a:schemeClr>
              </a:solidFill>
              <a:latin typeface="Century Gothic" panose="020B0502020202020204" pitchFamily="34" charset="0"/>
            </a:rPr>
            <a:t>Students advance based on their demonstrated knowledge and skills and receive scaffolding and personal support where they struggle.</a:t>
          </a:r>
        </a:p>
      </dgm:t>
    </dgm:pt>
    <dgm:pt modelId="{42069F22-8D10-43A2-B648-D1D838008C39}" type="sibTrans" cxnId="{6A69F205-3222-4EB1-98EE-FC9CD00417E3}">
      <dgm:prSet/>
      <dgm:spPr/>
      <dgm:t>
        <a:bodyPr/>
        <a:lstStyle/>
        <a:p>
          <a:endParaRPr lang="en-US"/>
        </a:p>
      </dgm:t>
    </dgm:pt>
    <dgm:pt modelId="{D65C3834-4016-4003-A2AC-55B14DE2C21C}" type="parTrans" cxnId="{6A69F205-3222-4EB1-98EE-FC9CD00417E3}">
      <dgm:prSet/>
      <dgm:spPr/>
      <dgm:t>
        <a:bodyPr/>
        <a:lstStyle/>
        <a:p>
          <a:endParaRPr lang="en-US"/>
        </a:p>
      </dgm:t>
    </dgm:pt>
    <dgm:pt modelId="{AF64079C-7043-4E23-A18D-29B443C55424}">
      <dgm:prSet custT="1"/>
      <dgm:spPr/>
      <dgm:t>
        <a:bodyPr anchor="t"/>
        <a:lstStyle/>
        <a:p>
          <a:pPr marL="0" algn="ctr" rtl="0"/>
          <a:r>
            <a:rPr lang="en-US" sz="1800" b="1" dirty="0">
              <a:solidFill>
                <a:schemeClr val="tx1">
                  <a:lumMod val="75000"/>
                  <a:lumOff val="25000"/>
                </a:schemeClr>
              </a:solidFill>
              <a:latin typeface="Century Gothic" panose="020B0502020202020204" pitchFamily="34" charset="0"/>
            </a:rPr>
            <a:t>Customized Curriculum</a:t>
          </a:r>
          <a:endParaRPr lang="en-US" sz="1800" dirty="0">
            <a:solidFill>
              <a:schemeClr val="tx1">
                <a:lumMod val="75000"/>
                <a:lumOff val="25000"/>
              </a:schemeClr>
            </a:solidFill>
            <a:latin typeface="Century Gothic" panose="020B0502020202020204" pitchFamily="34" charset="0"/>
          </a:endParaRPr>
        </a:p>
        <a:p>
          <a:pPr marL="0" indent="0" algn="l" rtl="0"/>
          <a:r>
            <a:rPr lang="en-US" sz="1600" dirty="0">
              <a:solidFill>
                <a:schemeClr val="tx1">
                  <a:lumMod val="75000"/>
                  <a:lumOff val="25000"/>
                </a:schemeClr>
              </a:solidFill>
              <a:latin typeface="Century Gothic" panose="020B0502020202020204" pitchFamily="34" charset="0"/>
            </a:rPr>
            <a:t>Teachers facilitate customization of curriculum tailored to students' interests and learning needs.</a:t>
          </a:r>
          <a:endParaRPr lang="en-US" sz="1600" b="0" dirty="0">
            <a:solidFill>
              <a:schemeClr val="tx1">
                <a:lumMod val="75000"/>
                <a:lumOff val="25000"/>
              </a:schemeClr>
            </a:solidFill>
            <a:latin typeface="Century Gothic" panose="020B0502020202020204" pitchFamily="34" charset="0"/>
          </a:endParaRPr>
        </a:p>
      </dgm:t>
    </dgm:pt>
    <dgm:pt modelId="{E8E2BEB4-5B58-4367-ACAD-64438436C4F6}" type="sibTrans" cxnId="{1EF2A8AE-6941-4157-AB09-5DF2FB9AA466}">
      <dgm:prSet/>
      <dgm:spPr/>
      <dgm:t>
        <a:bodyPr/>
        <a:lstStyle/>
        <a:p>
          <a:endParaRPr lang="en-US"/>
        </a:p>
      </dgm:t>
    </dgm:pt>
    <dgm:pt modelId="{3F212C37-C9B1-4570-9970-514AA32C78F8}" type="parTrans" cxnId="{1EF2A8AE-6941-4157-AB09-5DF2FB9AA466}">
      <dgm:prSet/>
      <dgm:spPr/>
      <dgm:t>
        <a:bodyPr/>
        <a:lstStyle/>
        <a:p>
          <a:endParaRPr lang="en-US"/>
        </a:p>
      </dgm:t>
    </dgm:pt>
    <dgm:pt modelId="{81A53094-B954-40D2-A5C0-376D5655C07F}">
      <dgm:prSet custT="1"/>
      <dgm:spPr/>
      <dgm:t>
        <a:bodyPr/>
        <a:lstStyle/>
        <a:p>
          <a:pPr algn="l" rtl="0"/>
          <a:r>
            <a:rPr lang="en-US" sz="1400" dirty="0">
              <a:solidFill>
                <a:schemeClr val="tx1">
                  <a:lumMod val="75000"/>
                  <a:lumOff val="25000"/>
                </a:schemeClr>
              </a:solidFill>
              <a:latin typeface="Century Gothic" panose="020B0502020202020204" pitchFamily="34" charset="0"/>
            </a:rPr>
            <a:t> Students' advisory class provides them with support and a sense of belonging to a community of peers. </a:t>
          </a:r>
        </a:p>
      </dgm:t>
    </dgm:pt>
    <dgm:pt modelId="{DC3EEED7-60B8-4409-B836-0BC6E1CCD23F}" type="sibTrans" cxnId="{ADA1FC37-6945-43BD-996A-360E53B19AE2}">
      <dgm:prSet/>
      <dgm:spPr/>
      <dgm:t>
        <a:bodyPr/>
        <a:lstStyle/>
        <a:p>
          <a:endParaRPr lang="en-US"/>
        </a:p>
      </dgm:t>
    </dgm:pt>
    <dgm:pt modelId="{5F4EA7FA-05E0-4986-A541-B93D409F03AD}" type="parTrans" cxnId="{ADA1FC37-6945-43BD-996A-360E53B19AE2}">
      <dgm:prSet/>
      <dgm:spPr/>
      <dgm:t>
        <a:bodyPr/>
        <a:lstStyle/>
        <a:p>
          <a:endParaRPr lang="en-US"/>
        </a:p>
      </dgm:t>
    </dgm:pt>
    <dgm:pt modelId="{A6184E81-61EE-4B7A-BC09-15CFB5B58DAE}">
      <dgm:prSet custT="1"/>
      <dgm:spPr/>
      <dgm:t>
        <a:bodyPr/>
        <a:lstStyle/>
        <a:p>
          <a:pPr algn="l" rtl="0"/>
          <a:r>
            <a:rPr lang="en-US" sz="1400" dirty="0">
              <a:solidFill>
                <a:schemeClr val="tx1">
                  <a:lumMod val="75000"/>
                  <a:lumOff val="25000"/>
                </a:schemeClr>
              </a:solidFill>
              <a:latin typeface="Century Gothic" panose="020B0502020202020204" pitchFamily="34" charset="0"/>
            </a:rPr>
            <a:t> Advisors support students' success by guiding their experience and problem solving with them.</a:t>
          </a:r>
        </a:p>
      </dgm:t>
    </dgm:pt>
    <dgm:pt modelId="{160C7441-3957-4057-BEE2-A52AAF2CE6DC}" type="sibTrans" cxnId="{7E65D0BB-378F-4A50-BCFC-7FF575431243}">
      <dgm:prSet/>
      <dgm:spPr/>
      <dgm:t>
        <a:bodyPr/>
        <a:lstStyle/>
        <a:p>
          <a:endParaRPr lang="en-US"/>
        </a:p>
      </dgm:t>
    </dgm:pt>
    <dgm:pt modelId="{199E9733-659F-4908-91F3-B14BCC1A1702}" type="parTrans" cxnId="{7E65D0BB-378F-4A50-BCFC-7FF575431243}">
      <dgm:prSet/>
      <dgm:spPr/>
      <dgm:t>
        <a:bodyPr/>
        <a:lstStyle/>
        <a:p>
          <a:endParaRPr lang="en-US"/>
        </a:p>
      </dgm:t>
    </dgm:pt>
    <dgm:pt modelId="{993D2790-0ECF-4820-BF4E-30EB4F4E613A}">
      <dgm:prSet custT="1"/>
      <dgm:spPr/>
      <dgm:t>
        <a:bodyPr/>
        <a:lstStyle/>
        <a:p>
          <a:pPr algn="l" rtl="0"/>
          <a:r>
            <a:rPr lang="en-US" sz="1400" dirty="0">
              <a:solidFill>
                <a:schemeClr val="tx1">
                  <a:lumMod val="75000"/>
                  <a:lumOff val="25000"/>
                </a:schemeClr>
              </a:solidFill>
              <a:latin typeface="Century Gothic" panose="020B0502020202020204" pitchFamily="34" charset="0"/>
            </a:rPr>
            <a:t> All students have an adult-advisor-advocate who knows them well, is their go-to person, and the family liaison.</a:t>
          </a:r>
        </a:p>
      </dgm:t>
    </dgm:pt>
    <dgm:pt modelId="{DDD37374-21D9-4B69-B0BE-548AB50F500D}" type="sibTrans" cxnId="{8D057770-2004-45C5-91C2-F5BFF1443656}">
      <dgm:prSet/>
      <dgm:spPr/>
      <dgm:t>
        <a:bodyPr/>
        <a:lstStyle/>
        <a:p>
          <a:endParaRPr lang="en-US"/>
        </a:p>
      </dgm:t>
    </dgm:pt>
    <dgm:pt modelId="{085AB372-7F21-4461-8788-6F8A61A1021D}" type="parTrans" cxnId="{8D057770-2004-45C5-91C2-F5BFF1443656}">
      <dgm:prSet/>
      <dgm:spPr/>
      <dgm:t>
        <a:bodyPr/>
        <a:lstStyle/>
        <a:p>
          <a:endParaRPr lang="en-US"/>
        </a:p>
      </dgm:t>
    </dgm:pt>
    <dgm:pt modelId="{5E49D498-8F94-428A-9F2D-A2AE45880DC8}" type="pres">
      <dgm:prSet presAssocID="{CBB2B716-FAFE-4808-BE4F-D95B532461EB}" presName="Name0" presStyleCnt="0">
        <dgm:presLayoutVars>
          <dgm:dir/>
          <dgm:resizeHandles val="exact"/>
        </dgm:presLayoutVars>
      </dgm:prSet>
      <dgm:spPr/>
      <dgm:t>
        <a:bodyPr/>
        <a:lstStyle/>
        <a:p>
          <a:endParaRPr lang="en-US"/>
        </a:p>
      </dgm:t>
    </dgm:pt>
    <dgm:pt modelId="{82AB4F24-3E3B-46F0-8893-FDB298C2900C}" type="pres">
      <dgm:prSet presAssocID="{234BB8AF-658A-48E2-A376-0AFF6FA9FB3D}" presName="composite" presStyleCnt="0"/>
      <dgm:spPr/>
    </dgm:pt>
    <dgm:pt modelId="{F0282C12-2F63-45F4-856A-2D9979C0D8A6}" type="pres">
      <dgm:prSet presAssocID="{234BB8AF-658A-48E2-A376-0AFF6FA9FB3D}" presName="rect1" presStyleLbl="trAlignAcc1" presStyleIdx="0" presStyleCnt="5" custScaleX="100111" custScaleY="87668" custLinFactNeighborX="1426" custLinFactNeighborY="7518">
        <dgm:presLayoutVars>
          <dgm:bulletEnabled val="1"/>
        </dgm:presLayoutVars>
      </dgm:prSet>
      <dgm:spPr/>
      <dgm:t>
        <a:bodyPr/>
        <a:lstStyle/>
        <a:p>
          <a:endParaRPr lang="en-US"/>
        </a:p>
      </dgm:t>
    </dgm:pt>
    <dgm:pt modelId="{6561C8DF-490A-45B3-BB51-227F65ACCCD7}" type="pres">
      <dgm:prSet presAssocID="{234BB8AF-658A-48E2-A376-0AFF6FA9FB3D}" presName="rect2" presStyleLbl="fgImgPlace1" presStyleIdx="0" presStyleCnt="5" custScaleX="70223" custScaleY="60314" custLinFactNeighborX="18847" custLinFactNeighborY="2181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DA07416-2396-4A8F-AFC9-F9567A2D5AEA}" type="pres">
      <dgm:prSet presAssocID="{FC77767C-7C68-48F3-9F1B-1769757AF1F2}" presName="sibTrans" presStyleCnt="0"/>
      <dgm:spPr/>
    </dgm:pt>
    <dgm:pt modelId="{1F143F00-54C7-4157-9F0B-91ED0E4835B1}" type="pres">
      <dgm:prSet presAssocID="{7D0BBBD6-F04C-49AE-BF66-288165084271}" presName="composite" presStyleCnt="0"/>
      <dgm:spPr/>
    </dgm:pt>
    <dgm:pt modelId="{2DE59E8C-CDEC-4B57-8520-7D8287D673BD}" type="pres">
      <dgm:prSet presAssocID="{7D0BBBD6-F04C-49AE-BF66-288165084271}" presName="rect1" presStyleLbl="trAlignAcc1" presStyleIdx="1" presStyleCnt="5" custScaleX="102969" custScaleY="87338" custLinFactNeighborX="217" custLinFactNeighborY="7188">
        <dgm:presLayoutVars>
          <dgm:bulletEnabled val="1"/>
        </dgm:presLayoutVars>
      </dgm:prSet>
      <dgm:spPr/>
      <dgm:t>
        <a:bodyPr/>
        <a:lstStyle/>
        <a:p>
          <a:endParaRPr lang="en-US"/>
        </a:p>
      </dgm:t>
    </dgm:pt>
    <dgm:pt modelId="{1274FF90-2B57-47A2-B0F6-382DA71435C2}" type="pres">
      <dgm:prSet presAssocID="{7D0BBBD6-F04C-49AE-BF66-288165084271}" presName="rect2" presStyleLbl="fgImgPlace1" presStyleIdx="1" presStyleCnt="5" custScaleX="72326" custScaleY="57936" custLinFactNeighborX="1669" custLinFactNeighborY="1791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dgm:spPr>
    </dgm:pt>
    <dgm:pt modelId="{9BA9F3B5-CF1B-4A6C-B095-5C4D1715987F}" type="pres">
      <dgm:prSet presAssocID="{42069F22-8D10-43A2-B648-D1D838008C39}" presName="sibTrans" presStyleCnt="0"/>
      <dgm:spPr/>
    </dgm:pt>
    <dgm:pt modelId="{5C6DBDF2-B1E3-47CD-A37C-F72138F40020}" type="pres">
      <dgm:prSet presAssocID="{D6634BC1-1596-4D15-8D47-3C376B1E7724}" presName="composite" presStyleCnt="0"/>
      <dgm:spPr/>
    </dgm:pt>
    <dgm:pt modelId="{7D314BFA-95B5-4CB0-855F-2C350EFC157C}" type="pres">
      <dgm:prSet presAssocID="{D6634BC1-1596-4D15-8D47-3C376B1E7724}" presName="rect1" presStyleLbl="trAlignAcc1" presStyleIdx="2" presStyleCnt="5" custScaleY="77666" custLinFactNeighborX="2062" custLinFactNeighborY="386">
        <dgm:presLayoutVars>
          <dgm:bulletEnabled val="1"/>
        </dgm:presLayoutVars>
      </dgm:prSet>
      <dgm:spPr/>
      <dgm:t>
        <a:bodyPr/>
        <a:lstStyle/>
        <a:p>
          <a:endParaRPr lang="en-US"/>
        </a:p>
      </dgm:t>
    </dgm:pt>
    <dgm:pt modelId="{A89D7AA9-8D6F-4540-9BDB-8EE5A35EA3DE}" type="pres">
      <dgm:prSet presAssocID="{D6634BC1-1596-4D15-8D47-3C376B1E7724}" presName="rect2" presStyleLbl="fgImgPlace1" presStyleIdx="2" presStyleCnt="5" custScaleX="72555" custScaleY="64582" custLinFactNeighborX="32575" custLinFactNeighborY="1164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5B653638-1A6A-4964-993A-0CA289D16407}" type="pres">
      <dgm:prSet presAssocID="{C67672BC-F5F6-4716-A808-C9C36C508470}" presName="sibTrans" presStyleCnt="0"/>
      <dgm:spPr/>
    </dgm:pt>
    <dgm:pt modelId="{2F751D38-DB65-410A-91BF-7C3E3345B739}" type="pres">
      <dgm:prSet presAssocID="{AF64079C-7043-4E23-A18D-29B443C55424}" presName="composite" presStyleCnt="0"/>
      <dgm:spPr/>
    </dgm:pt>
    <dgm:pt modelId="{3FF44020-FDBC-4AEB-8E8E-8F1C7BC89E5D}" type="pres">
      <dgm:prSet presAssocID="{AF64079C-7043-4E23-A18D-29B443C55424}" presName="rect1" presStyleLbl="trAlignAcc1" presStyleIdx="3" presStyleCnt="5" custScaleX="104520" custScaleY="77610" custLinFactNeighborX="1614">
        <dgm:presLayoutVars>
          <dgm:bulletEnabled val="1"/>
        </dgm:presLayoutVars>
      </dgm:prSet>
      <dgm:spPr/>
      <dgm:t>
        <a:bodyPr/>
        <a:lstStyle/>
        <a:p>
          <a:endParaRPr lang="en-US"/>
        </a:p>
      </dgm:t>
    </dgm:pt>
    <dgm:pt modelId="{51B028E8-A4BD-4EA8-A947-D9B718C35205}" type="pres">
      <dgm:prSet presAssocID="{AF64079C-7043-4E23-A18D-29B443C55424}" presName="rect2" presStyleLbl="fgImgPlace1" presStyleIdx="3" presStyleCnt="5" custScaleX="61577" custScaleY="59911" custLinFactNeighborX="9321" custLinFactNeighborY="1124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pt>
    <dgm:pt modelId="{8D0B6C6A-950C-4A3A-87FD-43D7A51470E7}" type="pres">
      <dgm:prSet presAssocID="{E8E2BEB4-5B58-4367-ACAD-64438436C4F6}" presName="sibTrans" presStyleCnt="0"/>
      <dgm:spPr/>
    </dgm:pt>
    <dgm:pt modelId="{8552F33A-8397-46B6-A27F-D401C0EAA95B}" type="pres">
      <dgm:prSet presAssocID="{5AE0ED06-A50F-4662-8D1F-C501F9AE3B7F}" presName="composite" presStyleCnt="0"/>
      <dgm:spPr/>
    </dgm:pt>
    <dgm:pt modelId="{FFA86287-551E-497E-B9F0-7AFD1B99A182}" type="pres">
      <dgm:prSet presAssocID="{5AE0ED06-A50F-4662-8D1F-C501F9AE3B7F}" presName="rect1" presStyleLbl="trAlignAcc1" presStyleIdx="4" presStyleCnt="5" custScaleX="209141" custScaleY="69406" custLinFactNeighborX="639" custLinFactNeighborY="-12296">
        <dgm:presLayoutVars>
          <dgm:bulletEnabled val="1"/>
        </dgm:presLayoutVars>
      </dgm:prSet>
      <dgm:spPr/>
      <dgm:t>
        <a:bodyPr/>
        <a:lstStyle/>
        <a:p>
          <a:endParaRPr lang="en-US"/>
        </a:p>
      </dgm:t>
    </dgm:pt>
    <dgm:pt modelId="{8BA94D74-7265-4B4B-AE5F-E73B66536203}" type="pres">
      <dgm:prSet presAssocID="{5AE0ED06-A50F-4662-8D1F-C501F9AE3B7F}" presName="rect2" presStyleLbl="fgImgPlace1" presStyleIdx="4" presStyleCnt="5" custScaleX="86223" custScaleY="67212" custLinFactX="-100000" custLinFactNeighborX="-134464" custLinFactNeighborY="-513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Lst>
  <dgm:cxnLst>
    <dgm:cxn modelId="{451160F8-6429-4EBA-BE7E-CBE89670920F}" type="presOf" srcId="{234BB8AF-658A-48E2-A376-0AFF6FA9FB3D}" destId="{F0282C12-2F63-45F4-856A-2D9979C0D8A6}" srcOrd="0" destOrd="0" presId="urn:microsoft.com/office/officeart/2008/layout/PictureStrips"/>
    <dgm:cxn modelId="{23C900A7-86ED-46B6-A40A-3F1053D47EF6}" type="presOf" srcId="{7D0BBBD6-F04C-49AE-BF66-288165084271}" destId="{2DE59E8C-CDEC-4B57-8520-7D8287D673BD}" srcOrd="0" destOrd="0" presId="urn:microsoft.com/office/officeart/2008/layout/PictureStrips"/>
    <dgm:cxn modelId="{1EF2A8AE-6941-4157-AB09-5DF2FB9AA466}" srcId="{CBB2B716-FAFE-4808-BE4F-D95B532461EB}" destId="{AF64079C-7043-4E23-A18D-29B443C55424}" srcOrd="3" destOrd="0" parTransId="{3F212C37-C9B1-4570-9970-514AA32C78F8}" sibTransId="{E8E2BEB4-5B58-4367-ACAD-64438436C4F6}"/>
    <dgm:cxn modelId="{EABCDE42-10C0-44B1-967D-D7E27AA35AD1}" type="presOf" srcId="{D6634BC1-1596-4D15-8D47-3C376B1E7724}" destId="{7D314BFA-95B5-4CB0-855F-2C350EFC157C}" srcOrd="0" destOrd="0" presId="urn:microsoft.com/office/officeart/2008/layout/PictureStrips"/>
    <dgm:cxn modelId="{8D057770-2004-45C5-91C2-F5BFF1443656}" srcId="{5AE0ED06-A50F-4662-8D1F-C501F9AE3B7F}" destId="{993D2790-0ECF-4820-BF4E-30EB4F4E613A}" srcOrd="0" destOrd="0" parTransId="{085AB372-7F21-4461-8788-6F8A61A1021D}" sibTransId="{DDD37374-21D9-4B69-B0BE-548AB50F500D}"/>
    <dgm:cxn modelId="{ADA1FC37-6945-43BD-996A-360E53B19AE2}" srcId="{5AE0ED06-A50F-4662-8D1F-C501F9AE3B7F}" destId="{81A53094-B954-40D2-A5C0-376D5655C07F}" srcOrd="2" destOrd="0" parTransId="{5F4EA7FA-05E0-4986-A541-B93D409F03AD}" sibTransId="{DC3EEED7-60B8-4409-B836-0BC6E1CCD23F}"/>
    <dgm:cxn modelId="{C9757DCA-2AE8-497C-A818-957CEC59794F}" type="presOf" srcId="{993D2790-0ECF-4820-BF4E-30EB4F4E613A}" destId="{FFA86287-551E-497E-B9F0-7AFD1B99A182}" srcOrd="0" destOrd="1" presId="urn:microsoft.com/office/officeart/2008/layout/PictureStrips"/>
    <dgm:cxn modelId="{D86F6708-A633-4265-86DD-ED85F0E8EE08}" type="presOf" srcId="{81A53094-B954-40D2-A5C0-376D5655C07F}" destId="{FFA86287-551E-497E-B9F0-7AFD1B99A182}" srcOrd="0" destOrd="3" presId="urn:microsoft.com/office/officeart/2008/layout/PictureStrips"/>
    <dgm:cxn modelId="{F684924F-660B-4924-9046-9FC0CC3A1204}" srcId="{CBB2B716-FAFE-4808-BE4F-D95B532461EB}" destId="{5AE0ED06-A50F-4662-8D1F-C501F9AE3B7F}" srcOrd="4" destOrd="0" parTransId="{8D0BBB71-5288-41F1-B8EF-01DEFDE54DC9}" sibTransId="{3A8C6B92-6B24-40D2-AA9D-067D2DC8616E}"/>
    <dgm:cxn modelId="{E31B3C2E-CBF7-4756-B803-5ED30931F399}" type="presOf" srcId="{A6184E81-61EE-4B7A-BC09-15CFB5B58DAE}" destId="{FFA86287-551E-497E-B9F0-7AFD1B99A182}" srcOrd="0" destOrd="2" presId="urn:microsoft.com/office/officeart/2008/layout/PictureStrips"/>
    <dgm:cxn modelId="{413986F2-B0AB-43EF-A95E-3ED7EE8F3B9A}" type="presOf" srcId="{5AE0ED06-A50F-4662-8D1F-C501F9AE3B7F}" destId="{FFA86287-551E-497E-B9F0-7AFD1B99A182}" srcOrd="0" destOrd="0" presId="urn:microsoft.com/office/officeart/2008/layout/PictureStrips"/>
    <dgm:cxn modelId="{7E65D0BB-378F-4A50-BCFC-7FF575431243}" srcId="{5AE0ED06-A50F-4662-8D1F-C501F9AE3B7F}" destId="{A6184E81-61EE-4B7A-BC09-15CFB5B58DAE}" srcOrd="1" destOrd="0" parTransId="{199E9733-659F-4908-91F3-B14BCC1A1702}" sibTransId="{160C7441-3957-4057-BEE2-A52AAF2CE6DC}"/>
    <dgm:cxn modelId="{5E5E940E-1EA1-41C9-9FE2-0D0C8B35B718}" srcId="{CBB2B716-FAFE-4808-BE4F-D95B532461EB}" destId="{234BB8AF-658A-48E2-A376-0AFF6FA9FB3D}" srcOrd="0" destOrd="0" parTransId="{E623294B-4BA3-4D00-8AB9-8DE8D75B4DE0}" sibTransId="{FC77767C-7C68-48F3-9F1B-1769757AF1F2}"/>
    <dgm:cxn modelId="{2B14BD1F-5DB3-45FC-9B39-9B8E32EB4D6C}" srcId="{CBB2B716-FAFE-4808-BE4F-D95B532461EB}" destId="{D6634BC1-1596-4D15-8D47-3C376B1E7724}" srcOrd="2" destOrd="0" parTransId="{50F8CA85-CC57-4D77-AF1A-0A1C4DDB6CA0}" sibTransId="{C67672BC-F5F6-4716-A808-C9C36C508470}"/>
    <dgm:cxn modelId="{575CE836-F29E-465E-B4CA-7C6DB5E82D68}" type="presOf" srcId="{CBB2B716-FAFE-4808-BE4F-D95B532461EB}" destId="{5E49D498-8F94-428A-9F2D-A2AE45880DC8}" srcOrd="0" destOrd="0" presId="urn:microsoft.com/office/officeart/2008/layout/PictureStrips"/>
    <dgm:cxn modelId="{6A69F205-3222-4EB1-98EE-FC9CD00417E3}" srcId="{CBB2B716-FAFE-4808-BE4F-D95B532461EB}" destId="{7D0BBBD6-F04C-49AE-BF66-288165084271}" srcOrd="1" destOrd="0" parTransId="{D65C3834-4016-4003-A2AC-55B14DE2C21C}" sibTransId="{42069F22-8D10-43A2-B648-D1D838008C39}"/>
    <dgm:cxn modelId="{57FD4F38-1717-4184-BB48-28AD5F845D68}" type="presOf" srcId="{AF64079C-7043-4E23-A18D-29B443C55424}" destId="{3FF44020-FDBC-4AEB-8E8E-8F1C7BC89E5D}" srcOrd="0" destOrd="0" presId="urn:microsoft.com/office/officeart/2008/layout/PictureStrips"/>
    <dgm:cxn modelId="{A7D42FBD-4ACF-40F5-8A9C-F685ADDF004F}" type="presParOf" srcId="{5E49D498-8F94-428A-9F2D-A2AE45880DC8}" destId="{82AB4F24-3E3B-46F0-8893-FDB298C2900C}" srcOrd="0" destOrd="0" presId="urn:microsoft.com/office/officeart/2008/layout/PictureStrips"/>
    <dgm:cxn modelId="{E274AE54-327E-4419-A8A2-E757E671210C}" type="presParOf" srcId="{82AB4F24-3E3B-46F0-8893-FDB298C2900C}" destId="{F0282C12-2F63-45F4-856A-2D9979C0D8A6}" srcOrd="0" destOrd="0" presId="urn:microsoft.com/office/officeart/2008/layout/PictureStrips"/>
    <dgm:cxn modelId="{1E4A3B6F-B597-43CC-843D-2545BDC23E42}" type="presParOf" srcId="{82AB4F24-3E3B-46F0-8893-FDB298C2900C}" destId="{6561C8DF-490A-45B3-BB51-227F65ACCCD7}" srcOrd="1" destOrd="0" presId="urn:microsoft.com/office/officeart/2008/layout/PictureStrips"/>
    <dgm:cxn modelId="{41FBC4D0-50D3-48DC-BB79-C95E30EC4A92}" type="presParOf" srcId="{5E49D498-8F94-428A-9F2D-A2AE45880DC8}" destId="{0DA07416-2396-4A8F-AFC9-F9567A2D5AEA}" srcOrd="1" destOrd="0" presId="urn:microsoft.com/office/officeart/2008/layout/PictureStrips"/>
    <dgm:cxn modelId="{0F04BAD7-4654-4123-BD0A-A14574DF4173}" type="presParOf" srcId="{5E49D498-8F94-428A-9F2D-A2AE45880DC8}" destId="{1F143F00-54C7-4157-9F0B-91ED0E4835B1}" srcOrd="2" destOrd="0" presId="urn:microsoft.com/office/officeart/2008/layout/PictureStrips"/>
    <dgm:cxn modelId="{5CB12E6B-8113-4ECF-99D6-15BD08D00984}" type="presParOf" srcId="{1F143F00-54C7-4157-9F0B-91ED0E4835B1}" destId="{2DE59E8C-CDEC-4B57-8520-7D8287D673BD}" srcOrd="0" destOrd="0" presId="urn:microsoft.com/office/officeart/2008/layout/PictureStrips"/>
    <dgm:cxn modelId="{1766536B-BF82-434D-83D8-0B4A07649C50}" type="presParOf" srcId="{1F143F00-54C7-4157-9F0B-91ED0E4835B1}" destId="{1274FF90-2B57-47A2-B0F6-382DA71435C2}" srcOrd="1" destOrd="0" presId="urn:microsoft.com/office/officeart/2008/layout/PictureStrips"/>
    <dgm:cxn modelId="{174E1966-75D8-41DB-854E-45BEC9EA1769}" type="presParOf" srcId="{5E49D498-8F94-428A-9F2D-A2AE45880DC8}" destId="{9BA9F3B5-CF1B-4A6C-B095-5C4D1715987F}" srcOrd="3" destOrd="0" presId="urn:microsoft.com/office/officeart/2008/layout/PictureStrips"/>
    <dgm:cxn modelId="{7CB2C896-32A6-4FF4-88CF-5CC96798CEF1}" type="presParOf" srcId="{5E49D498-8F94-428A-9F2D-A2AE45880DC8}" destId="{5C6DBDF2-B1E3-47CD-A37C-F72138F40020}" srcOrd="4" destOrd="0" presId="urn:microsoft.com/office/officeart/2008/layout/PictureStrips"/>
    <dgm:cxn modelId="{62161E7F-D2E2-4CD8-9F26-F9F111BA387B}" type="presParOf" srcId="{5C6DBDF2-B1E3-47CD-A37C-F72138F40020}" destId="{7D314BFA-95B5-4CB0-855F-2C350EFC157C}" srcOrd="0" destOrd="0" presId="urn:microsoft.com/office/officeart/2008/layout/PictureStrips"/>
    <dgm:cxn modelId="{42C4C895-1C66-4F9C-ABB3-1EF0B598E3DF}" type="presParOf" srcId="{5C6DBDF2-B1E3-47CD-A37C-F72138F40020}" destId="{A89D7AA9-8D6F-4540-9BDB-8EE5A35EA3DE}" srcOrd="1" destOrd="0" presId="urn:microsoft.com/office/officeart/2008/layout/PictureStrips"/>
    <dgm:cxn modelId="{1F3715BC-CA7D-43D6-B78D-E71783A06A48}" type="presParOf" srcId="{5E49D498-8F94-428A-9F2D-A2AE45880DC8}" destId="{5B653638-1A6A-4964-993A-0CA289D16407}" srcOrd="5" destOrd="0" presId="urn:microsoft.com/office/officeart/2008/layout/PictureStrips"/>
    <dgm:cxn modelId="{6DA039B7-9625-45A2-9232-D72EC5D9D08C}" type="presParOf" srcId="{5E49D498-8F94-428A-9F2D-A2AE45880DC8}" destId="{2F751D38-DB65-410A-91BF-7C3E3345B739}" srcOrd="6" destOrd="0" presId="urn:microsoft.com/office/officeart/2008/layout/PictureStrips"/>
    <dgm:cxn modelId="{32E0D2DF-60FA-4F14-9FA4-07019A2E085D}" type="presParOf" srcId="{2F751D38-DB65-410A-91BF-7C3E3345B739}" destId="{3FF44020-FDBC-4AEB-8E8E-8F1C7BC89E5D}" srcOrd="0" destOrd="0" presId="urn:microsoft.com/office/officeart/2008/layout/PictureStrips"/>
    <dgm:cxn modelId="{850D6132-8B1C-4D76-9E50-FEFF19DDA66D}" type="presParOf" srcId="{2F751D38-DB65-410A-91BF-7C3E3345B739}" destId="{51B028E8-A4BD-4EA8-A947-D9B718C35205}" srcOrd="1" destOrd="0" presId="urn:microsoft.com/office/officeart/2008/layout/PictureStrips"/>
    <dgm:cxn modelId="{9C75D015-929A-4FBF-9AF4-596EF94959C4}" type="presParOf" srcId="{5E49D498-8F94-428A-9F2D-A2AE45880DC8}" destId="{8D0B6C6A-950C-4A3A-87FD-43D7A51470E7}" srcOrd="7" destOrd="0" presId="urn:microsoft.com/office/officeart/2008/layout/PictureStrips"/>
    <dgm:cxn modelId="{AFD6BD20-1E66-4713-9A51-6F5F7C65BFF2}" type="presParOf" srcId="{5E49D498-8F94-428A-9F2D-A2AE45880DC8}" destId="{8552F33A-8397-46B6-A27F-D401C0EAA95B}" srcOrd="8" destOrd="0" presId="urn:microsoft.com/office/officeart/2008/layout/PictureStrips"/>
    <dgm:cxn modelId="{EADE351E-08DE-4EDA-9222-F02887D6D2BB}" type="presParOf" srcId="{8552F33A-8397-46B6-A27F-D401C0EAA95B}" destId="{FFA86287-551E-497E-B9F0-7AFD1B99A182}" srcOrd="0" destOrd="0" presId="urn:microsoft.com/office/officeart/2008/layout/PictureStrips"/>
    <dgm:cxn modelId="{5EF4478F-213E-4199-908D-F8B9BFD7878C}" type="presParOf" srcId="{8552F33A-8397-46B6-A27F-D401C0EAA95B}" destId="{8BA94D74-7265-4B4B-AE5F-E73B6653620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09306-E164-0D49-8B63-A246F6F482F0}">
      <dsp:nvSpPr>
        <dsp:cNvPr id="0" name=""/>
        <dsp:cNvSpPr/>
      </dsp:nvSpPr>
      <dsp:spPr>
        <a:xfrm rot="10800000">
          <a:off x="1100472" y="403"/>
          <a:ext cx="9348810" cy="146856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96" tIns="83820" rIns="156464" bIns="83820" numCol="1" spcCol="1270" anchor="ctr" anchorCtr="0">
          <a:noAutofit/>
        </a:bodyPr>
        <a:lstStyle/>
        <a:p>
          <a:pPr lvl="0" algn="l" defTabSz="977900" rtl="0">
            <a:lnSpc>
              <a:spcPct val="90000"/>
            </a:lnSpc>
            <a:spcBef>
              <a:spcPct val="0"/>
            </a:spcBef>
            <a:spcAft>
              <a:spcPct val="35000"/>
            </a:spcAft>
          </a:pPr>
          <a:r>
            <a:rPr lang="en-US" sz="2200" b="1" i="0" kern="1200" dirty="0"/>
            <a:t>Deeper learning entails the delivery of challenging academic standards to students in innovative ways that allow them to learn and apply what they have learned.</a:t>
          </a:r>
          <a:endParaRPr lang="en-US" sz="2200" b="1" kern="1200" dirty="0"/>
        </a:p>
      </dsp:txBody>
      <dsp:txXfrm rot="10800000">
        <a:off x="1467613" y="403"/>
        <a:ext cx="8981669" cy="1468564"/>
      </dsp:txXfrm>
    </dsp:sp>
    <dsp:sp modelId="{2DEA412B-6AC9-E047-8293-57270793A36B}">
      <dsp:nvSpPr>
        <dsp:cNvPr id="0" name=""/>
        <dsp:cNvSpPr/>
      </dsp:nvSpPr>
      <dsp:spPr>
        <a:xfrm>
          <a:off x="254002" y="32300"/>
          <a:ext cx="1468564" cy="1468564"/>
        </a:xfrm>
        <a:prstGeom prst="ellipse">
          <a:avLst/>
        </a:prstGeom>
        <a:solidFill>
          <a:srgbClr val="97BFD2"/>
        </a:solidFill>
        <a:ln w="25400" cap="flat" cmpd="sng" algn="ctr">
          <a:noFill/>
          <a:prstDash val="solid"/>
        </a:ln>
        <a:effectLst/>
      </dsp:spPr>
      <dsp:style>
        <a:lnRef idx="2">
          <a:scrgbClr r="0" g="0" b="0"/>
        </a:lnRef>
        <a:fillRef idx="1">
          <a:scrgbClr r="0" g="0" b="0"/>
        </a:fillRef>
        <a:effectRef idx="0">
          <a:scrgbClr r="0" g="0" b="0"/>
        </a:effectRef>
        <a:fontRef idx="minor"/>
      </dsp:style>
    </dsp:sp>
    <dsp:sp modelId="{7F1617BB-0E67-214B-A44D-AD3935A81AB5}">
      <dsp:nvSpPr>
        <dsp:cNvPr id="0" name=""/>
        <dsp:cNvSpPr/>
      </dsp:nvSpPr>
      <dsp:spPr>
        <a:xfrm rot="10800000">
          <a:off x="1114681" y="1836109"/>
          <a:ext cx="9320392" cy="1468564"/>
        </a:xfrm>
        <a:prstGeom prst="homePlat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596" tIns="83820" rIns="156464" bIns="83820" numCol="1" spcCol="1270" anchor="ctr" anchorCtr="0">
          <a:noAutofit/>
        </a:bodyPr>
        <a:lstStyle/>
        <a:p>
          <a:pPr lvl="0" algn="l" defTabSz="977900" rtl="0">
            <a:lnSpc>
              <a:spcPct val="90000"/>
            </a:lnSpc>
            <a:spcBef>
              <a:spcPct val="0"/>
            </a:spcBef>
            <a:spcAft>
              <a:spcPct val="35000"/>
            </a:spcAft>
          </a:pPr>
          <a:r>
            <a:rPr lang="en-US" sz="2200" b="1" i="0" kern="1200" dirty="0"/>
            <a:t>The student population in the United States is increasingly diverse and there is a moral and economic imperative of ensuring that all students, including those traditionally underserved are also achieving deeper learning outcomes.</a:t>
          </a:r>
          <a:endParaRPr lang="en-US" sz="2200" b="1" kern="1200" dirty="0"/>
        </a:p>
      </dsp:txBody>
      <dsp:txXfrm rot="10800000">
        <a:off x="1481822" y="1836109"/>
        <a:ext cx="8953251" cy="1468564"/>
      </dsp:txXfrm>
    </dsp:sp>
    <dsp:sp modelId="{D8351E26-4B6E-6342-B863-487C99D2BED0}">
      <dsp:nvSpPr>
        <dsp:cNvPr id="0" name=""/>
        <dsp:cNvSpPr/>
      </dsp:nvSpPr>
      <dsp:spPr>
        <a:xfrm>
          <a:off x="307164" y="1730182"/>
          <a:ext cx="1468564" cy="1468564"/>
        </a:xfrm>
        <a:prstGeom prst="ellipse">
          <a:avLst/>
        </a:prstGeom>
        <a:solidFill>
          <a:schemeClr val="accent3">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82C12-2F63-45F4-856A-2D9979C0D8A6}">
      <dsp:nvSpPr>
        <dsp:cNvPr id="0" name=""/>
        <dsp:cNvSpPr/>
      </dsp:nvSpPr>
      <dsp:spPr>
        <a:xfrm>
          <a:off x="201071" y="247365"/>
          <a:ext cx="5469282" cy="14967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6381" tIns="68580" rIns="68580" bIns="68580" numCol="1" spcCol="1270" anchor="t" anchorCtr="0">
          <a:noAutofit/>
        </a:bodyPr>
        <a:lstStyle/>
        <a:p>
          <a:pPr lvl="0" algn="ctr" defTabSz="800100" rtl="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Choice</a:t>
          </a:r>
        </a:p>
        <a:p>
          <a:pPr lvl="0" algn="l" defTabSz="800100" rtl="0">
            <a:lnSpc>
              <a:spcPct val="90000"/>
            </a:lnSpc>
            <a:spcBef>
              <a:spcPct val="0"/>
            </a:spcBef>
            <a:spcAft>
              <a:spcPct val="35000"/>
            </a:spcAft>
          </a:pPr>
          <a:r>
            <a:rPr lang="en-US" sz="1600" b="0" kern="1200" dirty="0">
              <a:solidFill>
                <a:schemeClr val="tx1">
                  <a:lumMod val="75000"/>
                  <a:lumOff val="25000"/>
                </a:schemeClr>
              </a:solidFill>
              <a:latin typeface="Century Gothic" panose="020B0502020202020204" pitchFamily="34" charset="0"/>
            </a:rPr>
            <a:t>Choice is built into the curriculum so that learning builds on individual students' interests and passions</a:t>
          </a:r>
          <a:r>
            <a:rPr lang="en-US" sz="1600" b="0" kern="1200" dirty="0" smtClean="0">
              <a:solidFill>
                <a:schemeClr val="tx1">
                  <a:lumMod val="75000"/>
                  <a:lumOff val="25000"/>
                </a:schemeClr>
              </a:solidFill>
              <a:latin typeface="Century Gothic" panose="020B0502020202020204" pitchFamily="34" charset="0"/>
            </a:rPr>
            <a:t>. </a:t>
          </a:r>
          <a:endParaRPr lang="en-US" sz="1600" b="0" kern="1200" dirty="0">
            <a:solidFill>
              <a:schemeClr val="tx1">
                <a:lumMod val="75000"/>
                <a:lumOff val="25000"/>
              </a:schemeClr>
            </a:solidFill>
            <a:latin typeface="Century Gothic" panose="020B0502020202020204" pitchFamily="34" charset="0"/>
          </a:endParaRPr>
        </a:p>
      </dsp:txBody>
      <dsp:txXfrm>
        <a:off x="201071" y="247365"/>
        <a:ext cx="5469282" cy="1496716"/>
      </dsp:txXfrm>
    </dsp:sp>
    <dsp:sp modelId="{6561C8DF-490A-45B3-BB51-227F65ACCCD7}">
      <dsp:nvSpPr>
        <dsp:cNvPr id="0" name=""/>
        <dsp:cNvSpPr/>
      </dsp:nvSpPr>
      <dsp:spPr>
        <a:xfrm>
          <a:off x="301730" y="513873"/>
          <a:ext cx="839220" cy="10811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E59E8C-CDEC-4B57-8520-7D8287D673BD}">
      <dsp:nvSpPr>
        <dsp:cNvPr id="0" name=""/>
        <dsp:cNvSpPr/>
      </dsp:nvSpPr>
      <dsp:spPr>
        <a:xfrm>
          <a:off x="5849411" y="244548"/>
          <a:ext cx="5625421" cy="149108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6381" tIns="68580" rIns="68580" bIns="68580" numCol="1" spcCol="1270" anchor="t" anchorCtr="0">
          <a:noAutofit/>
        </a:bodyPr>
        <a:lstStyle/>
        <a:p>
          <a:pPr lvl="0" algn="ctr" defTabSz="800100" rtl="0">
            <a:lnSpc>
              <a:spcPct val="10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Differentiated Instruction </a:t>
          </a:r>
          <a:endParaRPr lang="en-US" sz="1800" kern="1200" dirty="0">
            <a:solidFill>
              <a:schemeClr val="tx1">
                <a:lumMod val="75000"/>
                <a:lumOff val="25000"/>
              </a:schemeClr>
            </a:solidFill>
            <a:latin typeface="Century Gothic" panose="020B0502020202020204" pitchFamily="34" charset="0"/>
          </a:endParaRPr>
        </a:p>
        <a:p>
          <a:pPr lvl="0" algn="l" defTabSz="800100" rtl="0">
            <a:lnSpc>
              <a:spcPct val="10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Students advance based on their demonstrated knowledge and skills and receive scaffolding and personal support where they struggle.</a:t>
          </a:r>
        </a:p>
      </dsp:txBody>
      <dsp:txXfrm>
        <a:off x="5849411" y="244548"/>
        <a:ext cx="5625421" cy="1491083"/>
      </dsp:txXfrm>
    </dsp:sp>
    <dsp:sp modelId="{1274FF90-2B57-47A2-B0F6-382DA71435C2}">
      <dsp:nvSpPr>
        <dsp:cNvPr id="0" name=""/>
        <dsp:cNvSpPr/>
      </dsp:nvSpPr>
      <dsp:spPr>
        <a:xfrm>
          <a:off x="5876332" y="465311"/>
          <a:ext cx="864352" cy="103857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314BFA-95B5-4CB0-855F-2C350EFC157C}">
      <dsp:nvSpPr>
        <dsp:cNvPr id="0" name=""/>
        <dsp:cNvSpPr/>
      </dsp:nvSpPr>
      <dsp:spPr>
        <a:xfrm>
          <a:off x="204966" y="1937504"/>
          <a:ext cx="5463218" cy="13259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6381" tIns="68580" rIns="68580" bIns="68580" numCol="1" spcCol="1270" anchor="t" anchorCtr="0">
          <a:noAutofit/>
        </a:bodyPr>
        <a:lstStyle/>
        <a:p>
          <a:pPr lvl="0" algn="ctr" defTabSz="800100" rtl="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 Blended Learning</a:t>
          </a:r>
          <a:endParaRPr lang="en-US" sz="1800" kern="1200" dirty="0">
            <a:solidFill>
              <a:schemeClr val="tx1">
                <a:lumMod val="75000"/>
                <a:lumOff val="25000"/>
              </a:schemeClr>
            </a:solidFill>
            <a:latin typeface="Century Gothic" panose="020B0502020202020204" pitchFamily="34" charset="0"/>
          </a:endParaRPr>
        </a:p>
        <a:p>
          <a:pPr lvl="0" algn="l" defTabSz="800100" rtl="0">
            <a:lnSpc>
              <a:spcPct val="9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Opportunities enable students to learn through classroom and online learning, individually and in small groups.</a:t>
          </a:r>
          <a:endParaRPr lang="en-US" sz="1600" b="0" kern="1200" dirty="0">
            <a:solidFill>
              <a:schemeClr val="tx1">
                <a:lumMod val="75000"/>
                <a:lumOff val="25000"/>
              </a:schemeClr>
            </a:solidFill>
            <a:latin typeface="Century Gothic" panose="020B0502020202020204" pitchFamily="34" charset="0"/>
          </a:endParaRPr>
        </a:p>
      </dsp:txBody>
      <dsp:txXfrm>
        <a:off x="204966" y="1937504"/>
        <a:ext cx="5463218" cy="1325957"/>
      </dsp:txXfrm>
    </dsp:sp>
    <dsp:sp modelId="{A89D7AA9-8D6F-4540-9BDB-8EE5A35EA3DE}">
      <dsp:nvSpPr>
        <dsp:cNvPr id="0" name=""/>
        <dsp:cNvSpPr/>
      </dsp:nvSpPr>
      <dsp:spPr>
        <a:xfrm>
          <a:off x="417972" y="2019902"/>
          <a:ext cx="867089" cy="11577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F44020-FDBC-4AEB-8E8E-8F1C7BC89E5D}">
      <dsp:nvSpPr>
        <dsp:cNvPr id="0" name=""/>
        <dsp:cNvSpPr/>
      </dsp:nvSpPr>
      <dsp:spPr>
        <a:xfrm>
          <a:off x="5829315" y="1910698"/>
          <a:ext cx="5710155" cy="13250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6381" tIns="68580" rIns="68580" bIns="68580" numCol="1" spcCol="1270" anchor="t" anchorCtr="0">
          <a:noAutofit/>
        </a:bodyPr>
        <a:lstStyle/>
        <a:p>
          <a:pPr marL="0" lvl="0" algn="ctr" defTabSz="800100" rtl="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Customized Curriculum</a:t>
          </a:r>
          <a:endParaRPr lang="en-US" sz="1800" kern="1200" dirty="0">
            <a:solidFill>
              <a:schemeClr val="tx1">
                <a:lumMod val="75000"/>
                <a:lumOff val="25000"/>
              </a:schemeClr>
            </a:solidFill>
            <a:latin typeface="Century Gothic" panose="020B0502020202020204" pitchFamily="34" charset="0"/>
          </a:endParaRPr>
        </a:p>
        <a:p>
          <a:pPr marL="0" lvl="0" indent="0" algn="l" defTabSz="800100" rtl="0">
            <a:lnSpc>
              <a:spcPct val="9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Teachers facilitate customization of curriculum tailored to students' interests and learning needs.</a:t>
          </a:r>
          <a:endParaRPr lang="en-US" sz="1600" b="0" kern="1200" dirty="0">
            <a:solidFill>
              <a:schemeClr val="tx1">
                <a:lumMod val="75000"/>
                <a:lumOff val="25000"/>
              </a:schemeClr>
            </a:solidFill>
            <a:latin typeface="Century Gothic" panose="020B0502020202020204" pitchFamily="34" charset="0"/>
          </a:endParaRPr>
        </a:p>
      </dsp:txBody>
      <dsp:txXfrm>
        <a:off x="5829315" y="1910698"/>
        <a:ext cx="5710155" cy="1325001"/>
      </dsp:txXfrm>
    </dsp:sp>
    <dsp:sp modelId="{51B028E8-A4BD-4EA8-A947-D9B718C35205}">
      <dsp:nvSpPr>
        <dsp:cNvPr id="0" name=""/>
        <dsp:cNvSpPr/>
      </dsp:nvSpPr>
      <dsp:spPr>
        <a:xfrm>
          <a:off x="6037460" y="2033904"/>
          <a:ext cx="735893" cy="107397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A86287-551E-497E-B9F0-7AFD1B99A182}">
      <dsp:nvSpPr>
        <dsp:cNvPr id="0" name=""/>
        <dsp:cNvSpPr/>
      </dsp:nvSpPr>
      <dsp:spPr>
        <a:xfrm>
          <a:off x="91730" y="3456214"/>
          <a:ext cx="11425829" cy="118493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6381" tIns="68580" rIns="68580" bIns="68580" numCol="1" spcCol="1270" anchor="t" anchorCtr="0">
          <a:noAutofit/>
        </a:bodyPr>
        <a:lstStyle/>
        <a:p>
          <a:pPr lvl="0" algn="ctr" defTabSz="800100" rtl="0">
            <a:lnSpc>
              <a:spcPct val="90000"/>
            </a:lnSpc>
            <a:spcBef>
              <a:spcPct val="0"/>
            </a:spcBef>
            <a:spcAft>
              <a:spcPct val="35000"/>
            </a:spcAft>
          </a:pPr>
          <a:r>
            <a:rPr lang="en-US" sz="1800" b="1" kern="1200" dirty="0">
              <a:solidFill>
                <a:schemeClr val="tx1">
                  <a:lumMod val="75000"/>
                  <a:lumOff val="25000"/>
                </a:schemeClr>
              </a:solidFill>
              <a:latin typeface="Century Gothic" panose="020B0502020202020204" pitchFamily="34" charset="0"/>
            </a:rPr>
            <a:t>Advocate-Advisory Program</a:t>
          </a:r>
        </a:p>
        <a:p>
          <a:pPr marL="114300" lvl="1" indent="-114300" algn="l" defTabSz="622300" rtl="0">
            <a:lnSpc>
              <a:spcPct val="90000"/>
            </a:lnSpc>
            <a:spcBef>
              <a:spcPct val="0"/>
            </a:spcBef>
            <a:spcAft>
              <a:spcPct val="15000"/>
            </a:spcAft>
            <a:buChar char="••"/>
          </a:pPr>
          <a:r>
            <a:rPr lang="en-US" sz="1400" kern="1200" dirty="0">
              <a:solidFill>
                <a:schemeClr val="tx1">
                  <a:lumMod val="75000"/>
                  <a:lumOff val="25000"/>
                </a:schemeClr>
              </a:solidFill>
              <a:latin typeface="Century Gothic" panose="020B0502020202020204" pitchFamily="34" charset="0"/>
            </a:rPr>
            <a:t> All students have an adult-advisor-advocate who knows them well, is their go-to person, and the family liaison.</a:t>
          </a:r>
        </a:p>
        <a:p>
          <a:pPr marL="114300" lvl="1" indent="-114300" algn="l" defTabSz="622300" rtl="0">
            <a:lnSpc>
              <a:spcPct val="90000"/>
            </a:lnSpc>
            <a:spcBef>
              <a:spcPct val="0"/>
            </a:spcBef>
            <a:spcAft>
              <a:spcPct val="15000"/>
            </a:spcAft>
            <a:buChar char="••"/>
          </a:pPr>
          <a:r>
            <a:rPr lang="en-US" sz="1400" kern="1200" dirty="0">
              <a:solidFill>
                <a:schemeClr val="tx1">
                  <a:lumMod val="75000"/>
                  <a:lumOff val="25000"/>
                </a:schemeClr>
              </a:solidFill>
              <a:latin typeface="Century Gothic" panose="020B0502020202020204" pitchFamily="34" charset="0"/>
            </a:rPr>
            <a:t> Advisors support students' success by guiding their experience and problem solving with them.</a:t>
          </a:r>
        </a:p>
        <a:p>
          <a:pPr marL="114300" lvl="1" indent="-114300" algn="l" defTabSz="622300" rtl="0">
            <a:lnSpc>
              <a:spcPct val="90000"/>
            </a:lnSpc>
            <a:spcBef>
              <a:spcPct val="0"/>
            </a:spcBef>
            <a:spcAft>
              <a:spcPct val="15000"/>
            </a:spcAft>
            <a:buChar char="••"/>
          </a:pPr>
          <a:r>
            <a:rPr lang="en-US" sz="1400" kern="1200" dirty="0">
              <a:solidFill>
                <a:schemeClr val="tx1">
                  <a:lumMod val="75000"/>
                  <a:lumOff val="25000"/>
                </a:schemeClr>
              </a:solidFill>
              <a:latin typeface="Century Gothic" panose="020B0502020202020204" pitchFamily="34" charset="0"/>
            </a:rPr>
            <a:t> Students' advisory class provides them with support and a sense of belonging to a community of peers. </a:t>
          </a:r>
        </a:p>
      </dsp:txBody>
      <dsp:txXfrm>
        <a:off x="91730" y="3456214"/>
        <a:ext cx="11425829" cy="1184937"/>
      </dsp:txXfrm>
    </dsp:sp>
    <dsp:sp modelId="{8BA94D74-7265-4B4B-AE5F-E73B66536203}">
      <dsp:nvSpPr>
        <dsp:cNvPr id="0" name=""/>
        <dsp:cNvSpPr/>
      </dsp:nvSpPr>
      <dsp:spPr>
        <a:xfrm>
          <a:off x="90785" y="3360260"/>
          <a:ext cx="1030432" cy="12048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C106B-510B-6346-A760-1E2FF474D526}" type="datetimeFigureOut">
              <a:rPr lang="en-US" smtClean="0"/>
              <a:t>11/17/16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D88C3-9D94-E14B-A235-EAB6E88C561E}" type="slidenum">
              <a:rPr lang="en-US" smtClean="0"/>
              <a:t>‹#›</a:t>
            </a:fld>
            <a:endParaRPr lang="en-US" dirty="0"/>
          </a:p>
        </p:txBody>
      </p:sp>
    </p:spTree>
    <p:extLst>
      <p:ext uri="{BB962C8B-B14F-4D97-AF65-F5344CB8AC3E}">
        <p14:creationId xmlns:p14="http://schemas.microsoft.com/office/powerpoint/2010/main" val="49472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ichigan.gov/documents/mde/5-O-B_SeatTimeWaivers_329678_7.pdf"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nces.ed.gov/programs/coe/indicator_cge.asp#info"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1</a:t>
            </a:fld>
            <a:endParaRPr lang="en-US" dirty="0"/>
          </a:p>
        </p:txBody>
      </p:sp>
    </p:spTree>
    <p:extLst>
      <p:ext uri="{BB962C8B-B14F-4D97-AF65-F5344CB8AC3E}">
        <p14:creationId xmlns:p14="http://schemas.microsoft.com/office/powerpoint/2010/main" val="221961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14</a:t>
            </a:fld>
            <a:endParaRPr lang="en-US" dirty="0"/>
          </a:p>
        </p:txBody>
      </p:sp>
    </p:spTree>
    <p:extLst>
      <p:ext uri="{BB962C8B-B14F-4D97-AF65-F5344CB8AC3E}">
        <p14:creationId xmlns:p14="http://schemas.microsoft.com/office/powerpoint/2010/main" val="123802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data above provides the economic benefits for increasing the high school graduation rate for the Class of 2013. The table provides two scenarios: (1) students with only a high school diploma; and (2) students with at least some college credits. Scenario 1 assumes that only some of the additional 610,000 graduates will attain some college credits, a vocational certification, associate’s degree, or bachelor’s degree and beyond. Scenario 2 assumes that all 610,000 additional graduates have completed at least some college credits, while only some will attain a vocational certification, associate’s degree, or bachelor’s degree and beyond.</a:t>
            </a:r>
          </a:p>
          <a:p>
            <a:endParaRPr lang="en-US" sz="1600" dirty="0">
              <a:latin typeface="Calibri"/>
            </a:endParaRPr>
          </a:p>
          <a:p>
            <a:r>
              <a:rPr lang="en-US" sz="1600" dirty="0"/>
              <a:t>*The following estimates are annual: Income, spending, vehicle purchases, GRP, job creation, and taxes. Home sales represents the total home purchases by the age of 39. </a:t>
            </a:r>
            <a:endParaRPr lang="en-US" sz="1600" dirty="0">
              <a:latin typeface="Calibri"/>
            </a:endParaRPr>
          </a:p>
          <a:p>
            <a:r>
              <a:rPr lang="en-US" sz="1600" dirty="0">
                <a:latin typeface="Calibri"/>
              </a:rPr>
              <a:t/>
            </a:r>
            <a:br>
              <a:rPr lang="en-US" sz="1600" dirty="0">
                <a:latin typeface="Calibri"/>
              </a:rPr>
            </a:br>
            <a:r>
              <a:rPr lang="en-US" sz="1600" dirty="0"/>
              <a:t>For state or regional specific data, visit www.impact.all4ed.org. </a:t>
            </a:r>
          </a:p>
        </p:txBody>
      </p:sp>
      <p:sp>
        <p:nvSpPr>
          <p:cNvPr id="4" name="Slide Number Placeholder 3"/>
          <p:cNvSpPr>
            <a:spLocks noGrp="1"/>
          </p:cNvSpPr>
          <p:nvPr>
            <p:ph type="sldNum" sz="quarter" idx="10"/>
          </p:nvPr>
        </p:nvSpPr>
        <p:spPr/>
        <p:txBody>
          <a:bodyPr/>
          <a:lstStyle/>
          <a:p>
            <a:fld id="{A99D88C3-9D94-E14B-A235-EAB6E88C561E}" type="slidenum">
              <a:rPr lang="en-US" smtClean="0"/>
              <a:t>15</a:t>
            </a:fld>
            <a:endParaRPr lang="en-US" dirty="0"/>
          </a:p>
        </p:txBody>
      </p:sp>
    </p:spTree>
    <p:extLst>
      <p:ext uri="{BB962C8B-B14F-4D97-AF65-F5344CB8AC3E}">
        <p14:creationId xmlns:p14="http://schemas.microsoft.com/office/powerpoint/2010/main" val="156992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16</a:t>
            </a:fld>
            <a:endParaRPr lang="en-US" dirty="0"/>
          </a:p>
        </p:txBody>
      </p:sp>
    </p:spTree>
    <p:extLst>
      <p:ext uri="{BB962C8B-B14F-4D97-AF65-F5344CB8AC3E}">
        <p14:creationId xmlns:p14="http://schemas.microsoft.com/office/powerpoint/2010/main" val="159171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Gallup Student Poll 2015 “Engaged Today – Ready for Tomorrow </a:t>
            </a:r>
            <a:endParaRPr lang="en-US" b="1" dirty="0"/>
          </a:p>
        </p:txBody>
      </p:sp>
      <p:sp>
        <p:nvSpPr>
          <p:cNvPr id="4" name="Slide Number Placeholder 3"/>
          <p:cNvSpPr>
            <a:spLocks noGrp="1"/>
          </p:cNvSpPr>
          <p:nvPr>
            <p:ph type="sldNum" sz="quarter" idx="10"/>
          </p:nvPr>
        </p:nvSpPr>
        <p:spPr/>
        <p:txBody>
          <a:bodyPr/>
          <a:lstStyle/>
          <a:p>
            <a:fld id="{A99D88C3-9D94-E14B-A235-EAB6E88C561E}" type="slidenum">
              <a:rPr lang="en-US" smtClean="0"/>
              <a:t>17</a:t>
            </a:fld>
            <a:endParaRPr lang="en-US"/>
          </a:p>
        </p:txBody>
      </p:sp>
    </p:spTree>
    <p:extLst>
      <p:ext uri="{BB962C8B-B14F-4D97-AF65-F5344CB8AC3E}">
        <p14:creationId xmlns:p14="http://schemas.microsoft.com/office/powerpoint/2010/main" val="171629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19</a:t>
            </a:fld>
            <a:endParaRPr lang="en-US" dirty="0"/>
          </a:p>
        </p:txBody>
      </p:sp>
    </p:spTree>
    <p:extLst>
      <p:ext uri="{BB962C8B-B14F-4D97-AF65-F5344CB8AC3E}">
        <p14:creationId xmlns:p14="http://schemas.microsoft.com/office/powerpoint/2010/main" val="3883902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20</a:t>
            </a:fld>
            <a:endParaRPr lang="en-US" dirty="0"/>
          </a:p>
        </p:txBody>
      </p:sp>
    </p:spTree>
    <p:extLst>
      <p:ext uri="{BB962C8B-B14F-4D97-AF65-F5344CB8AC3E}">
        <p14:creationId xmlns:p14="http://schemas.microsoft.com/office/powerpoint/2010/main" val="183147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22</a:t>
            </a:fld>
            <a:endParaRPr lang="en-US" dirty="0"/>
          </a:p>
        </p:txBody>
      </p:sp>
    </p:spTree>
    <p:extLst>
      <p:ext uri="{BB962C8B-B14F-4D97-AF65-F5344CB8AC3E}">
        <p14:creationId xmlns:p14="http://schemas.microsoft.com/office/powerpoint/2010/main" val="98111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27</a:t>
            </a:fld>
            <a:endParaRPr lang="en-US" dirty="0"/>
          </a:p>
        </p:txBody>
      </p:sp>
    </p:spTree>
    <p:extLst>
      <p:ext uri="{BB962C8B-B14F-4D97-AF65-F5344CB8AC3E}">
        <p14:creationId xmlns:p14="http://schemas.microsoft.com/office/powerpoint/2010/main" val="255094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28</a:t>
            </a:fld>
            <a:endParaRPr lang="en-US" dirty="0"/>
          </a:p>
        </p:txBody>
      </p:sp>
    </p:spTree>
    <p:extLst>
      <p:ext uri="{BB962C8B-B14F-4D97-AF65-F5344CB8AC3E}">
        <p14:creationId xmlns:p14="http://schemas.microsoft.com/office/powerpoint/2010/main" val="2041049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3831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a:t>
            </a:fld>
            <a:endParaRPr lang="en-US" dirty="0"/>
          </a:p>
        </p:txBody>
      </p:sp>
    </p:spTree>
    <p:extLst>
      <p:ext uri="{BB962C8B-B14F-4D97-AF65-F5344CB8AC3E}">
        <p14:creationId xmlns:p14="http://schemas.microsoft.com/office/powerpoint/2010/main" val="3858429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C6EA1-9157-4DA0-95ED-8D07939FD5B0}" type="slidenum">
              <a:rPr lang="en-US" smtClean="0"/>
              <a:t>30</a:t>
            </a:fld>
            <a:endParaRPr lang="en-US" dirty="0"/>
          </a:p>
        </p:txBody>
      </p:sp>
    </p:spTree>
    <p:extLst>
      <p:ext uri="{BB962C8B-B14F-4D97-AF65-F5344CB8AC3E}">
        <p14:creationId xmlns:p14="http://schemas.microsoft.com/office/powerpoint/2010/main" val="240341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31</a:t>
            </a:fld>
            <a:endParaRPr lang="en-US" dirty="0"/>
          </a:p>
        </p:txBody>
      </p:sp>
    </p:spTree>
    <p:extLst>
      <p:ext uri="{BB962C8B-B14F-4D97-AF65-F5344CB8AC3E}">
        <p14:creationId xmlns:p14="http://schemas.microsoft.com/office/powerpoint/2010/main" val="198674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32</a:t>
            </a:fld>
            <a:endParaRPr lang="en-US" dirty="0"/>
          </a:p>
        </p:txBody>
      </p:sp>
    </p:spTree>
    <p:extLst>
      <p:ext uri="{BB962C8B-B14F-4D97-AF65-F5344CB8AC3E}">
        <p14:creationId xmlns:p14="http://schemas.microsoft.com/office/powerpoint/2010/main" val="4294255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9D88C3-9D94-E14B-A235-EAB6E88C561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751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600"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A99D88C3-9D94-E14B-A235-EAB6E88C561E}" type="slidenum">
              <a:rPr lang="en-US" smtClean="0"/>
              <a:t>34</a:t>
            </a:fld>
            <a:endParaRPr lang="en-US" dirty="0"/>
          </a:p>
        </p:txBody>
      </p:sp>
    </p:spTree>
    <p:extLst>
      <p:ext uri="{BB962C8B-B14F-4D97-AF65-F5344CB8AC3E}">
        <p14:creationId xmlns:p14="http://schemas.microsoft.com/office/powerpoint/2010/main" val="1744647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35</a:t>
            </a:fld>
            <a:endParaRPr lang="en-US" dirty="0"/>
          </a:p>
        </p:txBody>
      </p:sp>
    </p:spTree>
    <p:extLst>
      <p:ext uri="{BB962C8B-B14F-4D97-AF65-F5344CB8AC3E}">
        <p14:creationId xmlns:p14="http://schemas.microsoft.com/office/powerpoint/2010/main" val="7740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36</a:t>
            </a:fld>
            <a:endParaRPr lang="en-US" dirty="0"/>
          </a:p>
        </p:txBody>
      </p:sp>
    </p:spTree>
    <p:extLst>
      <p:ext uri="{BB962C8B-B14F-4D97-AF65-F5344CB8AC3E}">
        <p14:creationId xmlns:p14="http://schemas.microsoft.com/office/powerpoint/2010/main" val="810970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37</a:t>
            </a:fld>
            <a:endParaRPr lang="en-US" dirty="0"/>
          </a:p>
        </p:txBody>
      </p:sp>
    </p:spTree>
    <p:extLst>
      <p:ext uri="{BB962C8B-B14F-4D97-AF65-F5344CB8AC3E}">
        <p14:creationId xmlns:p14="http://schemas.microsoft.com/office/powerpoint/2010/main" val="542469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39</a:t>
            </a:fld>
            <a:endParaRPr lang="en-US" dirty="0"/>
          </a:p>
        </p:txBody>
      </p:sp>
    </p:spTree>
    <p:extLst>
      <p:ext uri="{BB962C8B-B14F-4D97-AF65-F5344CB8AC3E}">
        <p14:creationId xmlns:p14="http://schemas.microsoft.com/office/powerpoint/2010/main" val="2491371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Extensive</a:t>
            </a:r>
            <a:r>
              <a:rPr lang="en-US" baseline="0" dirty="0" smtClean="0"/>
              <a:t> teacher planning is required for facilitation of personalized learning activities. It requires teachers to continue to provide direct teaching of content, concepts, and skills. Personalized teaching does not mean students are on their own; teachers must use data to determine where direct instruction and interventions are needed and use a differentiated approach to instruction to deliver content.</a:t>
            </a:r>
            <a:endParaRPr lang="en-US" dirty="0" smtClean="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40</a:t>
            </a:fld>
            <a:endParaRPr lang="en-US" dirty="0"/>
          </a:p>
        </p:txBody>
      </p:sp>
    </p:spTree>
    <p:extLst>
      <p:ext uri="{BB962C8B-B14F-4D97-AF65-F5344CB8AC3E}">
        <p14:creationId xmlns:p14="http://schemas.microsoft.com/office/powerpoint/2010/main" val="9834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Every Student Succeeds Act (ESSA) of 2015, states and districts are responsible for supporting and improving the quality of low-performing high schools. Personalized</a:t>
            </a:r>
            <a:r>
              <a:rPr lang="en-US" baseline="0" dirty="0"/>
              <a:t> learning approaches can be helpful in engaging all students, including those who traditionally have not succeeded. Educators should study the research and promising practices on personalized learning to determine if this is the best approach for schools.</a:t>
            </a:r>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a:t>
            </a:fld>
            <a:endParaRPr lang="en-US" dirty="0"/>
          </a:p>
        </p:txBody>
      </p:sp>
    </p:spTree>
    <p:extLst>
      <p:ext uri="{BB962C8B-B14F-4D97-AF65-F5344CB8AC3E}">
        <p14:creationId xmlns:p14="http://schemas.microsoft.com/office/powerpoint/2010/main" val="2013469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41</a:t>
            </a:fld>
            <a:endParaRPr lang="en-US" dirty="0"/>
          </a:p>
        </p:txBody>
      </p:sp>
    </p:spTree>
    <p:extLst>
      <p:ext uri="{BB962C8B-B14F-4D97-AF65-F5344CB8AC3E}">
        <p14:creationId xmlns:p14="http://schemas.microsoft.com/office/powerpoint/2010/main" val="3255968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42</a:t>
            </a:fld>
            <a:endParaRPr lang="en-US" dirty="0"/>
          </a:p>
        </p:txBody>
      </p:sp>
    </p:spTree>
    <p:extLst>
      <p:ext uri="{BB962C8B-B14F-4D97-AF65-F5344CB8AC3E}">
        <p14:creationId xmlns:p14="http://schemas.microsoft.com/office/powerpoint/2010/main" val="185334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47</a:t>
            </a:fld>
            <a:endParaRPr lang="en-US" dirty="0"/>
          </a:p>
        </p:txBody>
      </p:sp>
    </p:spTree>
    <p:extLst>
      <p:ext uri="{BB962C8B-B14F-4D97-AF65-F5344CB8AC3E}">
        <p14:creationId xmlns:p14="http://schemas.microsoft.com/office/powerpoint/2010/main" val="1377283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49</a:t>
            </a:fld>
            <a:endParaRPr lang="en-US" dirty="0"/>
          </a:p>
        </p:txBody>
      </p:sp>
    </p:spTree>
    <p:extLst>
      <p:ext uri="{BB962C8B-B14F-4D97-AF65-F5344CB8AC3E}">
        <p14:creationId xmlns:p14="http://schemas.microsoft.com/office/powerpoint/2010/main" val="239087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9F70C-6CC5-45DF-9E5D-6453D8A2C391}" type="slidenum">
              <a:rPr lang="en-US"/>
              <a:t>54</a:t>
            </a:fld>
            <a:endParaRPr lang="en-US" dirty="0"/>
          </a:p>
        </p:txBody>
      </p:sp>
    </p:spTree>
    <p:extLst>
      <p:ext uri="{BB962C8B-B14F-4D97-AF65-F5344CB8AC3E}">
        <p14:creationId xmlns:p14="http://schemas.microsoft.com/office/powerpoint/2010/main" val="2555898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99D88C3-9D94-E14B-A235-EAB6E88C561E}" type="slidenum">
              <a:rPr lang="en-US" smtClean="0"/>
              <a:t>55</a:t>
            </a:fld>
            <a:endParaRPr lang="en-US" dirty="0"/>
          </a:p>
        </p:txBody>
      </p:sp>
    </p:spTree>
    <p:extLst>
      <p:ext uri="{BB962C8B-B14F-4D97-AF65-F5344CB8AC3E}">
        <p14:creationId xmlns:p14="http://schemas.microsoft.com/office/powerpoint/2010/main" val="3330901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C6EA1-9157-4DA0-95ED-8D07939FD5B0}" type="slidenum">
              <a:rPr lang="en-US" smtClean="0"/>
              <a:t>56</a:t>
            </a:fld>
            <a:endParaRPr lang="en-US" dirty="0"/>
          </a:p>
        </p:txBody>
      </p:sp>
    </p:spTree>
    <p:extLst>
      <p:ext uri="{BB962C8B-B14F-4D97-AF65-F5344CB8AC3E}">
        <p14:creationId xmlns:p14="http://schemas.microsoft.com/office/powerpoint/2010/main" val="3423430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some teachers and schools may be engaged in some elements of personalized learning, helping them understand that it is a much different approach than traditional ones is a challenge but an important one to tackle.</a:t>
            </a:r>
            <a:endParaRPr lang="en-US" dirty="0"/>
          </a:p>
        </p:txBody>
      </p:sp>
      <p:sp>
        <p:nvSpPr>
          <p:cNvPr id="4" name="Slide Number Placeholder 3"/>
          <p:cNvSpPr>
            <a:spLocks noGrp="1"/>
          </p:cNvSpPr>
          <p:nvPr>
            <p:ph type="sldNum" sz="quarter" idx="10"/>
          </p:nvPr>
        </p:nvSpPr>
        <p:spPr/>
        <p:txBody>
          <a:bodyPr/>
          <a:lstStyle/>
          <a:p>
            <a:fld id="{825C6EA1-9157-4DA0-95ED-8D07939FD5B0}" type="slidenum">
              <a:rPr lang="en-US" smtClean="0"/>
              <a:t>57</a:t>
            </a:fld>
            <a:endParaRPr lang="en-US" dirty="0"/>
          </a:p>
        </p:txBody>
      </p:sp>
    </p:spTree>
    <p:extLst>
      <p:ext uri="{BB962C8B-B14F-4D97-AF65-F5344CB8AC3E}">
        <p14:creationId xmlns:p14="http://schemas.microsoft.com/office/powerpoint/2010/main" val="575730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58</a:t>
            </a:fld>
            <a:endParaRPr lang="en-US" dirty="0"/>
          </a:p>
        </p:txBody>
      </p:sp>
    </p:spTree>
    <p:extLst>
      <p:ext uri="{BB962C8B-B14F-4D97-AF65-F5344CB8AC3E}">
        <p14:creationId xmlns:p14="http://schemas.microsoft.com/office/powerpoint/2010/main" val="2725482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60</a:t>
            </a:fld>
            <a:endParaRPr lang="en-US" dirty="0"/>
          </a:p>
        </p:txBody>
      </p:sp>
    </p:spTree>
    <p:extLst>
      <p:ext uri="{BB962C8B-B14F-4D97-AF65-F5344CB8AC3E}">
        <p14:creationId xmlns:p14="http://schemas.microsoft.com/office/powerpoint/2010/main" val="18063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a:t>
            </a:fld>
            <a:endParaRPr lang="en-US" dirty="0"/>
          </a:p>
        </p:txBody>
      </p:sp>
    </p:spTree>
    <p:extLst>
      <p:ext uri="{BB962C8B-B14F-4D97-AF65-F5344CB8AC3E}">
        <p14:creationId xmlns:p14="http://schemas.microsoft.com/office/powerpoint/2010/main" val="1707970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64</a:t>
            </a:fld>
            <a:endParaRPr lang="en-US" dirty="0"/>
          </a:p>
        </p:txBody>
      </p:sp>
    </p:spTree>
    <p:extLst>
      <p:ext uri="{BB962C8B-B14F-4D97-AF65-F5344CB8AC3E}">
        <p14:creationId xmlns:p14="http://schemas.microsoft.com/office/powerpoint/2010/main" val="2048208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65</a:t>
            </a:fld>
            <a:endParaRPr lang="en-US" dirty="0"/>
          </a:p>
        </p:txBody>
      </p:sp>
    </p:spTree>
    <p:extLst>
      <p:ext uri="{BB962C8B-B14F-4D97-AF65-F5344CB8AC3E}">
        <p14:creationId xmlns:p14="http://schemas.microsoft.com/office/powerpoint/2010/main" val="222433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66</a:t>
            </a:fld>
            <a:endParaRPr lang="en-US" dirty="0"/>
          </a:p>
        </p:txBody>
      </p:sp>
    </p:spTree>
    <p:extLst>
      <p:ext uri="{BB962C8B-B14F-4D97-AF65-F5344CB8AC3E}">
        <p14:creationId xmlns:p14="http://schemas.microsoft.com/office/powerpoint/2010/main" val="2078327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67</a:t>
            </a:fld>
            <a:endParaRPr lang="en-US" dirty="0"/>
          </a:p>
        </p:txBody>
      </p:sp>
    </p:spTree>
    <p:extLst>
      <p:ext uri="{BB962C8B-B14F-4D97-AF65-F5344CB8AC3E}">
        <p14:creationId xmlns:p14="http://schemas.microsoft.com/office/powerpoint/2010/main" val="128632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BCD59-2956-0040-A30E-3599D19C9A43}" type="slidenum">
              <a:rPr lang="en-US" smtClean="0"/>
              <a:t>69</a:t>
            </a:fld>
            <a:endParaRPr lang="en-US" dirty="0"/>
          </a:p>
        </p:txBody>
      </p:sp>
    </p:spTree>
    <p:extLst>
      <p:ext uri="{BB962C8B-B14F-4D97-AF65-F5344CB8AC3E}">
        <p14:creationId xmlns:p14="http://schemas.microsoft.com/office/powerpoint/2010/main" val="3913571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73</a:t>
            </a:fld>
            <a:endParaRPr lang="en-US" dirty="0"/>
          </a:p>
        </p:txBody>
      </p:sp>
    </p:spTree>
    <p:extLst>
      <p:ext uri="{BB962C8B-B14F-4D97-AF65-F5344CB8AC3E}">
        <p14:creationId xmlns:p14="http://schemas.microsoft.com/office/powerpoint/2010/main" val="1364364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74</a:t>
            </a:fld>
            <a:endParaRPr lang="en-US" dirty="0"/>
          </a:p>
        </p:txBody>
      </p:sp>
    </p:spTree>
    <p:extLst>
      <p:ext uri="{BB962C8B-B14F-4D97-AF65-F5344CB8AC3E}">
        <p14:creationId xmlns:p14="http://schemas.microsoft.com/office/powerpoint/2010/main" val="950003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76</a:t>
            </a:fld>
            <a:endParaRPr lang="en-US" dirty="0"/>
          </a:p>
        </p:txBody>
      </p:sp>
    </p:spTree>
    <p:extLst>
      <p:ext uri="{BB962C8B-B14F-4D97-AF65-F5344CB8AC3E}">
        <p14:creationId xmlns:p14="http://schemas.microsoft.com/office/powerpoint/2010/main" val="4214561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78</a:t>
            </a:fld>
            <a:endParaRPr lang="en-US" dirty="0"/>
          </a:p>
        </p:txBody>
      </p:sp>
    </p:spTree>
    <p:extLst>
      <p:ext uri="{BB962C8B-B14F-4D97-AF65-F5344CB8AC3E}">
        <p14:creationId xmlns:p14="http://schemas.microsoft.com/office/powerpoint/2010/main" val="2188100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80</a:t>
            </a:fld>
            <a:endParaRPr lang="en-US" dirty="0"/>
          </a:p>
        </p:txBody>
      </p:sp>
    </p:spTree>
    <p:extLst>
      <p:ext uri="{BB962C8B-B14F-4D97-AF65-F5344CB8AC3E}">
        <p14:creationId xmlns:p14="http://schemas.microsoft.com/office/powerpoint/2010/main" val="193585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a:t>
            </a:fld>
            <a:endParaRPr lang="en-US" dirty="0"/>
          </a:p>
        </p:txBody>
      </p:sp>
    </p:spTree>
    <p:extLst>
      <p:ext uri="{BB962C8B-B14F-4D97-AF65-F5344CB8AC3E}">
        <p14:creationId xmlns:p14="http://schemas.microsoft.com/office/powerpoint/2010/main" val="1914978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Additional links </a:t>
            </a:r>
            <a:r>
              <a:rPr lang="en-US" sz="1200" u="sng" dirty="0">
                <a:hlinkClick r:id="rId3"/>
              </a:rPr>
              <a:t>here</a:t>
            </a:r>
            <a:r>
              <a:rPr lang="en-US" sz="1200" dirty="0"/>
              <a:t> and </a:t>
            </a:r>
            <a:r>
              <a:rPr lang="en-US" sz="1200" u="sng" dirty="0">
                <a:hlinkClick r:id="rId4" invalidUrl="http://www.google.com/url?sa=t&amp;source=web&amp;cd=1&amp;ved=0CBQQFjAA&amp;url=http://www.michigan.gov/documents/mde/Item_VI_278814_7.doc&amp;rct=j&amp;q=michigan &quot;seat time&quot; waiver&amp;ei=ZhuWTbegOPSC0QGa5sGDDA&amp;usg=AFQjCNFzZJ1pIiHoLcyUEobCirJyB30_sw&amp;cad=rja"/>
              </a:rPr>
              <a:t>here</a:t>
            </a:r>
            <a:r>
              <a:rPr lang="en-US" sz="1200" dirty="0"/>
              <a:t>.</a:t>
            </a:r>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81</a:t>
            </a:fld>
            <a:endParaRPr lang="en-US" dirty="0"/>
          </a:p>
        </p:txBody>
      </p:sp>
    </p:spTree>
    <p:extLst>
      <p:ext uri="{BB962C8B-B14F-4D97-AF65-F5344CB8AC3E}">
        <p14:creationId xmlns:p14="http://schemas.microsoft.com/office/powerpoint/2010/main" val="102539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84</a:t>
            </a:fld>
            <a:endParaRPr lang="en-US" dirty="0"/>
          </a:p>
        </p:txBody>
      </p:sp>
    </p:spTree>
    <p:extLst>
      <p:ext uri="{BB962C8B-B14F-4D97-AF65-F5344CB8AC3E}">
        <p14:creationId xmlns:p14="http://schemas.microsoft.com/office/powerpoint/2010/main" val="599354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85</a:t>
            </a:fld>
            <a:endParaRPr lang="en-US" dirty="0"/>
          </a:p>
        </p:txBody>
      </p:sp>
    </p:spTree>
    <p:extLst>
      <p:ext uri="{BB962C8B-B14F-4D97-AF65-F5344CB8AC3E}">
        <p14:creationId xmlns:p14="http://schemas.microsoft.com/office/powerpoint/2010/main" val="1008680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DC9C60-4D4B-40CB-8B5C-16770C2AC54F}" type="slidenum">
              <a:rPr lang="en-US" smtClean="0"/>
              <a:t>86</a:t>
            </a:fld>
            <a:endParaRPr lang="en-US" dirty="0"/>
          </a:p>
        </p:txBody>
      </p:sp>
    </p:spTree>
    <p:extLst>
      <p:ext uri="{BB962C8B-B14F-4D97-AF65-F5344CB8AC3E}">
        <p14:creationId xmlns:p14="http://schemas.microsoft.com/office/powerpoint/2010/main" val="1904423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99D88C3-9D94-E14B-A235-EAB6E88C561E}" type="slidenum">
              <a:rPr lang="en-US" smtClean="0"/>
              <a:t>89</a:t>
            </a:fld>
            <a:endParaRPr lang="en-US" dirty="0"/>
          </a:p>
        </p:txBody>
      </p:sp>
    </p:spTree>
    <p:extLst>
      <p:ext uri="{BB962C8B-B14F-4D97-AF65-F5344CB8AC3E}">
        <p14:creationId xmlns:p14="http://schemas.microsoft.com/office/powerpoint/2010/main" val="1755514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90</a:t>
            </a:fld>
            <a:endParaRPr lang="en-US" dirty="0"/>
          </a:p>
        </p:txBody>
      </p:sp>
    </p:spTree>
    <p:extLst>
      <p:ext uri="{BB962C8B-B14F-4D97-AF65-F5344CB8AC3E}">
        <p14:creationId xmlns:p14="http://schemas.microsoft.com/office/powerpoint/2010/main" val="426393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91</a:t>
            </a:fld>
            <a:endParaRPr lang="en-US" dirty="0"/>
          </a:p>
        </p:txBody>
      </p:sp>
    </p:spTree>
    <p:extLst>
      <p:ext uri="{BB962C8B-B14F-4D97-AF65-F5344CB8AC3E}">
        <p14:creationId xmlns:p14="http://schemas.microsoft.com/office/powerpoint/2010/main" val="667051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92</a:t>
            </a:fld>
            <a:endParaRPr lang="en-US" dirty="0"/>
          </a:p>
        </p:txBody>
      </p:sp>
    </p:spTree>
    <p:extLst>
      <p:ext uri="{BB962C8B-B14F-4D97-AF65-F5344CB8AC3E}">
        <p14:creationId xmlns:p14="http://schemas.microsoft.com/office/powerpoint/2010/main" val="949822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93</a:t>
            </a:fld>
            <a:endParaRPr lang="en-US" dirty="0"/>
          </a:p>
        </p:txBody>
      </p:sp>
    </p:spTree>
    <p:extLst>
      <p:ext uri="{BB962C8B-B14F-4D97-AF65-F5344CB8AC3E}">
        <p14:creationId xmlns:p14="http://schemas.microsoft.com/office/powerpoint/2010/main" val="1726072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94</a:t>
            </a:fld>
            <a:endParaRPr lang="en-US" dirty="0"/>
          </a:p>
        </p:txBody>
      </p:sp>
    </p:spTree>
    <p:extLst>
      <p:ext uri="{BB962C8B-B14F-4D97-AF65-F5344CB8AC3E}">
        <p14:creationId xmlns:p14="http://schemas.microsoft.com/office/powerpoint/2010/main" val="50199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Not applicable.</a:t>
            </a:r>
            <a:r>
              <a:rPr lang="en-US" dirty="0"/>
              <a:t/>
            </a:r>
            <a:br>
              <a:rPr lang="en-US" dirty="0"/>
            </a:br>
            <a:r>
              <a:rPr lang="en-US" sz="1200" b="0" i="0" kern="1200" dirty="0">
                <a:solidFill>
                  <a:schemeClr val="tx1"/>
                </a:solidFill>
                <a:effectLst/>
                <a:latin typeface="+mn-lt"/>
                <a:ea typeface="+mn-ea"/>
                <a:cs typeface="+mn-cs"/>
              </a:rPr>
              <a:t>Note: Race categories exclude persons of Hispanic ethnicity. Prior to 2008, separate data on students of </a:t>
            </a:r>
            <a:r>
              <a:rPr lang="en-US" dirty="0"/>
              <a:t>two </a:t>
            </a:r>
            <a:r>
              <a:rPr lang="en-US" sz="1200" b="0" i="0" kern="1200" dirty="0">
                <a:solidFill>
                  <a:schemeClr val="tx1"/>
                </a:solidFill>
                <a:effectLst/>
                <a:latin typeface="+mn-lt"/>
                <a:ea typeface="+mn-ea"/>
                <a:cs typeface="+mn-cs"/>
              </a:rPr>
              <a:t>or more races were not collected. Although rounded numbers are displayed, the figures are based on unrounded estimates. Detail may not sum to totals because of rounding. Data for 2025 are projected.</a:t>
            </a:r>
            <a:r>
              <a:rPr lang="en-US" dirty="0"/>
              <a:t/>
            </a:r>
            <a:br>
              <a:rPr lang="en-US" dirty="0"/>
            </a:br>
            <a:r>
              <a:rPr lang="en-US" dirty="0"/>
              <a:t>Source</a:t>
            </a:r>
            <a:r>
              <a:rPr lang="en-US" sz="1200" b="0" i="0" kern="1200" dirty="0">
                <a:solidFill>
                  <a:schemeClr val="tx1"/>
                </a:solidFill>
                <a:effectLst/>
                <a:latin typeface="+mn-lt"/>
                <a:ea typeface="+mn-ea"/>
                <a:cs typeface="+mn-cs"/>
              </a:rPr>
              <a:t>: U.S. Department of Education, National Center for Education Statistics, Common Core of Data (CCD), “State Nonfiscal Survey of Public Elementary and Secondary Education,” 2003–04 and 2013–14; and National Elementary and Secondary Enrollment by Race/Ethnicity Projection Model, 1972 through 2025. See </a:t>
            </a:r>
            <a:r>
              <a:rPr lang="en-US" sz="1200" b="0" i="1" kern="1200" dirty="0">
                <a:solidFill>
                  <a:schemeClr val="tx1"/>
                </a:solidFill>
                <a:effectLst/>
                <a:latin typeface="+mn-lt"/>
                <a:ea typeface="+mn-ea"/>
                <a:cs typeface="+mn-cs"/>
              </a:rPr>
              <a:t>Digest of Education Statistics 2015</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table 203.50</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a:t>
            </a:fld>
            <a:endParaRPr lang="en-US" dirty="0"/>
          </a:p>
        </p:txBody>
      </p:sp>
    </p:spTree>
    <p:extLst>
      <p:ext uri="{BB962C8B-B14F-4D97-AF65-F5344CB8AC3E}">
        <p14:creationId xmlns:p14="http://schemas.microsoft.com/office/powerpoint/2010/main" val="2043197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95</a:t>
            </a:fld>
            <a:endParaRPr lang="en-US" dirty="0"/>
          </a:p>
        </p:txBody>
      </p:sp>
    </p:spTree>
    <p:extLst>
      <p:ext uri="{BB962C8B-B14F-4D97-AF65-F5344CB8AC3E}">
        <p14:creationId xmlns:p14="http://schemas.microsoft.com/office/powerpoint/2010/main" val="1155391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96</a:t>
            </a:fld>
            <a:endParaRPr lang="en-US" dirty="0"/>
          </a:p>
        </p:txBody>
      </p:sp>
    </p:spTree>
    <p:extLst>
      <p:ext uri="{BB962C8B-B14F-4D97-AF65-F5344CB8AC3E}">
        <p14:creationId xmlns:p14="http://schemas.microsoft.com/office/powerpoint/2010/main" val="3069610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97</a:t>
            </a:fld>
            <a:endParaRPr lang="en-US" dirty="0"/>
          </a:p>
        </p:txBody>
      </p:sp>
    </p:spTree>
    <p:extLst>
      <p:ext uri="{BB962C8B-B14F-4D97-AF65-F5344CB8AC3E}">
        <p14:creationId xmlns:p14="http://schemas.microsoft.com/office/powerpoint/2010/main" val="1136550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98</a:t>
            </a:fld>
            <a:endParaRPr lang="en-US" dirty="0"/>
          </a:p>
        </p:txBody>
      </p:sp>
    </p:spTree>
    <p:extLst>
      <p:ext uri="{BB962C8B-B14F-4D97-AF65-F5344CB8AC3E}">
        <p14:creationId xmlns:p14="http://schemas.microsoft.com/office/powerpoint/2010/main" val="1112673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99</a:t>
            </a:fld>
            <a:endParaRPr lang="en-US" dirty="0"/>
          </a:p>
        </p:txBody>
      </p:sp>
    </p:spTree>
    <p:extLst>
      <p:ext uri="{BB962C8B-B14F-4D97-AF65-F5344CB8AC3E}">
        <p14:creationId xmlns:p14="http://schemas.microsoft.com/office/powerpoint/2010/main" val="1696548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100</a:t>
            </a:fld>
            <a:endParaRPr lang="en-US" dirty="0"/>
          </a:p>
        </p:txBody>
      </p:sp>
    </p:spTree>
    <p:extLst>
      <p:ext uri="{BB962C8B-B14F-4D97-AF65-F5344CB8AC3E}">
        <p14:creationId xmlns:p14="http://schemas.microsoft.com/office/powerpoint/2010/main" val="1969730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101</a:t>
            </a:fld>
            <a:endParaRPr lang="en-US" dirty="0"/>
          </a:p>
        </p:txBody>
      </p:sp>
    </p:spTree>
    <p:extLst>
      <p:ext uri="{BB962C8B-B14F-4D97-AF65-F5344CB8AC3E}">
        <p14:creationId xmlns:p14="http://schemas.microsoft.com/office/powerpoint/2010/main" val="26597555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102</a:t>
            </a:fld>
            <a:endParaRPr lang="en-US" dirty="0"/>
          </a:p>
        </p:txBody>
      </p:sp>
    </p:spTree>
    <p:extLst>
      <p:ext uri="{BB962C8B-B14F-4D97-AF65-F5344CB8AC3E}">
        <p14:creationId xmlns:p14="http://schemas.microsoft.com/office/powerpoint/2010/main" val="413226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10</a:t>
            </a:fld>
            <a:endParaRPr lang="en-US" dirty="0"/>
          </a:p>
        </p:txBody>
      </p:sp>
    </p:spTree>
    <p:extLst>
      <p:ext uri="{BB962C8B-B14F-4D97-AF65-F5344CB8AC3E}">
        <p14:creationId xmlns:p14="http://schemas.microsoft.com/office/powerpoint/2010/main" val="284360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12</a:t>
            </a:fld>
            <a:endParaRPr lang="en-US"/>
          </a:p>
        </p:txBody>
      </p:sp>
    </p:spTree>
    <p:extLst>
      <p:ext uri="{BB962C8B-B14F-4D97-AF65-F5344CB8AC3E}">
        <p14:creationId xmlns:p14="http://schemas.microsoft.com/office/powerpoint/2010/main" val="160268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D88C3-9D94-E14B-A235-EAB6E88C561E}" type="slidenum">
              <a:rPr lang="en-US" smtClean="0"/>
              <a:t>13</a:t>
            </a:fld>
            <a:endParaRPr lang="en-US" dirty="0"/>
          </a:p>
        </p:txBody>
      </p:sp>
    </p:spTree>
    <p:extLst>
      <p:ext uri="{BB962C8B-B14F-4D97-AF65-F5344CB8AC3E}">
        <p14:creationId xmlns:p14="http://schemas.microsoft.com/office/powerpoint/2010/main" val="136425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690" y="1546412"/>
            <a:ext cx="5476620" cy="3765176"/>
          </a:xfrm>
          <a:prstGeom prst="rect">
            <a:avLst/>
          </a:prstGeom>
        </p:spPr>
      </p:pic>
    </p:spTree>
    <p:extLst>
      <p:ext uri="{BB962C8B-B14F-4D97-AF65-F5344CB8AC3E}">
        <p14:creationId xmlns:p14="http://schemas.microsoft.com/office/powerpoint/2010/main" val="145846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43DE1D-2788-45C0-AB7B-B482F7B765EA}"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25C73-D579-4E55-B3C5-637B9B916A7F}" type="slidenum">
              <a:rPr lang="en-US" smtClean="0"/>
              <a:t>‹#›</a:t>
            </a:fld>
            <a:endParaRPr lang="en-US" dirty="0"/>
          </a:p>
        </p:txBody>
      </p:sp>
    </p:spTree>
    <p:extLst>
      <p:ext uri="{BB962C8B-B14F-4D97-AF65-F5344CB8AC3E}">
        <p14:creationId xmlns:p14="http://schemas.microsoft.com/office/powerpoint/2010/main" val="187388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43DE1D-2788-45C0-AB7B-B482F7B765EA}" type="datetimeFigureOut">
              <a:rPr lang="en-US" smtClean="0"/>
              <a:t>11/17/16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825C73-D579-4E55-B3C5-637B9B916A7F}" type="slidenum">
              <a:rPr lang="en-US" smtClean="0"/>
              <a:t>‹#›</a:t>
            </a:fld>
            <a:endParaRPr lang="en-US" dirty="0"/>
          </a:p>
        </p:txBody>
      </p:sp>
    </p:spTree>
    <p:extLst>
      <p:ext uri="{BB962C8B-B14F-4D97-AF65-F5344CB8AC3E}">
        <p14:creationId xmlns:p14="http://schemas.microsoft.com/office/powerpoint/2010/main" val="240942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11/17/16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3182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normAutofit/>
          </a:bodyPr>
          <a:lstStyle>
            <a:lvl1pPr algn="ctr">
              <a:defRPr sz="54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A47B96-0551-6944-B8BA-19649A0F6F90}" type="datetimeFigureOut">
              <a:rPr lang="en-US" smtClean="0"/>
              <a:t>11/17/16</a:t>
            </a:fld>
            <a:endParaRPr lang="en-US" dirty="0"/>
          </a:p>
        </p:txBody>
      </p:sp>
      <p:sp>
        <p:nvSpPr>
          <p:cNvPr id="9" name="Rectangle 8"/>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2"/>
          <a:stretch>
            <a:fillRect/>
          </a:stretch>
        </p:blipFill>
        <p:spPr>
          <a:xfrm>
            <a:off x="11516566" y="6288391"/>
            <a:ext cx="511575" cy="502102"/>
          </a:xfrm>
          <a:prstGeom prst="rect">
            <a:avLst/>
          </a:prstGeom>
        </p:spPr>
      </p:pic>
    </p:spTree>
    <p:extLst>
      <p:ext uri="{BB962C8B-B14F-4D97-AF65-F5344CB8AC3E}">
        <p14:creationId xmlns:p14="http://schemas.microsoft.com/office/powerpoint/2010/main" val="123276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nchor="ctr"/>
          <a:lstStyle>
            <a:lvl1pPr>
              <a:defRPr sz="40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25CD-D119-3E43-AD7F-82B24736A77C}" type="datetimeFigureOut">
              <a:rPr lang="en-US" altLang="en-US" smtClean="0"/>
              <a:pPr/>
              <a:t>11/17/16</a:t>
            </a:fld>
            <a:endParaRPr lang="en-US" altLang="en-US" dirty="0"/>
          </a:p>
        </p:txBody>
      </p:sp>
      <p:sp>
        <p:nvSpPr>
          <p:cNvPr id="6" name="Rectangle 5"/>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16566" y="6288391"/>
            <a:ext cx="511575" cy="502102"/>
          </a:xfrm>
          <a:prstGeom prst="rect">
            <a:avLst/>
          </a:prstGeom>
        </p:spPr>
      </p:pic>
      <p:sp>
        <p:nvSpPr>
          <p:cNvPr id="8" name="Subtitle 2"/>
          <p:cNvSpPr>
            <a:spLocks noGrp="1"/>
          </p:cNvSpPr>
          <p:nvPr>
            <p:ph type="subTitle" idx="1"/>
          </p:nvPr>
        </p:nvSpPr>
        <p:spPr>
          <a:xfrm>
            <a:off x="609600" y="2205038"/>
            <a:ext cx="10972800" cy="37512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117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4191000"/>
          </a:xfrm>
          <a:solidFill>
            <a:schemeClr val="accent6">
              <a:lumMod val="40000"/>
              <a:lumOff val="60000"/>
            </a:schemeClr>
          </a:solidFill>
        </p:spPr>
        <p:txBody>
          <a:bodyPr/>
          <a:lstStyle/>
          <a:p>
            <a:r>
              <a:rPr lang="en-US" dirty="0"/>
              <a:t>Drag picture to placeholder or click icon to add</a:t>
            </a:r>
          </a:p>
        </p:txBody>
      </p:sp>
      <p:sp>
        <p:nvSpPr>
          <p:cNvPr id="2" name="Title 1"/>
          <p:cNvSpPr>
            <a:spLocks noGrp="1"/>
          </p:cNvSpPr>
          <p:nvPr>
            <p:ph type="title"/>
          </p:nvPr>
        </p:nvSpPr>
        <p:spPr>
          <a:xfrm>
            <a:off x="419100" y="2954337"/>
            <a:ext cx="7162800" cy="754063"/>
          </a:xfrm>
        </p:spPr>
        <p:txBody>
          <a:bodyPr>
            <a:normAutofit/>
          </a:bodyPr>
          <a:lstStyle>
            <a:lvl1pPr>
              <a:defRPr sz="36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419100" y="4686300"/>
            <a:ext cx="8509000" cy="1612900"/>
          </a:xfrm>
        </p:spPr>
        <p:txBody>
          <a:bodyPr/>
          <a:lstStyle>
            <a:lvl1pPr>
              <a:defRPr sz="2000" b="0" i="0">
                <a:latin typeface="Century Gothic" charset="0"/>
                <a:ea typeface="Century Gothic" charset="0"/>
                <a:cs typeface="Century Gothic" charset="0"/>
              </a:defRPr>
            </a:lvl1pPr>
            <a:lvl2pPr>
              <a:defRPr sz="1800" b="0" i="0">
                <a:latin typeface="Century Gothic" charset="0"/>
                <a:ea typeface="Century Gothic" charset="0"/>
                <a:cs typeface="Century Gothic" charset="0"/>
              </a:defRPr>
            </a:lvl2pPr>
            <a:lvl3pPr>
              <a:defRPr sz="1600" b="0" i="0">
                <a:latin typeface="Century Gothic" charset="0"/>
                <a:ea typeface="Century Gothic" charset="0"/>
                <a:cs typeface="Century Gothic" charset="0"/>
              </a:defRPr>
            </a:lvl3pPr>
            <a:lvl4pPr>
              <a:defRPr sz="1400" b="0" i="0">
                <a:latin typeface="Century Gothic" charset="0"/>
                <a:ea typeface="Century Gothic" charset="0"/>
                <a:cs typeface="Century Gothic" charset="0"/>
              </a:defRPr>
            </a:lvl4pPr>
            <a:lvl5pPr>
              <a:defRPr sz="1400" b="0" i="0">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1201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 name="Title 1"/>
          <p:cNvSpPr>
            <a:spLocks noGrp="1"/>
          </p:cNvSpPr>
          <p:nvPr>
            <p:ph type="title"/>
          </p:nvPr>
        </p:nvSpPr>
        <p:spPr>
          <a:xfrm>
            <a:off x="609600" y="540512"/>
            <a:ext cx="10972800" cy="1143000"/>
          </a:xfrm>
        </p:spPr>
        <p:txBody>
          <a:bodyPr/>
          <a:lstStyle>
            <a:lvl1pPr>
              <a:defRPr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5" name="Text Placeholder 7"/>
          <p:cNvSpPr>
            <a:spLocks noGrp="1"/>
          </p:cNvSpPr>
          <p:nvPr>
            <p:ph type="body" sz="quarter" idx="10"/>
          </p:nvPr>
        </p:nvSpPr>
        <p:spPr>
          <a:xfrm>
            <a:off x="609600" y="2963334"/>
            <a:ext cx="8509000" cy="1612900"/>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49032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0" y="0"/>
            <a:ext cx="12192000" cy="6858000"/>
          </a:xfrm>
          <a:solidFill>
            <a:schemeClr val="accent6">
              <a:lumMod val="40000"/>
              <a:lumOff val="60000"/>
            </a:schemeClr>
          </a:solidFill>
        </p:spPr>
        <p:txBody>
          <a:bodyPr/>
          <a:lstStyle/>
          <a:p>
            <a:r>
              <a:rPr lang="en-US" dirty="0"/>
              <a:t>Drag picture to placeholder or click icon to add</a:t>
            </a:r>
          </a:p>
        </p:txBody>
      </p:sp>
      <p:sp>
        <p:nvSpPr>
          <p:cNvPr id="13" name="Oval 12"/>
          <p:cNvSpPr/>
          <p:nvPr userDrawn="1"/>
        </p:nvSpPr>
        <p:spPr>
          <a:xfrm>
            <a:off x="5837238" y="302535"/>
            <a:ext cx="6151562" cy="6178318"/>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4" name="Oval 13"/>
          <p:cNvSpPr/>
          <p:nvPr userDrawn="1"/>
        </p:nvSpPr>
        <p:spPr>
          <a:xfrm>
            <a:off x="6956426" y="1385890"/>
            <a:ext cx="3990974" cy="3990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Text Placeholder 7"/>
          <p:cNvSpPr>
            <a:spLocks noGrp="1"/>
          </p:cNvSpPr>
          <p:nvPr>
            <p:ph type="body" sz="quarter" idx="10"/>
          </p:nvPr>
        </p:nvSpPr>
        <p:spPr>
          <a:xfrm>
            <a:off x="7269163" y="2645834"/>
            <a:ext cx="3365500" cy="1761066"/>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Avenir Light" charset="0"/>
                <a:ea typeface="Avenir Light" charset="0"/>
                <a:cs typeface="Avenir Light" charset="0"/>
              </a:defRPr>
            </a:lvl2pPr>
            <a:lvl3pPr>
              <a:defRPr sz="1600" b="0" i="0">
                <a:solidFill>
                  <a:schemeClr val="bg1"/>
                </a:solidFill>
                <a:latin typeface="Avenir Light" charset="0"/>
                <a:ea typeface="Avenir Light" charset="0"/>
                <a:cs typeface="Avenir Light" charset="0"/>
              </a:defRPr>
            </a:lvl3pPr>
            <a:lvl4pPr>
              <a:defRPr sz="1400" b="0" i="0">
                <a:solidFill>
                  <a:schemeClr val="bg1"/>
                </a:solidFill>
                <a:latin typeface="Avenir Light" charset="0"/>
                <a:ea typeface="Avenir Light" charset="0"/>
                <a:cs typeface="Avenir Light" charset="0"/>
              </a:defRPr>
            </a:lvl4pPr>
            <a:lvl5pPr>
              <a:defRPr sz="1400" b="0" i="0">
                <a:solidFill>
                  <a:schemeClr val="bg1"/>
                </a:solidFill>
                <a:latin typeface="Avenir Light" charset="0"/>
                <a:ea typeface="Avenir Light" charset="0"/>
                <a:cs typeface="Aveni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0432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4114800" y="0"/>
            <a:ext cx="4140200" cy="3429000"/>
            <a:chOff x="3000364" y="0"/>
            <a:chExt cx="3143272" cy="3429000"/>
          </a:xfrm>
        </p:grpSpPr>
        <p:sp>
          <p:nvSpPr>
            <p:cNvPr id="11" name="Rectangle 10"/>
            <p:cNvSpPr/>
            <p:nvPr/>
          </p:nvSpPr>
          <p:spPr>
            <a:xfrm>
              <a:off x="3000364" y="0"/>
              <a:ext cx="314327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15" name="Rectangle 14"/>
            <p:cNvSpPr/>
            <p:nvPr/>
          </p:nvSpPr>
          <p:spPr bwMode="auto">
            <a:xfrm>
              <a:off x="3500431" y="100012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grpSp>
        <p:nvGrpSpPr>
          <p:cNvPr id="16" name="Group 15"/>
          <p:cNvGrpSpPr>
            <a:grpSpLocks/>
          </p:cNvGrpSpPr>
          <p:nvPr userDrawn="1"/>
        </p:nvGrpSpPr>
        <p:grpSpPr bwMode="auto">
          <a:xfrm>
            <a:off x="5941519" y="3429000"/>
            <a:ext cx="4114801" cy="3429000"/>
            <a:chOff x="4572000" y="2571750"/>
            <a:chExt cx="3143272" cy="3429000"/>
          </a:xfrm>
        </p:grpSpPr>
        <p:sp>
          <p:nvSpPr>
            <p:cNvPr id="17" name="Rectangle 16"/>
            <p:cNvSpPr/>
            <p:nvPr/>
          </p:nvSpPr>
          <p:spPr>
            <a:xfrm>
              <a:off x="4572000" y="2571750"/>
              <a:ext cx="3143272"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sp>
          <p:nvSpPr>
            <p:cNvPr id="21" name="Rectangle 20"/>
            <p:cNvSpPr/>
            <p:nvPr/>
          </p:nvSpPr>
          <p:spPr bwMode="auto">
            <a:xfrm>
              <a:off x="5072067" y="357187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dirty="0">
                <a:solidFill>
                  <a:srgbClr val="FFFFFF"/>
                </a:solidFill>
              </a:endParaRPr>
            </a:p>
          </p:txBody>
        </p:sp>
      </p:grpSp>
      <p:sp>
        <p:nvSpPr>
          <p:cNvPr id="28" name="Picture Placeholder 26"/>
          <p:cNvSpPr>
            <a:spLocks noGrp="1"/>
          </p:cNvSpPr>
          <p:nvPr>
            <p:ph type="pic" sz="quarter" idx="13"/>
          </p:nvPr>
        </p:nvSpPr>
        <p:spPr>
          <a:xfrm>
            <a:off x="8246569" y="0"/>
            <a:ext cx="3945431" cy="3429000"/>
          </a:xfrm>
          <a:solidFill>
            <a:schemeClr val="accent6">
              <a:lumMod val="40000"/>
              <a:lumOff val="60000"/>
            </a:schemeClr>
          </a:solidFill>
        </p:spPr>
        <p:txBody>
          <a:bodyPr/>
          <a:lstStyle/>
          <a:p>
            <a:r>
              <a:rPr lang="en-US" dirty="0"/>
              <a:t>Drag picture to placeholder or click icon to add</a:t>
            </a:r>
          </a:p>
        </p:txBody>
      </p:sp>
      <p:sp>
        <p:nvSpPr>
          <p:cNvPr id="22" name="Title 1"/>
          <p:cNvSpPr>
            <a:spLocks noGrp="1"/>
          </p:cNvSpPr>
          <p:nvPr>
            <p:ph type="title"/>
          </p:nvPr>
        </p:nvSpPr>
        <p:spPr>
          <a:xfrm>
            <a:off x="3879850" y="491596"/>
            <a:ext cx="4610100" cy="347133"/>
          </a:xfrm>
        </p:spPr>
        <p:txBody>
          <a:bodyPr/>
          <a:lstStyle>
            <a:lvl1pPr>
              <a:defRPr sz="18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23" name="Title 1"/>
          <p:cNvSpPr txBox="1">
            <a:spLocks/>
          </p:cNvSpPr>
          <p:nvPr userDrawn="1"/>
        </p:nvSpPr>
        <p:spPr bwMode="auto">
          <a:xfrm>
            <a:off x="5693869" y="3938058"/>
            <a:ext cx="46101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1800" b="1" i="0" kern="1200">
                <a:solidFill>
                  <a:schemeClr val="bg1"/>
                </a:solidFill>
                <a:latin typeface="Avenir Heavy" charset="0"/>
                <a:ea typeface="Avenir Heavy" charset="0"/>
                <a:cs typeface="Avenir Heavy"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latin typeface="Century Gothic" charset="0"/>
                <a:ea typeface="Century Gothic" charset="0"/>
                <a:cs typeface="Century Gothic" charset="0"/>
              </a:rPr>
              <a:t>Click to edit Master title style</a:t>
            </a:r>
          </a:p>
        </p:txBody>
      </p:sp>
      <p:sp>
        <p:nvSpPr>
          <p:cNvPr id="24" name="Text Placeholder 7"/>
          <p:cNvSpPr>
            <a:spLocks noGrp="1"/>
          </p:cNvSpPr>
          <p:nvPr>
            <p:ph type="body" sz="quarter" idx="10"/>
          </p:nvPr>
        </p:nvSpPr>
        <p:spPr>
          <a:xfrm>
            <a:off x="4244974" y="1399380"/>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6"/>
          <p:cNvSpPr>
            <a:spLocks noGrp="1"/>
          </p:cNvSpPr>
          <p:nvPr>
            <p:ph type="pic" sz="quarter" idx="15"/>
          </p:nvPr>
        </p:nvSpPr>
        <p:spPr>
          <a:xfrm>
            <a:off x="10023416" y="3429000"/>
            <a:ext cx="2168584" cy="3429000"/>
          </a:xfrm>
          <a:solidFill>
            <a:schemeClr val="accent6">
              <a:lumMod val="40000"/>
              <a:lumOff val="60000"/>
            </a:schemeClr>
          </a:solidFill>
        </p:spPr>
        <p:txBody>
          <a:bodyPr/>
          <a:lstStyle/>
          <a:p>
            <a:r>
              <a:rPr lang="en-US" dirty="0"/>
              <a:t>Drag picture to placeholder or click icon to add</a:t>
            </a:r>
          </a:p>
        </p:txBody>
      </p:sp>
      <p:sp>
        <p:nvSpPr>
          <p:cNvPr id="25" name="Text Placeholder 7"/>
          <p:cNvSpPr>
            <a:spLocks noGrp="1"/>
          </p:cNvSpPr>
          <p:nvPr>
            <p:ph type="body" sz="quarter" idx="11"/>
          </p:nvPr>
        </p:nvSpPr>
        <p:spPr>
          <a:xfrm>
            <a:off x="6058993" y="4904052"/>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p:cNvSpPr>
            <a:spLocks noGrp="1"/>
          </p:cNvSpPr>
          <p:nvPr>
            <p:ph type="pic" sz="quarter" idx="12"/>
          </p:nvPr>
        </p:nvSpPr>
        <p:spPr>
          <a:xfrm>
            <a:off x="-17606" y="0"/>
            <a:ext cx="4114800" cy="3429000"/>
          </a:xfrm>
          <a:solidFill>
            <a:schemeClr val="accent6">
              <a:lumMod val="40000"/>
              <a:lumOff val="60000"/>
            </a:schemeClr>
          </a:solidFill>
        </p:spPr>
        <p:txBody>
          <a:bodyPr/>
          <a:lstStyle/>
          <a:p>
            <a:r>
              <a:rPr lang="en-US" dirty="0"/>
              <a:t>Drag picture to placeholder or click icon to add</a:t>
            </a:r>
          </a:p>
        </p:txBody>
      </p:sp>
      <p:sp>
        <p:nvSpPr>
          <p:cNvPr id="29" name="Picture Placeholder 26"/>
          <p:cNvSpPr>
            <a:spLocks noGrp="1"/>
          </p:cNvSpPr>
          <p:nvPr>
            <p:ph type="pic" sz="quarter" idx="14"/>
          </p:nvPr>
        </p:nvSpPr>
        <p:spPr>
          <a:xfrm>
            <a:off x="-17606" y="3429000"/>
            <a:ext cx="5959125" cy="3429000"/>
          </a:xfrm>
          <a:solidFill>
            <a:schemeClr val="accent6">
              <a:lumMod val="40000"/>
              <a:lumOff val="60000"/>
            </a:schemeClr>
          </a:solidFill>
        </p:spPr>
        <p:txBody>
          <a:bodyPr/>
          <a:lstStyle/>
          <a:p>
            <a:r>
              <a:rPr lang="en-US" dirty="0"/>
              <a:t>Drag picture to placeholder or click icon to add</a:t>
            </a:r>
          </a:p>
        </p:txBody>
      </p:sp>
      <p:sp>
        <p:nvSpPr>
          <p:cNvPr id="31" name="Rectangle 30"/>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807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9C164BE7-D838-48B3-AA42-E6EB0A9F172E}" type="datetimeFigureOut">
              <a:rPr lang="en-US" smtClean="0"/>
              <a:t>11/17/16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F4088F-1F1D-4C03-801C-606AEDFECCE6}" type="slidenum">
              <a:rPr lang="en-US" smtClean="0"/>
              <a:t>‹#›</a:t>
            </a:fld>
            <a:endParaRPr lang="en-US" dirty="0"/>
          </a:p>
        </p:txBody>
      </p:sp>
    </p:spTree>
    <p:extLst>
      <p:ext uri="{BB962C8B-B14F-4D97-AF65-F5344CB8AC3E}">
        <p14:creationId xmlns:p14="http://schemas.microsoft.com/office/powerpoint/2010/main" val="4218311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fld id="{BD7E25CD-D119-3E43-AD7F-82B24736A77C}" type="datetimeFigureOut">
              <a:rPr lang="en-US" altLang="en-US"/>
              <a:pPr/>
              <a:t>11/17/16</a:t>
            </a:fld>
            <a:endParaRPr lang="en-US" alt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endParaRPr lang="en-US" alt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B51A9207-551E-074C-94E8-C282CF47DD26}" type="slidenum">
              <a:rPr lang="en-US" altLang="en-US"/>
              <a:pPr/>
              <a:t>‹#›</a:t>
            </a:fld>
            <a:endParaRPr lang="en-US" altLang="en-US" dirty="0"/>
          </a:p>
        </p:txBody>
      </p:sp>
    </p:spTree>
    <p:extLst>
      <p:ext uri="{BB962C8B-B14F-4D97-AF65-F5344CB8AC3E}">
        <p14:creationId xmlns:p14="http://schemas.microsoft.com/office/powerpoint/2010/main" val="180091552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4" r:id="rId6"/>
    <p:sldLayoutId id="2147483655" r:id="rId7"/>
    <p:sldLayoutId id="2147483657" r:id="rId8"/>
    <p:sldLayoutId id="2147483661" r:id="rId9"/>
    <p:sldLayoutId id="2147483662" r:id="rId10"/>
    <p:sldLayoutId id="2147483663" r:id="rId11"/>
    <p:sldLayoutId id="2147483664" r:id="rId12"/>
  </p:sldLayoutIdLst>
  <p:txStyles>
    <p:title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p:titleStyle>
    <p:bodyStyle>
      <a:lvl1pPr marL="457189" indent="-457189" algn="l" rtl="0" eaLnBrk="1" fontAlgn="base" hangingPunct="1">
        <a:spcBef>
          <a:spcPct val="20000"/>
        </a:spcBef>
        <a:spcAft>
          <a:spcPct val="0"/>
        </a:spcAft>
        <a:buFont typeface="Arial" charset="0"/>
        <a:buChar char="•"/>
        <a:defRPr sz="4267" b="0" i="0" kern="1200">
          <a:solidFill>
            <a:schemeClr val="tx1">
              <a:lumMod val="75000"/>
              <a:lumOff val="25000"/>
            </a:schemeClr>
          </a:solidFill>
          <a:latin typeface="Century Gothic" charset="0"/>
          <a:ea typeface="Century Gothic" charset="0"/>
          <a:cs typeface="Century Gothic" charset="0"/>
        </a:defRPr>
      </a:lvl1pPr>
      <a:lvl2pPr marL="990575" indent="-380990" algn="l" rtl="0" eaLnBrk="1" fontAlgn="base" hangingPunct="1">
        <a:spcBef>
          <a:spcPct val="20000"/>
        </a:spcBef>
        <a:spcAft>
          <a:spcPct val="0"/>
        </a:spcAft>
        <a:buFont typeface="Arial" charset="0"/>
        <a:buChar char="–"/>
        <a:defRPr sz="3733" b="0" i="0" kern="1200">
          <a:solidFill>
            <a:schemeClr val="tx1">
              <a:lumMod val="75000"/>
              <a:lumOff val="25000"/>
            </a:schemeClr>
          </a:solidFill>
          <a:latin typeface="Century Gothic" charset="0"/>
          <a:ea typeface="Century Gothic" charset="0"/>
          <a:cs typeface="Century Gothic" charset="0"/>
        </a:defRPr>
      </a:lvl2pPr>
      <a:lvl3pPr marL="1523962" indent="-304792" algn="l" rtl="0" eaLnBrk="1" fontAlgn="base" hangingPunct="1">
        <a:spcBef>
          <a:spcPct val="20000"/>
        </a:spcBef>
        <a:spcAft>
          <a:spcPct val="0"/>
        </a:spcAft>
        <a:buFont typeface="Arial" charset="0"/>
        <a:buChar char="•"/>
        <a:defRPr sz="3200" b="0" i="0" kern="1200">
          <a:solidFill>
            <a:schemeClr val="tx1">
              <a:lumMod val="75000"/>
              <a:lumOff val="25000"/>
            </a:schemeClr>
          </a:solidFill>
          <a:latin typeface="Century Gothic" charset="0"/>
          <a:ea typeface="Century Gothic" charset="0"/>
          <a:cs typeface="Century Gothic" charset="0"/>
        </a:defRPr>
      </a:lvl3pPr>
      <a:lvl4pPr marL="2133547"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4pPr>
      <a:lvl5pPr marL="2743131"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all4ed.org/nghs" TargetMode="External"/><Relationship Id="rId3" Type="http://schemas.openxmlformats.org/officeDocument/2006/relationships/image" Target="../media/image5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NUL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www.gradnation.org/sites/default/files/civic_2016_full_report_FNL2-2_0.pdf" TargetMode="External"/><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ed.gov/news/press-releases/states-continue-improve-graduation-rates-particularly-underserved-student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impact.all4ed.org/#national/increased-investment/all-student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9.jpg"/><Relationship Id="rId6" Type="http://schemas.openxmlformats.org/officeDocument/2006/relationships/image" Target="../media/image10.png"/><Relationship Id="rId7" Type="http://schemas.openxmlformats.org/officeDocument/2006/relationships/hyperlink" Target="http://www.npr.org/programs/all-things-considered/2016/03/10/469898968" TargetMode="External"/><Relationship Id="rId1" Type="http://schemas.microsoft.com/office/2007/relationships/media" Target="../media/media1.mp3"/><Relationship Id="rId2" Type="http://schemas.openxmlformats.org/officeDocument/2006/relationships/audio" Target="../media/media1.mp3"/></Relationships>
</file>

<file path=ppt/slides/_rels/slide17.xml.rels><?xml version="1.0" encoding="UTF-8" standalone="yes"?>
<Relationships xmlns="http://schemas.openxmlformats.org/package/2006/relationships"><Relationship Id="rId3" Type="http://schemas.openxmlformats.org/officeDocument/2006/relationships/hyperlink" Target="http://www.gallup.com/services/189926/student-poll-2015-results.aspx" TargetMode="External"/><Relationship Id="rId4"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hyperlink" Target="http://www.gallup.com/services/189926/student-poll-2015-results.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hitehouse.gov/photos-and-video/video/2016/09/12/second-annual-white-house-summit-next-generation-high-schools" TargetMode="External"/><Relationship Id="rId4" Type="http://schemas.microsoft.com/office/2011/relationships/webextension" Target="../webextensions/webextension2.xml"/><Relationship Id="rId5" Type="http://schemas.openxmlformats.org/officeDocument/2006/relationships/image" Target="../media/image14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all4ed.org/issues/personalized-learn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hanoverresearch.com/media/Best-Practices-in-Personalized-Learning-Environments.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hyperlink" Target="http://digitalpromise.org/wp-content/uploads/2016/09/lps-growing_diversity_FINAL-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www.rand.org/pubs/research_reports/RR1365.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www.rand.org/pubs/research_reports/RR1365.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hyperlink" Target="http://www.rand.org/pubs/research_reports/RR1365.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4.emf"/><Relationship Id="rId5" Type="http://schemas.openxmlformats.org/officeDocument/2006/relationships/hyperlink" Target="http://deeperlearning4all.org/about-deeper-learnin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hyperlink" Target="http://deeperlearning4all.org/wp-content/uploads/2016/04/FINAL-ESSA_FactSheet_DeeperLearning.pdf" TargetMode="External"/><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emf"/><Relationship Id="rId5" Type="http://schemas.openxmlformats.org/officeDocument/2006/relationships/hyperlink" Target="https://cew.georgetown.edu/states-initiative/" TargetMode="Externa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hyperlink" Target="http://www.ed.gov/news/press-releases/fact-sheet-expanding-college-access-through-dual-enrollment-pell-experiment" TargetMode="External"/><Relationship Id="rId4" Type="http://schemas.openxmlformats.org/officeDocument/2006/relationships/image" Target="../media/image25.jpe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hyperlink" Target="https://cew.georgetown.edu/cew-reports/americas-divided-recovery" TargetMode="External"/><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hyperlink" Target="http://nces.ed.gov/programs/coe/indicator_cba.asp"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digitalpromise.org/wp-content/uploads/2016/09/lps-growing_diversity_FINAL-1.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all4ed.org/issues/personalized-learning/key-resources/about-personalized-learn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all4ed.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hyperlink" Target="http://all4ed.org/issues/personalized-learning/key-resources/about-personalized-learning/"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gov/news/press-releases/fact-sheet-redesigning-americas-high-school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all4ed.org/" TargetMode="External"/><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2.ed.gov/about/offices/list/ocr/docs/2013-14-first-look.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rand.org/pubs/research_reports/RR1365.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rand.org/pubs/research_reports/RR1365.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rand.org/pubs/research_reports/RR1365.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rand.org/pubs/research_reports/RR1365.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rand.org/pubs/research_reports/RR1365.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rand.org/pubs/research_reports/RR1365.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4" Type="http://schemas.openxmlformats.org/officeDocument/2006/relationships/slide" Target="slide35.xml"/><Relationship Id="rId5" Type="http://schemas.openxmlformats.org/officeDocument/2006/relationships/slide" Target="slide42.xml"/><Relationship Id="rId6" Type="http://schemas.openxmlformats.org/officeDocument/2006/relationships/slide" Target="slide67.xml"/><Relationship Id="rId7" Type="http://schemas.openxmlformats.org/officeDocument/2006/relationships/slide" Target="slide73.xml"/><Relationship Id="rId8" Type="http://schemas.openxmlformats.org/officeDocument/2006/relationships/slide" Target="slide85.xml"/><Relationship Id="rId9" Type="http://schemas.openxmlformats.org/officeDocument/2006/relationships/slide" Target="slide92.xml"/><Relationship Id="rId10" Type="http://schemas.openxmlformats.org/officeDocument/2006/relationships/slide" Target="slide99.xml"/><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educationnext.org/beware-the-iconography-trap-of-personalized-learning-rigor-matter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educationnext.org/personalization-future-learnin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educationnext.org/personalized-learning-and-sound-curriculum-two-sides-of-the-same-coi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studentachievement.org/approach/isa-evidence-based-whole-school-reform-model/" TargetMode="Externa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hyperlink" Target="http://www.studentachievement.org/approach/isa-evidence-based-whole-school-reform-model/" TargetMode="External"/><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hart" Target="../charts/chart1.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3" Type="http://schemas.openxmlformats.org/officeDocument/2006/relationships/hyperlink" Target="http://www.edweek.org/ew/articles/2014/10/22/09pl-overview.h34.html" TargetMode="External"/><Relationship Id="rId4" Type="http://schemas.openxmlformats.org/officeDocument/2006/relationships/image" Target="../media/image37.jp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week.org/ew/articles/2014/10/22/09pl-overview.h34.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hyperlink" Target="http://www.knowledgeworks.org/sites/default/files/u1/teacher-conditions.pdf" TargetMode="External"/><Relationship Id="rId4" Type="http://schemas.openxmlformats.org/officeDocument/2006/relationships/image" Target="../media/image38.jpe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knowledgeworks.org/sites/default/files/u1/teacher-conditions.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knowledgeworks.org/sites/default/files/u1/teacher-conditions.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k12education.gatesfoundation.org/student-success/personalized-learning/schools-systems/"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5.xml.rels><?xml version="1.0" encoding="UTF-8" standalone="yes"?>
<Relationships xmlns="http://schemas.openxmlformats.org/package/2006/relationships"><Relationship Id="rId3" Type="http://schemas.openxmlformats.org/officeDocument/2006/relationships/hyperlink" Target="http://k12education.gatesfoundation.org/student-success/personalized-learning/schools-systems/" TargetMode="Externa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www.knowledgeworks.org/sites/default/files/u1/teacher-conditions.pdf" TargetMode="External"/><Relationship Id="rId5" Type="http://schemas.openxmlformats.org/officeDocument/2006/relationships/hyperlink" Target="http://blogs.edweek.org/teachers/teaching_now/2016/07/teachers_personalized_learning_report.html" TargetMode="External"/><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emf"/></Relationships>
</file>

<file path=ppt/slides/_rels/slide68.xml.rels><?xml version="1.0" encoding="UTF-8" standalone="yes"?>
<Relationships xmlns="http://schemas.openxmlformats.org/package/2006/relationships"><Relationship Id="rId3" Type="http://schemas.microsoft.com/office/2011/relationships/webextension" Target="../webextensions/webextension3.xml"/><Relationship Id="rId4" Type="http://schemas.openxmlformats.org/officeDocument/2006/relationships/image" Target="../media/image440.png"/><Relationship Id="rId1" Type="http://schemas.openxmlformats.org/officeDocument/2006/relationships/slideLayout" Target="../slideLayouts/slideLayout3.xml"/><Relationship Id="rId2" Type="http://schemas.openxmlformats.org/officeDocument/2006/relationships/hyperlink" Target="https://www.youtube.com/watch?v=XFKf0iaPeUU"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4XDLwUJBUjY" TargetMode="External"/><Relationship Id="rId4" Type="http://schemas.microsoft.com/office/2011/relationships/webextension" Target="../webextensions/webextension1.xml"/><Relationship Id="rId5"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ll4ed.org/wp-content/uploads/2016/06/FINAL-ESSA_FactSheet_Personalized-Learning.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75.xml.rels><?xml version="1.0" encoding="UTF-8" standalone="yes"?>
<Relationships xmlns="http://schemas.openxmlformats.org/package/2006/relationships"><Relationship Id="rId3" Type="http://schemas.microsoft.com/office/2011/relationships/webextension" Target="../webextensions/webextension4.xml"/><Relationship Id="rId4" Type="http://schemas.openxmlformats.org/officeDocument/2006/relationships/image" Target="../media/image460.png"/><Relationship Id="rId1" Type="http://schemas.openxmlformats.org/officeDocument/2006/relationships/slideLayout" Target="../slideLayouts/slideLayout3.xml"/><Relationship Id="rId2" Type="http://schemas.openxmlformats.org/officeDocument/2006/relationships/hyperlink" Target="https://www.youtube.com/watch?v=UCeM4lyvaA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all4ed.org/reports-factsheets/talladega/&#8203;" TargetMode="External"/><Relationship Id="rId4" Type="http://schemas.openxmlformats.org/officeDocument/2006/relationships/hyperlink" Target="http://&#8203;" TargetMode="External"/><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77.xml.rels><?xml version="1.0" encoding="UTF-8" standalone="yes"?>
<Relationships xmlns="http://schemas.openxmlformats.org/package/2006/relationships"><Relationship Id="rId3" Type="http://schemas.microsoft.com/office/2011/relationships/webextension" Target="../webextensions/webextension5.xml"/><Relationship Id="rId4" Type="http://schemas.openxmlformats.org/officeDocument/2006/relationships/image" Target="../media/image470.png"/><Relationship Id="rId1" Type="http://schemas.openxmlformats.org/officeDocument/2006/relationships/slideLayout" Target="../slideLayouts/slideLayout3.xml"/><Relationship Id="rId2" Type="http://schemas.openxmlformats.org/officeDocument/2006/relationships/hyperlink" Target="https://www.youtube.com/watch?v=8VfYPZDlg1M&amp;feature=youtu.b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IqfeEZosO-E" TargetMode="External"/><Relationship Id="rId4" Type="http://schemas.microsoft.com/office/2011/relationships/webextension" Target="../webextensions/webextension6.xml"/><Relationship Id="rId5" Type="http://schemas.openxmlformats.org/officeDocument/2006/relationships/image" Target="../media/image480.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gov/oii-news/competency-based-learning-or-personalized-learn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s://vimeo.com/167511129" TargetMode="External"/><Relationship Id="rId5" Type="http://schemas.openxmlformats.org/officeDocument/2006/relationships/hyperlink" Target="http://nces.ed.gov/programs/coe/indicator_cge.asp"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81.xml.rels><?xml version="1.0" encoding="UTF-8" standalone="yes"?>
<Relationships xmlns="http://schemas.openxmlformats.org/package/2006/relationships"><Relationship Id="rId3" Type="http://schemas.openxmlformats.org/officeDocument/2006/relationships/hyperlink" Target="http://www.battlecreekenquirer.com/assets/pdf/A5171001225.PDF" TargetMode="External"/><Relationship Id="rId4" Type="http://schemas.openxmlformats.org/officeDocument/2006/relationships/hyperlink" Target="http://www.ed.gov/oii-news/competency-based-learning-or-personalized-learning" TargetMode="External"/><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gov/oii-news/competency-based-learning-or-personalized-learning"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slideLayout" Target="../slideLayouts/slideLayout3.xml"/><Relationship Id="rId2" Type="http://schemas.openxmlformats.org/officeDocument/2006/relationships/hyperlink" Target="NUL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emf"/><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8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87.xml.rels><?xml version="1.0" encoding="UTF-8" standalone="yes"?>
<Relationships xmlns="http://schemas.openxmlformats.org/package/2006/relationships"><Relationship Id="rId3" Type="http://schemas.microsoft.com/office/2011/relationships/webextension" Target="../webextensions/webextension7.xml"/><Relationship Id="rId4" Type="http://schemas.openxmlformats.org/officeDocument/2006/relationships/image" Target="../media/image500.png"/><Relationship Id="rId1" Type="http://schemas.openxmlformats.org/officeDocument/2006/relationships/slideLayout" Target="../slideLayouts/slideLayout3.xml"/><Relationship Id="rId2" Type="http://schemas.openxmlformats.org/officeDocument/2006/relationships/hyperlink" Target="https://www.youtube.com/watch?v=OUJPKvrV-rY"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167511129" TargetMode="External"/><Relationship Id="rId4" Type="http://schemas.openxmlformats.org/officeDocument/2006/relationships/hyperlink" Target="http://nces.ed.gov/programs/coe/indicator_cge.asp" TargetMode="External"/><Relationship Id="rId5"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emf"/></Relationships>
</file>

<file path=ppt/slides/_rels/slide93.xml.rels><?xml version="1.0" encoding="UTF-8" standalone="yes"?>
<Relationships xmlns="http://schemas.openxmlformats.org/package/2006/relationships"><Relationship Id="rId3" Type="http://schemas.openxmlformats.org/officeDocument/2006/relationships/hyperlink" Target="http://dashboard.futurereadyschools.org/framework/framework-overview" TargetMode="External"/><Relationship Id="rId4"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3" Type="http://schemas.openxmlformats.org/officeDocument/2006/relationships/hyperlink" Target="http://all4ed.org/reports-factsheets/every-student-succeeds-act-primer-personalized-learning/" TargetMode="External"/><Relationship Id="rId4" Type="http://schemas.openxmlformats.org/officeDocument/2006/relationships/hyperlink" Target="http://all4ed.org/wp-content/uploads/2016/05/PL-Event-Slides-revised-05.03.16.pdf" TargetMode="External"/><Relationship Id="rId5" Type="http://schemas.openxmlformats.org/officeDocument/2006/relationships/hyperlink" Target="http://all4ed.org/webinar-event/may-4-2016/" TargetMode="External"/><Relationship Id="rId6" Type="http://schemas.openxmlformats.org/officeDocument/2006/relationships/hyperlink" Target="http://all4ed.org/videos/fedederal-flash-special-edition-essas-support-in-implementing-personalized-learning/" TargetMode="External"/><Relationship Id="rId7" Type="http://schemas.openxmlformats.org/officeDocument/2006/relationships/hyperlink" Target="http://all4ed.org/reports-factsheets/talladega/" TargetMode="External"/><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95.xml.rels><?xml version="1.0" encoding="UTF-8" standalone="yes"?>
<Relationships xmlns="http://schemas.openxmlformats.org/package/2006/relationships"><Relationship Id="rId3" Type="http://schemas.openxmlformats.org/officeDocument/2006/relationships/hyperlink" Target="http://bit.ly/2aLUhKq" TargetMode="External"/><Relationship Id="rId4" Type="http://schemas.openxmlformats.org/officeDocument/2006/relationships/hyperlink" Target="http://bit.ly/1vp8DqR" TargetMode="External"/><Relationship Id="rId5" Type="http://schemas.openxmlformats.org/officeDocument/2006/relationships/hyperlink" Target="http://bit.ly/1Y5WbEI" TargetMode="External"/><Relationship Id="rId6" Type="http://schemas.openxmlformats.org/officeDocument/2006/relationships/hyperlink" Target="http://bit.ly/2alBtUd" TargetMode="External"/><Relationship Id="rId7" Type="http://schemas.openxmlformats.org/officeDocument/2006/relationships/hyperlink" Target="http://bit.ly/2aGyfHu" TargetMode="External"/><Relationship Id="rId8" Type="http://schemas.openxmlformats.org/officeDocument/2006/relationships/hyperlink" Target="http://www.ed.gov/oii-news/competency-based-learning-or-personalized-learning" TargetMode="External"/><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96.xml.rels><?xml version="1.0" encoding="UTF-8" standalone="yes"?>
<Relationships xmlns="http://schemas.openxmlformats.org/package/2006/relationships"><Relationship Id="rId3" Type="http://schemas.openxmlformats.org/officeDocument/2006/relationships/hyperlink" Target="http://aasa.org/content.aspx?id=39199" TargetMode="External"/><Relationship Id="rId4" Type="http://schemas.openxmlformats.org/officeDocument/2006/relationships/hyperlink" Target="https://www.youtube.com/watch?v=wNljVl8WDG0" TargetMode="External"/><Relationship Id="rId5" Type="http://schemas.openxmlformats.org/officeDocument/2006/relationships/hyperlink" Target="http://www.aasa.org/personalized-learning.aspx" TargetMode="External"/><Relationship Id="rId6" Type="http://schemas.openxmlformats.org/officeDocument/2006/relationships/hyperlink" Target="https://www.aasa.org/content.aspx?id=37157" TargetMode="External"/><Relationship Id="rId7" Type="http://schemas.openxmlformats.org/officeDocument/2006/relationships/hyperlink" Target="http://www.archfoundation.org/category/design-for-learning/" TargetMode="External"/><Relationship Id="rId8" Type="http://schemas.openxmlformats.org/officeDocument/2006/relationships/hyperlink" Target="http://www.archfoundation.org/2013/01/schools-designed-for-learning-the-denver-school-of-science-and-technology-3/" TargetMode="External"/><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97.xml.rels><?xml version="1.0" encoding="UTF-8" standalone="yes"?>
<Relationships xmlns="http://schemas.openxmlformats.org/package/2006/relationships"><Relationship Id="rId3" Type="http://schemas.openxmlformats.org/officeDocument/2006/relationships/hyperlink" Target="http://www.ccsso.org/Resources/Programs/Personalized_Learning_Experiences.html" TargetMode="External"/><Relationship Id="rId4" Type="http://schemas.openxmlformats.org/officeDocument/2006/relationships/hyperlink" Target="https://learningpolicyinstitute.org/sites/default/files/product-files/Evidence_Based_Interventions_Guide_for_States.pdf" TargetMode="External"/><Relationship Id="rId5" Type="http://schemas.openxmlformats.org/officeDocument/2006/relationships/hyperlink" Target="http://www.ncld.org/wp-content/uploads/2014/11/ncld_cbe_recommendations.pdf" TargetMode="External"/><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98.xml.rels><?xml version="1.0" encoding="UTF-8" standalone="yes"?>
<Relationships xmlns="http://schemas.openxmlformats.org/package/2006/relationships"><Relationship Id="rId3" Type="http://schemas.openxmlformats.org/officeDocument/2006/relationships/hyperlink" Target="http://nextgenlearning.org/personalized-learning" TargetMode="External"/><Relationship Id="rId4" Type="http://schemas.openxmlformats.org/officeDocument/2006/relationships/hyperlink" Target="http://diplomasnow.org/about/what-we-do/" TargetMode="External"/><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69902" y="4362027"/>
            <a:ext cx="3317125" cy="1472256"/>
            <a:chOff x="1657928" y="1447025"/>
            <a:chExt cx="4031726" cy="1789421"/>
          </a:xfrm>
        </p:grpSpPr>
        <p:sp>
          <p:nvSpPr>
            <p:cNvPr id="6" name="Freeform 7"/>
            <p:cNvSpPr>
              <a:spLocks/>
            </p:cNvSpPr>
            <p:nvPr/>
          </p:nvSpPr>
          <p:spPr bwMode="auto">
            <a:xfrm>
              <a:off x="2952786" y="3030375"/>
              <a:ext cx="251120"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pic>
          <p:nvPicPr>
            <p:cNvPr id="12" name="Picture 11"/>
            <p:cNvPicPr>
              <a:picLocks noChangeAspect="1"/>
            </p:cNvPicPr>
            <p:nvPr/>
          </p:nvPicPr>
          <p:blipFill>
            <a:blip r:embed="rId3"/>
            <a:stretch>
              <a:fillRect/>
            </a:stretch>
          </p:blipFill>
          <p:spPr>
            <a:xfrm>
              <a:off x="1657928" y="1447025"/>
              <a:ext cx="4031726" cy="1434104"/>
            </a:xfrm>
            <a:prstGeom prst="rect">
              <a:avLst/>
            </a:prstGeom>
          </p:spPr>
        </p:pic>
      </p:grpSp>
      <p:sp>
        <p:nvSpPr>
          <p:cNvPr id="14" name="Rectangle 13"/>
          <p:cNvSpPr/>
          <p:nvPr/>
        </p:nvSpPr>
        <p:spPr>
          <a:xfrm>
            <a:off x="1703681" y="1051854"/>
            <a:ext cx="8849561" cy="1446550"/>
          </a:xfrm>
          <a:prstGeom prst="rect">
            <a:avLst/>
          </a:prstGeom>
        </p:spPr>
        <p:txBody>
          <a:bodyPr wrap="square">
            <a:spAutoFit/>
          </a:bodyPr>
          <a:lstStyle/>
          <a:p>
            <a:pPr lvl="0" algn="ctr" fontAlgn="base">
              <a:spcBef>
                <a:spcPct val="20000"/>
              </a:spcBef>
              <a:spcAft>
                <a:spcPct val="0"/>
              </a:spcAft>
            </a:pPr>
            <a:r>
              <a:rPr lang="en-US" sz="4000" b="1" dirty="0">
                <a:solidFill>
                  <a:schemeClr val="tx1">
                    <a:lumMod val="75000"/>
                    <a:lumOff val="25000"/>
                  </a:schemeClr>
                </a:solidFill>
                <a:latin typeface="Century Gothic" charset="0"/>
                <a:ea typeface="Century Gothic" charset="0"/>
                <a:cs typeface="Century Gothic" charset="0"/>
              </a:rPr>
              <a:t>Opportunities to Create </a:t>
            </a:r>
          </a:p>
          <a:p>
            <a:pPr lvl="0" algn="ctr" fontAlgn="base">
              <a:spcBef>
                <a:spcPct val="20000"/>
              </a:spcBef>
              <a:spcAft>
                <a:spcPct val="0"/>
              </a:spcAft>
            </a:pPr>
            <a:r>
              <a:rPr lang="en-US" sz="4000" b="1" dirty="0">
                <a:solidFill>
                  <a:schemeClr val="tx1">
                    <a:lumMod val="75000"/>
                    <a:lumOff val="25000"/>
                  </a:schemeClr>
                </a:solidFill>
                <a:latin typeface="Century Gothic" charset="0"/>
                <a:ea typeface="Century Gothic" charset="0"/>
                <a:cs typeface="Century Gothic" charset="0"/>
              </a:rPr>
              <a:t>Next-Generation High Schools</a:t>
            </a:r>
          </a:p>
        </p:txBody>
      </p:sp>
      <p:sp>
        <p:nvSpPr>
          <p:cNvPr id="4" name="Rectangle 3"/>
          <p:cNvSpPr/>
          <p:nvPr/>
        </p:nvSpPr>
        <p:spPr>
          <a:xfrm>
            <a:off x="1916887" y="2777547"/>
            <a:ext cx="8423151" cy="830997"/>
          </a:xfrm>
          <a:prstGeom prst="rect">
            <a:avLst/>
          </a:prstGeom>
        </p:spPr>
        <p:txBody>
          <a:bodyPr wrap="square">
            <a:spAutoFit/>
          </a:bodyPr>
          <a:lstStyle/>
          <a:p>
            <a:pPr algn="ctr"/>
            <a:r>
              <a:rPr lang="en-US" sz="2400" b="1" dirty="0">
                <a:solidFill>
                  <a:schemeClr val="tx1">
                    <a:lumMod val="75000"/>
                    <a:lumOff val="25000"/>
                  </a:schemeClr>
                </a:solidFill>
                <a:latin typeface="Century Gothic" charset="0"/>
                <a:ea typeface="Century Gothic" charset="0"/>
                <a:cs typeface="Century Gothic" charset="0"/>
              </a:rPr>
              <a:t>A Toolkit for Education Leaders on the </a:t>
            </a:r>
            <a:br>
              <a:rPr lang="en-US" sz="2400" b="1" dirty="0">
                <a:solidFill>
                  <a:schemeClr val="tx1">
                    <a:lumMod val="75000"/>
                    <a:lumOff val="25000"/>
                  </a:schemeClr>
                </a:solidFill>
                <a:latin typeface="Century Gothic" charset="0"/>
                <a:ea typeface="Century Gothic" charset="0"/>
                <a:cs typeface="Century Gothic" charset="0"/>
              </a:rPr>
            </a:br>
            <a:r>
              <a:rPr lang="en-US" sz="2400" b="1" dirty="0">
                <a:solidFill>
                  <a:schemeClr val="tx1">
                    <a:lumMod val="75000"/>
                    <a:lumOff val="25000"/>
                  </a:schemeClr>
                </a:solidFill>
                <a:latin typeface="Century Gothic" charset="0"/>
                <a:ea typeface="Century Gothic" charset="0"/>
                <a:cs typeface="Century Gothic" charset="0"/>
              </a:rPr>
              <a:t>Personalized Learning Approach</a:t>
            </a:r>
          </a:p>
        </p:txBody>
      </p:sp>
      <p:grpSp>
        <p:nvGrpSpPr>
          <p:cNvPr id="8" name="Group 7"/>
          <p:cNvGrpSpPr/>
          <p:nvPr/>
        </p:nvGrpSpPr>
        <p:grpSpPr>
          <a:xfrm>
            <a:off x="393165" y="6258572"/>
            <a:ext cx="3810794" cy="369332"/>
            <a:chOff x="393165" y="6258572"/>
            <a:chExt cx="3810794" cy="369332"/>
          </a:xfrm>
        </p:grpSpPr>
        <p:grpSp>
          <p:nvGrpSpPr>
            <p:cNvPr id="5" name="Group 4"/>
            <p:cNvGrpSpPr/>
            <p:nvPr/>
          </p:nvGrpSpPr>
          <p:grpSpPr>
            <a:xfrm>
              <a:off x="393165" y="6258572"/>
              <a:ext cx="1089204" cy="303870"/>
              <a:chOff x="3926588" y="6089026"/>
              <a:chExt cx="1089204" cy="303870"/>
            </a:xfrm>
          </p:grpSpPr>
          <p:sp>
            <p:nvSpPr>
              <p:cNvPr id="11" name="Freeform 7"/>
              <p:cNvSpPr>
                <a:spLocks/>
              </p:cNvSpPr>
              <p:nvPr/>
            </p:nvSpPr>
            <p:spPr bwMode="auto">
              <a:xfrm>
                <a:off x="3926588" y="6211497"/>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sp>
            <p:nvSpPr>
              <p:cNvPr id="15" name="Rectangle 14"/>
              <p:cNvSpPr/>
              <p:nvPr/>
            </p:nvSpPr>
            <p:spPr>
              <a:xfrm>
                <a:off x="4133198" y="6089026"/>
                <a:ext cx="882594" cy="303870"/>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grpSp>
          <p:nvGrpSpPr>
            <p:cNvPr id="7" name="Group 6"/>
            <p:cNvGrpSpPr/>
            <p:nvPr/>
          </p:nvGrpSpPr>
          <p:grpSpPr>
            <a:xfrm>
              <a:off x="1890818" y="6258572"/>
              <a:ext cx="2313141" cy="369332"/>
              <a:chOff x="7490107" y="6158803"/>
              <a:chExt cx="2313141" cy="369332"/>
            </a:xfrm>
          </p:grpSpPr>
          <p:sp>
            <p:nvSpPr>
              <p:cNvPr id="17" name="Freeform 7"/>
              <p:cNvSpPr>
                <a:spLocks/>
              </p:cNvSpPr>
              <p:nvPr/>
            </p:nvSpPr>
            <p:spPr bwMode="auto">
              <a:xfrm>
                <a:off x="7490107" y="6273692"/>
                <a:ext cx="206610" cy="169546"/>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dirty="0"/>
              </a:p>
            </p:txBody>
          </p:sp>
          <p:sp>
            <p:nvSpPr>
              <p:cNvPr id="18" name="Rectangle 17"/>
              <p:cNvSpPr/>
              <p:nvPr/>
            </p:nvSpPr>
            <p:spPr>
              <a:xfrm>
                <a:off x="7674139" y="6158803"/>
                <a:ext cx="2129109" cy="369332"/>
              </a:xfrm>
              <a:prstGeom prst="rect">
                <a:avLst/>
              </a:prstGeom>
            </p:spPr>
            <p:txBody>
              <a:bodyPr wrap="none">
                <a:spAutoFit/>
              </a:bodyPr>
              <a:lstStyle/>
              <a:p>
                <a:r>
                  <a:rPr lang="en-US" dirty="0">
                    <a:solidFill>
                      <a:schemeClr val="tx1">
                        <a:lumMod val="75000"/>
                        <a:lumOff val="25000"/>
                      </a:schemeClr>
                    </a:solidFill>
                    <a:latin typeface="Century Gothic" charset="0"/>
                    <a:ea typeface="Century Gothic" charset="0"/>
                    <a:cs typeface="Century Gothic" charset="0"/>
                  </a:rPr>
                  <a:t>@deeperlearning</a:t>
                </a:r>
              </a:p>
            </p:txBody>
          </p:sp>
        </p:grpSp>
      </p:grpSp>
      <p:sp>
        <p:nvSpPr>
          <p:cNvPr id="3" name="TextBox 2"/>
          <p:cNvSpPr txBox="1"/>
          <p:nvPr/>
        </p:nvSpPr>
        <p:spPr>
          <a:xfrm>
            <a:off x="5741864" y="5541944"/>
            <a:ext cx="1628972" cy="646331"/>
          </a:xfrm>
          <a:prstGeom prst="rect">
            <a:avLst/>
          </a:prstGeom>
          <a:noFill/>
        </p:spPr>
        <p:txBody>
          <a:bodyPr wrap="none" rtlCol="0">
            <a:spAutoFit/>
          </a:bodyPr>
          <a:lstStyle/>
          <a:p>
            <a:r>
              <a:rPr lang="en-US" dirty="0">
                <a:solidFill>
                  <a:schemeClr val="tx1">
                    <a:lumMod val="75000"/>
                    <a:lumOff val="25000"/>
                  </a:schemeClr>
                </a:solidFill>
                <a:latin typeface="Century Gothic" charset="0"/>
                <a:ea typeface="Century Gothic" charset="0"/>
                <a:cs typeface="Century Gothic" charset="0"/>
              </a:rPr>
              <a:t>#NextGenHS</a:t>
            </a:r>
            <a:endParaRPr lang="en-US" dirty="0">
              <a:latin typeface="Century Gothic" charset="0"/>
              <a:ea typeface="Century Gothic" charset="0"/>
              <a:cs typeface="Century Gothic" charset="0"/>
            </a:endParaRPr>
          </a:p>
          <a:p>
            <a:endParaRPr lang="en-US" dirty="0"/>
          </a:p>
        </p:txBody>
      </p:sp>
    </p:spTree>
    <p:extLst>
      <p:ext uri="{BB962C8B-B14F-4D97-AF65-F5344CB8AC3E}">
        <p14:creationId xmlns:p14="http://schemas.microsoft.com/office/powerpoint/2010/main" val="416715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 to Consider</a:t>
            </a:r>
          </a:p>
        </p:txBody>
      </p:sp>
      <p:sp>
        <p:nvSpPr>
          <p:cNvPr id="4" name="Subtitle 3"/>
          <p:cNvSpPr>
            <a:spLocks noGrp="1"/>
          </p:cNvSpPr>
          <p:nvPr>
            <p:ph type="subTitle" idx="1"/>
          </p:nvPr>
        </p:nvSpPr>
        <p:spPr/>
        <p:txBody>
          <a:bodyPr/>
          <a:lstStyle/>
          <a:p>
            <a:pPr marL="342900" indent="-342900" algn="l">
              <a:spcBef>
                <a:spcPts val="0"/>
              </a:spcBef>
              <a:spcAft>
                <a:spcPts val="1200"/>
              </a:spcAft>
              <a:buFont typeface="Arial" panose="020B0604020202020204" pitchFamily="34" charset="0"/>
              <a:buChar char="•"/>
            </a:pPr>
            <a:r>
              <a:rPr lang="en-US" dirty="0"/>
              <a:t>As work continues to improve teaching and learning for all students, where does the struggle continue in closing achievement gaps?</a:t>
            </a:r>
          </a:p>
          <a:p>
            <a:pPr marL="342900" indent="-342900" algn="l">
              <a:spcBef>
                <a:spcPts val="0"/>
              </a:spcBef>
              <a:spcAft>
                <a:spcPts val="1200"/>
              </a:spcAft>
              <a:buFont typeface="Arial" panose="020B0604020202020204" pitchFamily="34" charset="0"/>
              <a:buChar char="•"/>
            </a:pPr>
            <a:r>
              <a:rPr lang="en-US" dirty="0"/>
              <a:t>Are there places in your work (states, districts, schools, grade levels, etc.) where improved student outcomes are beginning to emerge?</a:t>
            </a:r>
          </a:p>
          <a:p>
            <a:pPr marL="342900" indent="-342900" algn="l">
              <a:spcBef>
                <a:spcPts val="0"/>
              </a:spcBef>
              <a:spcAft>
                <a:spcPts val="1200"/>
              </a:spcAft>
              <a:buFont typeface="Arial" panose="020B0604020202020204" pitchFamily="34" charset="0"/>
              <a:buChar char="•"/>
            </a:pPr>
            <a:r>
              <a:rPr lang="en-US" dirty="0"/>
              <a:t>In what ways can personalized learning support be a targeted approach to further enhance your work?</a:t>
            </a:r>
          </a:p>
        </p:txBody>
      </p:sp>
    </p:spTree>
    <p:extLst>
      <p:ext uri="{BB962C8B-B14F-4D97-AF65-F5344CB8AC3E}">
        <p14:creationId xmlns:p14="http://schemas.microsoft.com/office/powerpoint/2010/main" val="2145934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 Procedures, and Practices</a:t>
            </a:r>
          </a:p>
        </p:txBody>
      </p:sp>
      <p:sp>
        <p:nvSpPr>
          <p:cNvPr id="3" name="Subtitle 2"/>
          <p:cNvSpPr>
            <a:spLocks noGrp="1"/>
          </p:cNvSpPr>
          <p:nvPr>
            <p:ph type="subTitle" idx="1"/>
          </p:nvPr>
        </p:nvSpPr>
        <p:spPr>
          <a:xfrm>
            <a:off x="609600" y="1797627"/>
            <a:ext cx="10972800" cy="3766978"/>
          </a:xfrm>
        </p:spPr>
        <p:txBody>
          <a:bodyPr/>
          <a:lstStyle/>
          <a:p>
            <a:pPr marL="342900" indent="-342900" algn="l">
              <a:spcBef>
                <a:spcPts val="0"/>
              </a:spcBef>
              <a:spcAft>
                <a:spcPts val="1200"/>
              </a:spcAft>
              <a:buFont typeface="Arial" charset="0"/>
              <a:buChar char="•"/>
            </a:pPr>
            <a:r>
              <a:rPr lang="en-US" dirty="0"/>
              <a:t>In what ways have the moral and economic impacts on participation in personalized learning been provided?</a:t>
            </a:r>
          </a:p>
          <a:p>
            <a:pPr marL="342900" indent="-342900" algn="l">
              <a:spcBef>
                <a:spcPts val="0"/>
              </a:spcBef>
              <a:spcAft>
                <a:spcPts val="1200"/>
              </a:spcAft>
              <a:buFont typeface="Arial" charset="0"/>
              <a:buChar char="•"/>
            </a:pPr>
            <a:r>
              <a:rPr lang="en-US" dirty="0"/>
              <a:t>Have examples of the research needed to support buy-in, involvement, and implementation been provided?</a:t>
            </a:r>
          </a:p>
          <a:p>
            <a:pPr marL="342900" indent="-342900" algn="l">
              <a:spcBef>
                <a:spcPts val="0"/>
              </a:spcBef>
              <a:spcAft>
                <a:spcPts val="1200"/>
              </a:spcAft>
              <a:buFont typeface="Arial" charset="0"/>
              <a:buChar char="•"/>
            </a:pPr>
            <a:r>
              <a:rPr lang="en-US" dirty="0"/>
              <a:t>Are there staff members who can share their positive experiences related to access to personalized learning approaches for traditionally underserved students?</a:t>
            </a:r>
          </a:p>
          <a:p>
            <a:pPr marL="342900" indent="-342900" algn="l">
              <a:spcBef>
                <a:spcPts val="0"/>
              </a:spcBef>
              <a:spcAft>
                <a:spcPts val="1200"/>
              </a:spcAft>
              <a:buFont typeface="Arial" charset="0"/>
              <a:buChar char="•"/>
            </a:pPr>
            <a:r>
              <a:rPr lang="en-US" dirty="0"/>
              <a:t>What types of professional development are needed to support educator involvement and buy-in?</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10295985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Educators</a:t>
            </a:r>
          </a:p>
        </p:txBody>
      </p:sp>
      <p:sp>
        <p:nvSpPr>
          <p:cNvPr id="3" name="Subtitle 2"/>
          <p:cNvSpPr>
            <a:spLocks noGrp="1"/>
          </p:cNvSpPr>
          <p:nvPr>
            <p:ph type="subTitle" idx="1"/>
          </p:nvPr>
        </p:nvSpPr>
        <p:spPr>
          <a:xfrm>
            <a:off x="609600" y="2083376"/>
            <a:ext cx="10972800" cy="4103111"/>
          </a:xfrm>
        </p:spPr>
        <p:txBody>
          <a:bodyPr/>
          <a:lstStyle/>
          <a:p>
            <a:pPr marL="342900" indent="-342900" algn="l">
              <a:spcBef>
                <a:spcPts val="0"/>
              </a:spcBef>
              <a:spcAft>
                <a:spcPts val="1200"/>
              </a:spcAft>
              <a:buFont typeface="Arial" charset="0"/>
              <a:buChar char="•"/>
            </a:pPr>
            <a:r>
              <a:rPr lang="en-US" dirty="0"/>
              <a:t>Provide educators with information about research related to access to personalized learning approaches for traditionally underserved students?</a:t>
            </a:r>
          </a:p>
          <a:p>
            <a:pPr marL="342900" indent="-342900" algn="l">
              <a:spcBef>
                <a:spcPts val="0"/>
              </a:spcBef>
              <a:spcAft>
                <a:spcPts val="1200"/>
              </a:spcAft>
              <a:buFont typeface="Arial" charset="0"/>
              <a:buChar char="•"/>
            </a:pPr>
            <a:r>
              <a:rPr lang="en-US" dirty="0"/>
              <a:t>What types of questions or concerns have staff shared?</a:t>
            </a:r>
          </a:p>
          <a:p>
            <a:pPr marL="342900" indent="-342900" algn="l">
              <a:spcBef>
                <a:spcPts val="0"/>
              </a:spcBef>
              <a:spcAft>
                <a:spcPts val="1200"/>
              </a:spcAft>
              <a:buFont typeface="Arial" charset="0"/>
              <a:buChar char="•"/>
            </a:pPr>
            <a:r>
              <a:rPr lang="en-US" dirty="0"/>
              <a:t>Are there staff members who can share their positive experiences related to personalized learning approaches for traditionally underserved students?</a:t>
            </a:r>
          </a:p>
          <a:p>
            <a:pPr marL="342900" indent="-342900" algn="l">
              <a:spcBef>
                <a:spcPts val="0"/>
              </a:spcBef>
              <a:spcAft>
                <a:spcPts val="1200"/>
              </a:spcAft>
              <a:buFont typeface="Arial" charset="0"/>
              <a:buChar char="•"/>
            </a:pPr>
            <a:r>
              <a:rPr lang="en-US" dirty="0"/>
              <a:t>Do staff members need additional professional development to better support the implementation of personalized learning approaches?</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Rectangle 5"/>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101</a:t>
            </a:fld>
            <a:endParaRPr lang="en-US" sz="8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8665149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Success: Things to Consider</a:t>
            </a:r>
          </a:p>
        </p:txBody>
      </p:sp>
      <p:sp>
        <p:nvSpPr>
          <p:cNvPr id="3" name="Subtitle 2"/>
          <p:cNvSpPr>
            <a:spLocks noGrp="1"/>
          </p:cNvSpPr>
          <p:nvPr>
            <p:ph type="subTitle" idx="1"/>
          </p:nvPr>
        </p:nvSpPr>
        <p:spPr>
          <a:xfrm>
            <a:off x="609600" y="2369127"/>
            <a:ext cx="10972800" cy="2951018"/>
          </a:xfrm>
        </p:spPr>
        <p:txBody>
          <a:bodyPr/>
          <a:lstStyle/>
          <a:p>
            <a:pPr marL="342900" indent="-342900" algn="l">
              <a:spcBef>
                <a:spcPts val="0"/>
              </a:spcBef>
              <a:spcAft>
                <a:spcPts val="1200"/>
              </a:spcAft>
              <a:buFont typeface="Arial" charset="0"/>
              <a:buChar char="•"/>
            </a:pPr>
            <a:r>
              <a:rPr lang="en-US" dirty="0"/>
              <a:t>How will information about personalized learning approaches be shared with stakeholders (i.e., educators, parents, students, colleges, business community)?</a:t>
            </a:r>
          </a:p>
          <a:p>
            <a:pPr marL="342900" indent="-342900" algn="l">
              <a:spcBef>
                <a:spcPts val="0"/>
              </a:spcBef>
              <a:spcAft>
                <a:spcPts val="1200"/>
              </a:spcAft>
              <a:buFont typeface="Arial" charset="0"/>
              <a:buChar char="•"/>
            </a:pPr>
            <a:r>
              <a:rPr lang="en-US" dirty="0"/>
              <a:t>What data points will best support an analysis of implementation efforts?</a:t>
            </a:r>
          </a:p>
          <a:p>
            <a:pPr marL="342900" indent="-342900" algn="l">
              <a:spcBef>
                <a:spcPts val="0"/>
              </a:spcBef>
              <a:spcAft>
                <a:spcPts val="1200"/>
              </a:spcAft>
              <a:buFont typeface="Arial" charset="0"/>
              <a:buChar char="•"/>
            </a:pPr>
            <a:r>
              <a:rPr lang="en-US" dirty="0"/>
              <a:t>In what areas can existing partnerships or expertise be leveraged?</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Rectangle 5"/>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102</a:t>
            </a:fld>
            <a:endParaRPr lang="en-US" sz="800"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119855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14676" y="2132227"/>
            <a:ext cx="4441825" cy="1822450"/>
          </a:xfrm>
        </p:spPr>
        <p:txBody>
          <a:bodyPr/>
          <a:lstStyle/>
          <a:p>
            <a:r>
              <a:rPr lang="en-US" dirty="0"/>
              <a:t>For more information </a:t>
            </a:r>
            <a:br>
              <a:rPr lang="en-US" dirty="0"/>
            </a:br>
            <a:r>
              <a:rPr lang="en-US" dirty="0"/>
              <a:t>and resources about </a:t>
            </a:r>
            <a:br>
              <a:rPr lang="en-US" dirty="0"/>
            </a:br>
            <a:r>
              <a:rPr lang="en-US"/>
              <a:t>personalized learning, </a:t>
            </a:r>
            <a:r>
              <a:rPr lang="en-US" dirty="0"/>
              <a:t>visit </a:t>
            </a:r>
            <a:r>
              <a:rPr lang="en-US" dirty="0">
                <a:hlinkClick r:id="rId2"/>
              </a:rPr>
              <a:t>http://all4ed.org/nghs</a:t>
            </a:r>
            <a:r>
              <a:rPr lang="en-US" dirty="0"/>
              <a:t>.</a:t>
            </a:r>
          </a:p>
          <a:p>
            <a:pPr algn="l"/>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3" r="2685" b="36873"/>
          <a:stretch/>
        </p:blipFill>
        <p:spPr>
          <a:xfrm>
            <a:off x="1457325" y="311283"/>
            <a:ext cx="4296456" cy="6546717"/>
          </a:xfrm>
          <a:prstGeom prst="rect">
            <a:avLst/>
          </a:prstGeom>
          <a:ln>
            <a:solidFill>
              <a:schemeClr val="bg1">
                <a:lumMod val="75000"/>
              </a:schemeClr>
            </a:solidFill>
          </a:ln>
        </p:spPr>
      </p:pic>
      <p:sp>
        <p:nvSpPr>
          <p:cNvPr id="7"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Rectangle 5"/>
          <p:cNvSpPr/>
          <p:nvPr/>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6C957933-B845-504A-B863-BC5A28879345}" type="slidenum">
              <a:rPr lang="en-US" sz="800" smtClean="0"/>
              <a:t>103</a:t>
            </a:fld>
            <a:endParaRPr lang="en-US" sz="800" dirty="0">
              <a:latin typeface="Open Sans" pitchFamily="34" charset="0"/>
              <a:ea typeface="Open Sans" pitchFamily="34" charset="0"/>
              <a:cs typeface="Open Sans" pitchFamily="34" charset="0"/>
            </a:endParaRPr>
          </a:p>
        </p:txBody>
      </p:sp>
      <p:sp>
        <p:nvSpPr>
          <p:cNvPr id="8" name="Subtitle 3"/>
          <p:cNvSpPr txBox="1">
            <a:spLocks/>
          </p:cNvSpPr>
          <p:nvPr/>
        </p:nvSpPr>
        <p:spPr bwMode="auto">
          <a:xfrm>
            <a:off x="5953138" y="4476878"/>
            <a:ext cx="6111862" cy="14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defTabSz="914400"/>
            <a:r>
              <a:rPr lang="en-US" sz="1200" i="1" dirty="0"/>
              <a:t>The resources featured in this toolkit represent only a small sample of the tools and research </a:t>
            </a:r>
            <a:r>
              <a:rPr lang="en-US" sz="1000" i="1" dirty="0"/>
              <a:t>available</a:t>
            </a:r>
            <a:r>
              <a:rPr lang="en-US" sz="1200" i="1" dirty="0"/>
              <a:t> to policymakers and practitioners from various organizations, states, districts, and schools. </a:t>
            </a:r>
          </a:p>
          <a:p>
            <a:pPr defTabSz="914400"/>
            <a:endParaRPr lang="en-US" sz="1200" i="1" dirty="0"/>
          </a:p>
          <a:p>
            <a:pPr defTabSz="914400"/>
            <a:r>
              <a:rPr lang="en-US" sz="1200" i="1" dirty="0"/>
              <a:t>The findings and opinions expressed in the items highlighted here are those of their respective authors and sponsoring organizations and do not necessarily reflect the views of the Alliance for Excellent Education.</a:t>
            </a:r>
          </a:p>
        </p:txBody>
      </p:sp>
    </p:spTree>
    <p:extLst>
      <p:ext uri="{BB962C8B-B14F-4D97-AF65-F5344CB8AC3E}">
        <p14:creationId xmlns:p14="http://schemas.microsoft.com/office/powerpoint/2010/main" val="1986401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22982"/>
            <a:ext cx="10972800" cy="746666"/>
          </a:xfrm>
        </p:spPr>
        <p:txBody>
          <a:bodyPr/>
          <a:lstStyle/>
          <a:p>
            <a:r>
              <a:rPr lang="en-US" sz="4800" dirty="0">
                <a:latin typeface="Century Gothic" charset="0"/>
                <a:ea typeface="Century Gothic" charset="0"/>
                <a:cs typeface="Century Gothic" charset="0"/>
              </a:rPr>
              <a:t>Thank You!</a:t>
            </a:r>
          </a:p>
        </p:txBody>
      </p:sp>
      <p:pic>
        <p:nvPicPr>
          <p:cNvPr id="5" name="Picture 4"/>
          <p:cNvPicPr>
            <a:picLocks noChangeAspect="1"/>
          </p:cNvPicPr>
          <p:nvPr/>
        </p:nvPicPr>
        <p:blipFill>
          <a:blip r:embed="rId2"/>
          <a:stretch>
            <a:fillRect/>
          </a:stretch>
        </p:blipFill>
        <p:spPr>
          <a:xfrm>
            <a:off x="373207" y="5187084"/>
            <a:ext cx="2669830" cy="949671"/>
          </a:xfrm>
          <a:prstGeom prst="rect">
            <a:avLst/>
          </a:prstGeom>
        </p:spPr>
      </p:pic>
      <p:grpSp>
        <p:nvGrpSpPr>
          <p:cNvPr id="8" name="Group 7"/>
          <p:cNvGrpSpPr/>
          <p:nvPr/>
        </p:nvGrpSpPr>
        <p:grpSpPr>
          <a:xfrm>
            <a:off x="9380451" y="5767423"/>
            <a:ext cx="1323849" cy="369332"/>
            <a:chOff x="2105386" y="5391598"/>
            <a:chExt cx="1323849" cy="369332"/>
          </a:xfrm>
        </p:grpSpPr>
        <p:sp>
          <p:nvSpPr>
            <p:cNvPr id="6" name="Freeform 7"/>
            <p:cNvSpPr>
              <a:spLocks/>
            </p:cNvSpPr>
            <p:nvPr/>
          </p:nvSpPr>
          <p:spPr bwMode="auto">
            <a:xfrm>
              <a:off x="2105386" y="5473229"/>
              <a:ext cx="251119" cy="206071"/>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bg1"/>
            </a:solidFill>
            <a:ln w="9525">
              <a:noFill/>
              <a:round/>
              <a:headEnd/>
              <a:tailEnd/>
            </a:ln>
          </p:spPr>
          <p:txBody>
            <a:bodyPr/>
            <a:lstStyle/>
            <a:p>
              <a:pPr>
                <a:defRPr/>
              </a:pPr>
              <a:endParaRPr lang="en-US" sz="2400" dirty="0">
                <a:solidFill>
                  <a:schemeClr val="bg1"/>
                </a:solidFill>
              </a:endParaRPr>
            </a:p>
          </p:txBody>
        </p:sp>
        <p:sp>
          <p:nvSpPr>
            <p:cNvPr id="7" name="Rectangle 6"/>
            <p:cNvSpPr/>
            <p:nvPr/>
          </p:nvSpPr>
          <p:spPr>
            <a:xfrm>
              <a:off x="2356505" y="5391598"/>
              <a:ext cx="1072730" cy="369332"/>
            </a:xfrm>
            <a:prstGeom prst="rect">
              <a:avLst/>
            </a:prstGeom>
          </p:spPr>
          <p:txBody>
            <a:bodyPr wrap="none">
              <a:spAutoFit/>
            </a:bodyPr>
            <a:lstStyle/>
            <a:p>
              <a:r>
                <a:rPr lang="en-US" dirty="0">
                  <a:solidFill>
                    <a:schemeClr val="bg1"/>
                  </a:solidFill>
                  <a:latin typeface="Century Gothic" charset="0"/>
                  <a:ea typeface="Century Gothic" charset="0"/>
                  <a:cs typeface="Century Gothic" charset="0"/>
                </a:rPr>
                <a:t>@all4ed</a:t>
              </a:r>
            </a:p>
          </p:txBody>
        </p:sp>
      </p:grpSp>
      <p:sp>
        <p:nvSpPr>
          <p:cNvPr id="9" name="TextBox 8"/>
          <p:cNvSpPr txBox="1"/>
          <p:nvPr/>
        </p:nvSpPr>
        <p:spPr>
          <a:xfrm>
            <a:off x="9275988" y="5430365"/>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Alliance@all4ed.org</a:t>
            </a:r>
          </a:p>
        </p:txBody>
      </p:sp>
      <p:sp>
        <p:nvSpPr>
          <p:cNvPr id="10" name="TextBox 9"/>
          <p:cNvSpPr txBox="1"/>
          <p:nvPr/>
        </p:nvSpPr>
        <p:spPr>
          <a:xfrm>
            <a:off x="9275988" y="5086687"/>
            <a:ext cx="2667896" cy="369332"/>
          </a:xfrm>
          <a:prstGeom prst="rect">
            <a:avLst/>
          </a:prstGeom>
          <a:noFill/>
        </p:spPr>
        <p:txBody>
          <a:bodyPr wrap="square" rtlCol="0">
            <a:spAutoFit/>
          </a:bodyPr>
          <a:lstStyle/>
          <a:p>
            <a:r>
              <a:rPr lang="en-US" dirty="0">
                <a:solidFill>
                  <a:schemeClr val="bg1"/>
                </a:solidFill>
                <a:latin typeface="Century Gothic" charset="0"/>
                <a:ea typeface="Century Gothic" charset="0"/>
                <a:cs typeface="Century Gothic" charset="0"/>
              </a:rPr>
              <a:t>All4ed.org</a:t>
            </a:r>
          </a:p>
        </p:txBody>
      </p:sp>
      <p:sp>
        <p:nvSpPr>
          <p:cNvPr id="12" name="Rectangle 11"/>
          <p:cNvSpPr/>
          <p:nvPr/>
        </p:nvSpPr>
        <p:spPr>
          <a:xfrm>
            <a:off x="11516566" y="179668"/>
            <a:ext cx="357187" cy="3571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1F53E184-57D4-5743-989C-1BE2A9EFB2BF}" type="slidenum">
              <a:rPr lang="en-US" sz="800" smtClean="0">
                <a:solidFill>
                  <a:schemeClr val="tx1">
                    <a:lumMod val="75000"/>
                    <a:lumOff val="25000"/>
                  </a:schemeClr>
                </a:solidFill>
              </a:rPr>
              <a:t>104</a:t>
            </a:fld>
            <a:endParaRPr lang="en-US" sz="800" dirty="0">
              <a:solidFill>
                <a:schemeClr val="tx1">
                  <a:lumMod val="75000"/>
                  <a:lumOff val="25000"/>
                </a:schemeClr>
              </a:solidFill>
              <a:latin typeface="Open Sans" pitchFamily="34" charset="0"/>
              <a:ea typeface="Open Sans" pitchFamily="34" charset="0"/>
              <a:cs typeface="Open Sans" pitchFamily="34" charset="0"/>
            </a:endParaRPr>
          </a:p>
        </p:txBody>
      </p:sp>
      <p:sp>
        <p:nvSpPr>
          <p:cNvPr id="13" name="Title 1"/>
          <p:cNvSpPr txBox="1">
            <a:spLocks/>
          </p:cNvSpPr>
          <p:nvPr/>
        </p:nvSpPr>
        <p:spPr bwMode="auto">
          <a:xfrm>
            <a:off x="609600" y="2419690"/>
            <a:ext cx="10972800" cy="222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i="0" kern="1200">
                <a:solidFill>
                  <a:schemeClr val="bg1"/>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sz="3600" b="0" dirty="0"/>
              <a:t>For further information and </a:t>
            </a:r>
            <a:br>
              <a:rPr lang="en-US" sz="3600" b="0" dirty="0"/>
            </a:br>
            <a:r>
              <a:rPr lang="en-US" sz="3600" b="0" dirty="0"/>
              <a:t>technical coaching, </a:t>
            </a:r>
            <a:br>
              <a:rPr lang="en-US" sz="3600" b="0" dirty="0"/>
            </a:br>
            <a:r>
              <a:rPr lang="en-US" sz="3600" b="0" dirty="0"/>
              <a:t>email </a:t>
            </a:r>
            <a:r>
              <a:rPr lang="en-US" sz="3600" dirty="0"/>
              <a:t>alliance@all4ed.org</a:t>
            </a:r>
            <a:r>
              <a:rPr lang="en-US" sz="3600" b="0" dirty="0"/>
              <a:t>.</a:t>
            </a:r>
          </a:p>
        </p:txBody>
      </p:sp>
    </p:spTree>
    <p:extLst>
      <p:ext uri="{BB962C8B-B14F-4D97-AF65-F5344CB8AC3E}">
        <p14:creationId xmlns:p14="http://schemas.microsoft.com/office/powerpoint/2010/main" val="299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 on Your School(s)</a:t>
            </a:r>
          </a:p>
        </p:txBody>
      </p:sp>
      <p:sp>
        <p:nvSpPr>
          <p:cNvPr id="3" name="Subtitle 2"/>
          <p:cNvSpPr>
            <a:spLocks noGrp="1"/>
          </p:cNvSpPr>
          <p:nvPr>
            <p:ph type="subTitle" idx="1"/>
          </p:nvPr>
        </p:nvSpPr>
        <p:spPr>
          <a:xfrm>
            <a:off x="609600" y="2205038"/>
            <a:ext cx="10972800" cy="3751262"/>
          </a:xfrm>
        </p:spPr>
        <p:txBody>
          <a:bodyPr/>
          <a:lstStyle/>
          <a:p>
            <a:pPr marL="342900" indent="-342900" algn="l">
              <a:spcBef>
                <a:spcPts val="0"/>
              </a:spcBef>
              <a:spcAft>
                <a:spcPts val="1200"/>
              </a:spcAft>
              <a:buFont typeface="Arial" panose="020B0604020202020204" pitchFamily="34" charset="0"/>
              <a:buChar char="•"/>
            </a:pPr>
            <a:r>
              <a:rPr lang="en-US" dirty="0"/>
              <a:t>What is the high school graduation rate of your state, district, or school?</a:t>
            </a:r>
          </a:p>
          <a:p>
            <a:pPr marL="342900" indent="-342900" algn="l">
              <a:spcBef>
                <a:spcPts val="0"/>
              </a:spcBef>
              <a:spcAft>
                <a:spcPts val="1200"/>
              </a:spcAft>
              <a:buFont typeface="Arial" panose="020B0604020202020204" pitchFamily="34" charset="0"/>
              <a:buChar char="•"/>
            </a:pPr>
            <a:r>
              <a:rPr lang="en-US" dirty="0">
                <a:solidFill>
                  <a:schemeClr val="tx1"/>
                </a:solidFill>
              </a:rPr>
              <a:t>What is the high school graduation rate of your traditionally underserved students in your state, district, or school?</a:t>
            </a:r>
          </a:p>
          <a:p>
            <a:pPr marL="342900" indent="-342900" algn="l">
              <a:spcBef>
                <a:spcPts val="0"/>
              </a:spcBef>
              <a:spcAft>
                <a:spcPts val="1200"/>
              </a:spcAft>
              <a:buFont typeface="Arial" panose="020B0604020202020204" pitchFamily="34" charset="0"/>
              <a:buChar char="•"/>
            </a:pPr>
            <a:r>
              <a:rPr lang="en-US" dirty="0"/>
              <a:t>Have students who graduated from your school(s) been successful in colleges they attend(ed) or in a career path they entered?</a:t>
            </a:r>
            <a:endParaRPr lang="en-US" dirty="0">
              <a:solidFill>
                <a:schemeClr val="tx1"/>
              </a:solidFill>
            </a:endParaRPr>
          </a:p>
        </p:txBody>
      </p:sp>
    </p:spTree>
    <p:extLst>
      <p:ext uri="{BB962C8B-B14F-4D97-AF65-F5344CB8AC3E}">
        <p14:creationId xmlns:p14="http://schemas.microsoft.com/office/powerpoint/2010/main" val="19045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School Graduation Rates </a:t>
            </a:r>
            <a:br>
              <a:rPr lang="en-US" dirty="0"/>
            </a:br>
            <a:r>
              <a:rPr lang="en-US" dirty="0"/>
              <a:t>Continue to Improve in Most States</a:t>
            </a:r>
          </a:p>
        </p:txBody>
      </p:sp>
      <p:sp>
        <p:nvSpPr>
          <p:cNvPr id="3" name="Subtitle 2"/>
          <p:cNvSpPr>
            <a:spLocks noGrp="1"/>
          </p:cNvSpPr>
          <p:nvPr>
            <p:ph type="subTitle" idx="1"/>
          </p:nvPr>
        </p:nvSpPr>
        <p:spPr>
          <a:xfrm>
            <a:off x="609600" y="2049358"/>
            <a:ext cx="10972800" cy="808169"/>
          </a:xfrm>
        </p:spPr>
        <p:txBody>
          <a:bodyPr/>
          <a:lstStyle/>
          <a:p>
            <a:pPr algn="l"/>
            <a:r>
              <a:rPr lang="en-US" dirty="0"/>
              <a:t>Thirty-five states saw an increase in overall graduation rates. </a:t>
            </a:r>
          </a:p>
          <a:p>
            <a:pPr algn="l"/>
            <a:r>
              <a:rPr lang="en-US" dirty="0"/>
              <a:t>Highest and Lowest High School Graduation Rates by State: SY </a:t>
            </a:r>
            <a:r>
              <a:rPr lang="en-US" dirty="0" smtClean="0"/>
              <a:t>2014–15</a:t>
            </a: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5" name="TextBox 4"/>
          <p:cNvSpPr txBox="1"/>
          <p:nvPr/>
        </p:nvSpPr>
        <p:spPr>
          <a:xfrm>
            <a:off x="279401" y="6209769"/>
            <a:ext cx="10885904" cy="475655"/>
          </a:xfrm>
          <a:prstGeom prst="rect">
            <a:avLst/>
          </a:prstGeom>
          <a:noFill/>
        </p:spPr>
        <p:txBody>
          <a:bodyPr wrap="square" rtlCol="0">
            <a:spAutoFit/>
          </a:bodyPr>
          <a:lstStyle/>
          <a:p>
            <a:r>
              <a:rPr lang="en-US" sz="1400" dirty="0"/>
              <a:t>Source: </a:t>
            </a:r>
            <a:r>
              <a:rPr lang="en-US" sz="1400" dirty="0">
                <a:hlinkClick r:id="rId3" invalidUrl="https://www.whitehouse.gov/sites/whitehouse.gov/files/images/State by State Graduation Rates.pdf"/>
              </a:rPr>
              <a:t>https://www.whitehouse.gov/sites/whitehouse.gov/files/images/State%20by%20State%20Graduation%20Rates.pdf</a:t>
            </a:r>
            <a:r>
              <a:rPr lang="en-US" sz="1400" dirty="0"/>
              <a:t>   (accessed October 31, 2016)</a:t>
            </a:r>
          </a:p>
        </p:txBody>
      </p:sp>
      <p:graphicFrame>
        <p:nvGraphicFramePr>
          <p:cNvPr id="6" name="Table 5"/>
          <p:cNvGraphicFramePr>
            <a:graphicFrameLocks noGrp="1"/>
          </p:cNvGraphicFramePr>
          <p:nvPr>
            <p:extLst/>
          </p:nvPr>
        </p:nvGraphicFramePr>
        <p:xfrm>
          <a:off x="510176" y="3020319"/>
          <a:ext cx="10742024" cy="2926080"/>
        </p:xfrm>
        <a:graphic>
          <a:graphicData uri="http://schemas.openxmlformats.org/drawingml/2006/table">
            <a:tbl>
              <a:tblPr firstRow="1" bandRow="1">
                <a:tableStyleId>{5C22544A-7EE6-4342-B048-85BDC9FD1C3A}</a:tableStyleId>
              </a:tblPr>
              <a:tblGrid>
                <a:gridCol w="2832631">
                  <a:extLst>
                    <a:ext uri="{9D8B030D-6E8A-4147-A177-3AD203B41FA5}">
                      <a16:colId xmlns="" xmlns:a16="http://schemas.microsoft.com/office/drawing/2014/main" val="995701137"/>
                    </a:ext>
                  </a:extLst>
                </a:gridCol>
                <a:gridCol w="2233534">
                  <a:extLst>
                    <a:ext uri="{9D8B030D-6E8A-4147-A177-3AD203B41FA5}">
                      <a16:colId xmlns="" xmlns:a16="http://schemas.microsoft.com/office/drawing/2014/main" val="2154832827"/>
                    </a:ext>
                  </a:extLst>
                </a:gridCol>
                <a:gridCol w="3252866">
                  <a:extLst>
                    <a:ext uri="{9D8B030D-6E8A-4147-A177-3AD203B41FA5}">
                      <a16:colId xmlns="" xmlns:a16="http://schemas.microsoft.com/office/drawing/2014/main" val="2270831618"/>
                    </a:ext>
                  </a:extLst>
                </a:gridCol>
                <a:gridCol w="2422993">
                  <a:extLst>
                    <a:ext uri="{9D8B030D-6E8A-4147-A177-3AD203B41FA5}">
                      <a16:colId xmlns="" xmlns:a16="http://schemas.microsoft.com/office/drawing/2014/main" val="1643050155"/>
                    </a:ext>
                  </a:extLst>
                </a:gridCol>
              </a:tblGrid>
              <a:tr h="0">
                <a:tc>
                  <a:txBody>
                    <a:bodyPr/>
                    <a:lstStyle/>
                    <a:p>
                      <a:r>
                        <a:rPr lang="en-US" sz="1800" dirty="0"/>
                        <a:t>State</a:t>
                      </a:r>
                    </a:p>
                  </a:txBody>
                  <a:tcPr/>
                </a:tc>
                <a:tc>
                  <a:txBody>
                    <a:bodyPr/>
                    <a:lstStyle/>
                    <a:p>
                      <a:r>
                        <a:rPr lang="en-US" sz="1800" dirty="0"/>
                        <a:t>Graduation Rate</a:t>
                      </a:r>
                    </a:p>
                  </a:txBody>
                  <a:tcPr/>
                </a:tc>
                <a:tc>
                  <a:txBody>
                    <a:bodyPr/>
                    <a:lstStyle/>
                    <a:p>
                      <a:r>
                        <a:rPr lang="en-US" sz="1800" dirty="0"/>
                        <a:t>State</a:t>
                      </a:r>
                    </a:p>
                  </a:txBody>
                  <a:tcPr/>
                </a:tc>
                <a:tc>
                  <a:txBody>
                    <a:bodyPr/>
                    <a:lstStyle/>
                    <a:p>
                      <a:r>
                        <a:rPr lang="en-US" sz="1800" dirty="0"/>
                        <a:t>Graduation Rate</a:t>
                      </a:r>
                    </a:p>
                  </a:txBody>
                  <a:tcPr/>
                </a:tc>
                <a:extLst>
                  <a:ext uri="{0D108BD9-81ED-4DB2-BD59-A6C34878D82A}">
                    <a16:rowId xmlns="" xmlns:a16="http://schemas.microsoft.com/office/drawing/2014/main" val="2389860413"/>
                  </a:ext>
                </a:extLst>
              </a:tr>
              <a:tr h="317114">
                <a:tc>
                  <a:txBody>
                    <a:bodyPr/>
                    <a:lstStyle/>
                    <a:p>
                      <a:r>
                        <a:rPr lang="en-US" sz="1800" dirty="0"/>
                        <a:t>Iowa</a:t>
                      </a:r>
                    </a:p>
                  </a:txBody>
                  <a:tcPr/>
                </a:tc>
                <a:tc>
                  <a:txBody>
                    <a:bodyPr/>
                    <a:lstStyle/>
                    <a:p>
                      <a:r>
                        <a:rPr lang="en-US" sz="1800" dirty="0"/>
                        <a:t>90.8%</a:t>
                      </a:r>
                    </a:p>
                  </a:txBody>
                  <a:tcPr/>
                </a:tc>
                <a:tc>
                  <a:txBody>
                    <a:bodyPr/>
                    <a:lstStyle/>
                    <a:p>
                      <a:r>
                        <a:rPr lang="en-US" sz="1800" dirty="0"/>
                        <a:t>District</a:t>
                      </a:r>
                      <a:r>
                        <a:rPr lang="en-US" sz="1800" baseline="0" dirty="0"/>
                        <a:t> of Columbia</a:t>
                      </a:r>
                      <a:endParaRPr lang="en-US" sz="1800" dirty="0"/>
                    </a:p>
                  </a:txBody>
                  <a:tcPr/>
                </a:tc>
                <a:tc>
                  <a:txBody>
                    <a:bodyPr/>
                    <a:lstStyle/>
                    <a:p>
                      <a:r>
                        <a:rPr lang="en-US" sz="1800" dirty="0"/>
                        <a:t>68.5%</a:t>
                      </a:r>
                    </a:p>
                  </a:txBody>
                  <a:tcPr/>
                </a:tc>
                <a:extLst>
                  <a:ext uri="{0D108BD9-81ED-4DB2-BD59-A6C34878D82A}">
                    <a16:rowId xmlns="" xmlns:a16="http://schemas.microsoft.com/office/drawing/2014/main" val="2126991810"/>
                  </a:ext>
                </a:extLst>
              </a:tr>
              <a:tr h="317114">
                <a:tc>
                  <a:txBody>
                    <a:bodyPr/>
                    <a:lstStyle/>
                    <a:p>
                      <a:r>
                        <a:rPr lang="en-US" sz="1800" dirty="0"/>
                        <a:t>New Jersey</a:t>
                      </a:r>
                    </a:p>
                  </a:txBody>
                  <a:tcPr/>
                </a:tc>
                <a:tc>
                  <a:txBody>
                    <a:bodyPr/>
                    <a:lstStyle/>
                    <a:p>
                      <a:r>
                        <a:rPr lang="en-US" sz="1800" dirty="0"/>
                        <a:t>89.7%</a:t>
                      </a:r>
                    </a:p>
                  </a:txBody>
                  <a:tcPr/>
                </a:tc>
                <a:tc>
                  <a:txBody>
                    <a:bodyPr/>
                    <a:lstStyle/>
                    <a:p>
                      <a:r>
                        <a:rPr lang="en-US" sz="1800" dirty="0"/>
                        <a:t>New Mexico </a:t>
                      </a:r>
                    </a:p>
                  </a:txBody>
                  <a:tcPr/>
                </a:tc>
                <a:tc>
                  <a:txBody>
                    <a:bodyPr/>
                    <a:lstStyle/>
                    <a:p>
                      <a:r>
                        <a:rPr lang="en-US" sz="1800" dirty="0"/>
                        <a:t>68.6%</a:t>
                      </a:r>
                    </a:p>
                  </a:txBody>
                  <a:tcPr/>
                </a:tc>
                <a:extLst>
                  <a:ext uri="{0D108BD9-81ED-4DB2-BD59-A6C34878D82A}">
                    <a16:rowId xmlns="" xmlns:a16="http://schemas.microsoft.com/office/drawing/2014/main" val="229409741"/>
                  </a:ext>
                </a:extLst>
              </a:tr>
              <a:tr h="317114">
                <a:tc>
                  <a:txBody>
                    <a:bodyPr/>
                    <a:lstStyle/>
                    <a:p>
                      <a:r>
                        <a:rPr lang="en-US" sz="1800" dirty="0"/>
                        <a:t>Alabama</a:t>
                      </a:r>
                    </a:p>
                  </a:txBody>
                  <a:tcPr/>
                </a:tc>
                <a:tc>
                  <a:txBody>
                    <a:bodyPr/>
                    <a:lstStyle/>
                    <a:p>
                      <a:r>
                        <a:rPr lang="en-US" sz="1800" dirty="0"/>
                        <a:t>89.3%</a:t>
                      </a:r>
                    </a:p>
                  </a:txBody>
                  <a:tcPr/>
                </a:tc>
                <a:tc>
                  <a:txBody>
                    <a:bodyPr/>
                    <a:lstStyle/>
                    <a:p>
                      <a:r>
                        <a:rPr lang="en-US" sz="1800" dirty="0"/>
                        <a:t>Nevada</a:t>
                      </a:r>
                    </a:p>
                  </a:txBody>
                  <a:tcPr/>
                </a:tc>
                <a:tc>
                  <a:txBody>
                    <a:bodyPr/>
                    <a:lstStyle/>
                    <a:p>
                      <a:r>
                        <a:rPr lang="en-US" sz="1800" dirty="0"/>
                        <a:t>71.3%</a:t>
                      </a:r>
                    </a:p>
                  </a:txBody>
                  <a:tcPr/>
                </a:tc>
                <a:extLst>
                  <a:ext uri="{0D108BD9-81ED-4DB2-BD59-A6C34878D82A}">
                    <a16:rowId xmlns="" xmlns:a16="http://schemas.microsoft.com/office/drawing/2014/main" val="44773866"/>
                  </a:ext>
                </a:extLst>
              </a:tr>
              <a:tr h="317114">
                <a:tc>
                  <a:txBody>
                    <a:bodyPr/>
                    <a:lstStyle/>
                    <a:p>
                      <a:r>
                        <a:rPr lang="en-US" sz="1800" dirty="0"/>
                        <a:t>Texas</a:t>
                      </a:r>
                    </a:p>
                  </a:txBody>
                  <a:tcPr/>
                </a:tc>
                <a:tc>
                  <a:txBody>
                    <a:bodyPr/>
                    <a:lstStyle/>
                    <a:p>
                      <a:r>
                        <a:rPr lang="en-US" sz="1800" dirty="0"/>
                        <a:t>89%</a:t>
                      </a:r>
                    </a:p>
                  </a:txBody>
                  <a:tcPr/>
                </a:tc>
                <a:tc>
                  <a:txBody>
                    <a:bodyPr/>
                    <a:lstStyle/>
                    <a:p>
                      <a:r>
                        <a:rPr lang="en-US" sz="1800" dirty="0"/>
                        <a:t>Alaska</a:t>
                      </a:r>
                    </a:p>
                  </a:txBody>
                  <a:tcPr/>
                </a:tc>
                <a:tc>
                  <a:txBody>
                    <a:bodyPr/>
                    <a:lstStyle/>
                    <a:p>
                      <a:r>
                        <a:rPr lang="en-US" sz="1800" dirty="0"/>
                        <a:t>75.6%</a:t>
                      </a:r>
                    </a:p>
                  </a:txBody>
                  <a:tcPr/>
                </a:tc>
                <a:extLst>
                  <a:ext uri="{0D108BD9-81ED-4DB2-BD59-A6C34878D82A}">
                    <a16:rowId xmlns="" xmlns:a16="http://schemas.microsoft.com/office/drawing/2014/main" val="4122540350"/>
                  </a:ext>
                </a:extLst>
              </a:tr>
              <a:tr h="317114">
                <a:tc>
                  <a:txBody>
                    <a:bodyPr/>
                    <a:lstStyle/>
                    <a:p>
                      <a:r>
                        <a:rPr lang="en-US" sz="1800" dirty="0"/>
                        <a:t>Nebraska</a:t>
                      </a:r>
                    </a:p>
                  </a:txBody>
                  <a:tcPr/>
                </a:tc>
                <a:tc>
                  <a:txBody>
                    <a:bodyPr/>
                    <a:lstStyle/>
                    <a:p>
                      <a:r>
                        <a:rPr lang="en-US" sz="1800" dirty="0"/>
                        <a:t>88.9%</a:t>
                      </a:r>
                    </a:p>
                  </a:txBody>
                  <a:tcPr/>
                </a:tc>
                <a:tc>
                  <a:txBody>
                    <a:bodyPr/>
                    <a:lstStyle/>
                    <a:p>
                      <a:r>
                        <a:rPr lang="en-US" sz="1800" dirty="0"/>
                        <a:t>Colorado</a:t>
                      </a:r>
                    </a:p>
                  </a:txBody>
                  <a:tcPr/>
                </a:tc>
                <a:tc>
                  <a:txBody>
                    <a:bodyPr/>
                    <a:lstStyle/>
                    <a:p>
                      <a:r>
                        <a:rPr lang="en-US" sz="1800" dirty="0"/>
                        <a:t>77.3%</a:t>
                      </a:r>
                    </a:p>
                  </a:txBody>
                  <a:tcPr/>
                </a:tc>
                <a:extLst>
                  <a:ext uri="{0D108BD9-81ED-4DB2-BD59-A6C34878D82A}">
                    <a16:rowId xmlns="" xmlns:a16="http://schemas.microsoft.com/office/drawing/2014/main" val="1925352172"/>
                  </a:ext>
                </a:extLst>
              </a:tr>
              <a:tr h="317114">
                <a:tc>
                  <a:txBody>
                    <a:bodyPr/>
                    <a:lstStyle/>
                    <a:p>
                      <a:r>
                        <a:rPr lang="en-US" sz="1800" dirty="0"/>
                        <a:t>Wisconsin</a:t>
                      </a:r>
                    </a:p>
                  </a:txBody>
                  <a:tcPr/>
                </a:tc>
                <a:tc>
                  <a:txBody>
                    <a:bodyPr/>
                    <a:lstStyle/>
                    <a:p>
                      <a:r>
                        <a:rPr lang="en-US" sz="1800" dirty="0"/>
                        <a:t>88.4%</a:t>
                      </a:r>
                    </a:p>
                  </a:txBody>
                  <a:tcPr/>
                </a:tc>
                <a:tc>
                  <a:txBody>
                    <a:bodyPr/>
                    <a:lstStyle/>
                    <a:p>
                      <a:r>
                        <a:rPr lang="en-US" sz="1800" dirty="0"/>
                        <a:t>Arizona</a:t>
                      </a:r>
                    </a:p>
                  </a:txBody>
                  <a:tcPr/>
                </a:tc>
                <a:tc>
                  <a:txBody>
                    <a:bodyPr/>
                    <a:lstStyle/>
                    <a:p>
                      <a:r>
                        <a:rPr lang="en-US" sz="1800" dirty="0"/>
                        <a:t>77.4%</a:t>
                      </a:r>
                    </a:p>
                  </a:txBody>
                  <a:tcPr/>
                </a:tc>
                <a:extLst>
                  <a:ext uri="{0D108BD9-81ED-4DB2-BD59-A6C34878D82A}">
                    <a16:rowId xmlns="" xmlns:a16="http://schemas.microsoft.com/office/drawing/2014/main" val="378982879"/>
                  </a:ext>
                </a:extLst>
              </a:tr>
              <a:tr h="317114">
                <a:tc>
                  <a:txBody>
                    <a:bodyPr/>
                    <a:lstStyle/>
                    <a:p>
                      <a:r>
                        <a:rPr lang="en-US" sz="1800" dirty="0"/>
                        <a:t>New Hampshire</a:t>
                      </a:r>
                    </a:p>
                  </a:txBody>
                  <a:tcPr/>
                </a:tc>
                <a:tc>
                  <a:txBody>
                    <a:bodyPr/>
                    <a:lstStyle/>
                    <a:p>
                      <a:r>
                        <a:rPr lang="en-US" sz="1800" dirty="0"/>
                        <a:t>88.1%</a:t>
                      </a:r>
                    </a:p>
                  </a:txBody>
                  <a:tcPr/>
                </a:tc>
                <a:tc>
                  <a:txBody>
                    <a:bodyPr/>
                    <a:lstStyle/>
                    <a:p>
                      <a:r>
                        <a:rPr lang="en-US" sz="1800" dirty="0"/>
                        <a:t>Louisiana</a:t>
                      </a:r>
                    </a:p>
                  </a:txBody>
                  <a:tcPr/>
                </a:tc>
                <a:tc>
                  <a:txBody>
                    <a:bodyPr/>
                    <a:lstStyle/>
                    <a:p>
                      <a:r>
                        <a:rPr lang="en-US" sz="1800" dirty="0"/>
                        <a:t>77.5%</a:t>
                      </a:r>
                    </a:p>
                  </a:txBody>
                  <a:tcPr/>
                </a:tc>
                <a:extLst>
                  <a:ext uri="{0D108BD9-81ED-4DB2-BD59-A6C34878D82A}">
                    <a16:rowId xmlns="" xmlns:a16="http://schemas.microsoft.com/office/drawing/2014/main" val="3397359051"/>
                  </a:ext>
                </a:extLst>
              </a:tr>
            </a:tbl>
          </a:graphicData>
        </a:graphic>
      </p:graphicFrame>
    </p:spTree>
    <p:extLst>
      <p:ext uri="{BB962C8B-B14F-4D97-AF65-F5344CB8AC3E}">
        <p14:creationId xmlns:p14="http://schemas.microsoft.com/office/powerpoint/2010/main" val="84672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569" b="6364"/>
          <a:stretch/>
        </p:blipFill>
        <p:spPr>
          <a:xfrm>
            <a:off x="11723" y="-187569"/>
            <a:ext cx="12192000" cy="7045569"/>
          </a:xfrm>
          <a:prstGeom prst="rect">
            <a:avLst/>
          </a:prstGeom>
        </p:spPr>
      </p:pic>
      <p:sp>
        <p:nvSpPr>
          <p:cNvPr id="5" name="Rectangle 4"/>
          <p:cNvSpPr/>
          <p:nvPr/>
        </p:nvSpPr>
        <p:spPr>
          <a:xfrm>
            <a:off x="1507650" y="2063261"/>
            <a:ext cx="9176701" cy="2907324"/>
          </a:xfrm>
          <a:prstGeom prst="rect">
            <a:avLst/>
          </a:prstGeom>
          <a:solidFill>
            <a:schemeClr val="dk1">
              <a:alpha val="5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solidFill>
                  <a:schemeClr val="bg1"/>
                </a:solidFill>
              </a:rPr>
              <a:t>Nationwide, there are 2,397 </a:t>
            </a:r>
            <a:br>
              <a:rPr lang="en-US" sz="3600" b="1" dirty="0">
                <a:solidFill>
                  <a:schemeClr val="bg1"/>
                </a:solidFill>
              </a:rPr>
            </a:br>
            <a:r>
              <a:rPr lang="en-US" sz="3600" b="1" dirty="0">
                <a:solidFill>
                  <a:schemeClr val="bg1"/>
                </a:solidFill>
              </a:rPr>
              <a:t>high schools that do not graduate </a:t>
            </a:r>
            <a:br>
              <a:rPr lang="en-US" sz="3600" b="1" dirty="0">
                <a:solidFill>
                  <a:schemeClr val="bg1"/>
                </a:solidFill>
              </a:rPr>
            </a:br>
            <a:r>
              <a:rPr lang="en-US" sz="3600" b="1" dirty="0">
                <a:solidFill>
                  <a:schemeClr val="bg1"/>
                </a:solidFill>
              </a:rPr>
              <a:t>one-third or more of their students.</a:t>
            </a:r>
            <a:endParaRPr lang="en-US" sz="3600" b="1" dirty="0"/>
          </a:p>
        </p:txBody>
      </p:sp>
      <p:sp>
        <p:nvSpPr>
          <p:cNvPr id="2" name="TextBox 1"/>
          <p:cNvSpPr txBox="1"/>
          <p:nvPr/>
        </p:nvSpPr>
        <p:spPr>
          <a:xfrm>
            <a:off x="205513" y="6257925"/>
            <a:ext cx="10510112" cy="307777"/>
          </a:xfrm>
          <a:prstGeom prst="rect">
            <a:avLst/>
          </a:prstGeom>
          <a:noFill/>
        </p:spPr>
        <p:txBody>
          <a:bodyPr wrap="square" rtlCol="0">
            <a:spAutoFit/>
          </a:bodyPr>
          <a:lstStyle/>
          <a:p>
            <a:pPr lvl="0"/>
            <a:r>
              <a:rPr lang="en-US" sz="1400" dirty="0">
                <a:solidFill>
                  <a:schemeClr val="bg2"/>
                </a:solidFill>
                <a:latin typeface="Century Gothic" panose="020B0502020202020204" pitchFamily="34" charset="0"/>
              </a:rPr>
              <a:t>Source: </a:t>
            </a:r>
            <a:r>
              <a:rPr lang="en-US" sz="1400" dirty="0">
                <a:solidFill>
                  <a:prstClr val="black"/>
                </a:solidFill>
                <a:latin typeface="Century Gothic" panose="020B0502020202020204" pitchFamily="34" charset="0"/>
                <a:hlinkClick r:id="rId4"/>
              </a:rPr>
              <a:t>http://www.gradnation.org/sites/default/files/civic_2016_full_report_FNL2-2_0.pdf</a:t>
            </a:r>
            <a:r>
              <a:rPr lang="en-US" sz="1400" dirty="0">
                <a:solidFill>
                  <a:prstClr val="black"/>
                </a:solidFill>
                <a:latin typeface="Century Gothic" panose="020B0502020202020204" pitchFamily="34" charset="0"/>
              </a:rPr>
              <a:t> </a:t>
            </a:r>
            <a:r>
              <a:rPr lang="en-US" sz="1400" dirty="0">
                <a:solidFill>
                  <a:schemeClr val="bg2"/>
                </a:solidFill>
                <a:latin typeface="Century Gothic" panose="020B0502020202020204" pitchFamily="34" charset="0"/>
              </a:rPr>
              <a:t>(accessed August 25, 2016)</a:t>
            </a:r>
          </a:p>
        </p:txBody>
      </p:sp>
      <p:pic>
        <p:nvPicPr>
          <p:cNvPr id="6" name="Picture 5"/>
          <p:cNvPicPr>
            <a:picLocks noChangeAspect="1"/>
          </p:cNvPicPr>
          <p:nvPr/>
        </p:nvPicPr>
        <p:blipFill>
          <a:blip r:embed="rId5"/>
          <a:stretch>
            <a:fillRect/>
          </a:stretch>
        </p:blipFill>
        <p:spPr>
          <a:xfrm>
            <a:off x="11503470" y="6257925"/>
            <a:ext cx="540893" cy="530876"/>
          </a:xfrm>
          <a:prstGeom prst="rect">
            <a:avLst/>
          </a:prstGeom>
        </p:spPr>
      </p:pic>
      <p:sp>
        <p:nvSpPr>
          <p:cNvPr id="7" name="Rectangle 6"/>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711322E-0E4C-6341-8C4C-05B02374F5C6}" type="slidenum">
              <a:rPr lang="en-US" sz="1100" smtClean="0">
                <a:solidFill>
                  <a:schemeClr val="bg1">
                    <a:lumMod val="50000"/>
                  </a:schemeClr>
                </a:solidFill>
                <a:latin typeface="Open Sans" pitchFamily="34" charset="0"/>
                <a:ea typeface="Open Sans" pitchFamily="34" charset="0"/>
                <a:cs typeface="Open Sans" pitchFamily="34" charset="0"/>
              </a:rPr>
              <a:t>13</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4209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93193" y="2076694"/>
          <a:ext cx="10805614" cy="3202702"/>
        </p:xfrm>
        <a:graphic>
          <a:graphicData uri="http://schemas.openxmlformats.org/drawingml/2006/table">
            <a:tbl>
              <a:tblPr/>
              <a:tblGrid>
                <a:gridCol w="3086069">
                  <a:extLst>
                    <a:ext uri="{9D8B030D-6E8A-4147-A177-3AD203B41FA5}">
                      <a16:colId xmlns:a16="http://schemas.microsoft.com/office/drawing/2014/main" xmlns="" val="4195988811"/>
                    </a:ext>
                  </a:extLst>
                </a:gridCol>
                <a:gridCol w="2587708">
                  <a:extLst>
                    <a:ext uri="{9D8B030D-6E8A-4147-A177-3AD203B41FA5}">
                      <a16:colId xmlns:a16="http://schemas.microsoft.com/office/drawing/2014/main" xmlns="" val="873539979"/>
                    </a:ext>
                  </a:extLst>
                </a:gridCol>
                <a:gridCol w="2556588">
                  <a:extLst>
                    <a:ext uri="{9D8B030D-6E8A-4147-A177-3AD203B41FA5}">
                      <a16:colId xmlns:a16="http://schemas.microsoft.com/office/drawing/2014/main" xmlns="" val="2636356635"/>
                    </a:ext>
                  </a:extLst>
                </a:gridCol>
                <a:gridCol w="2575249">
                  <a:extLst>
                    <a:ext uri="{9D8B030D-6E8A-4147-A177-3AD203B41FA5}">
                      <a16:colId xmlns:a16="http://schemas.microsoft.com/office/drawing/2014/main" xmlns="" val="1446630389"/>
                    </a:ext>
                  </a:extLst>
                </a:gridCol>
              </a:tblGrid>
              <a:tr h="909102">
                <a:tc>
                  <a:txBody>
                    <a:bodyPr/>
                    <a:lstStyle/>
                    <a:p>
                      <a:pPr fontAlgn="t"/>
                      <a:r>
                        <a:rPr lang="en-US" sz="1600" dirty="0">
                          <a:effectLst/>
                        </a:rPr>
                        <a:t> </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where gap decreased between SYs</a:t>
                      </a:r>
                      <a:r>
                        <a:rPr lang="en-US" sz="1600" b="1" baseline="0" dirty="0">
                          <a:solidFill>
                            <a:schemeClr val="tx1">
                              <a:lumMod val="75000"/>
                              <a:lumOff val="25000"/>
                            </a:schemeClr>
                          </a:solidFill>
                          <a:effectLst/>
                        </a:rPr>
                        <a:t> </a:t>
                      </a:r>
                      <a:r>
                        <a:rPr lang="en-US" sz="1600" b="1" dirty="0">
                          <a:solidFill>
                            <a:schemeClr val="tx1">
                              <a:lumMod val="75000"/>
                              <a:lumOff val="25000"/>
                            </a:schemeClr>
                          </a:solidFill>
                          <a:effectLst/>
                        </a:rPr>
                        <a:t>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where gap increased between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SYs</a:t>
                      </a:r>
                      <a:r>
                        <a:rPr lang="en-US" sz="1600" b="1" baseline="0" dirty="0">
                          <a:solidFill>
                            <a:schemeClr val="tx1">
                              <a:lumMod val="75000"/>
                              <a:lumOff val="25000"/>
                            </a:schemeClr>
                          </a:solidFill>
                          <a:effectLst/>
                        </a:rPr>
                        <a:t> </a:t>
                      </a:r>
                      <a:r>
                        <a:rPr lang="en-US" sz="1600" b="1" dirty="0">
                          <a:solidFill>
                            <a:schemeClr val="tx1">
                              <a:lumMod val="75000"/>
                              <a:lumOff val="25000"/>
                            </a:schemeClr>
                          </a:solidFill>
                          <a:effectLst/>
                        </a:rPr>
                        <a:t>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600" b="1" dirty="0">
                          <a:solidFill>
                            <a:schemeClr val="tx1">
                              <a:lumMod val="75000"/>
                              <a:lumOff val="25000"/>
                            </a:schemeClr>
                          </a:solidFill>
                          <a:effectLst/>
                        </a:rPr>
                        <a:t>Number of states with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no change between </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SYs 2012–13 and 2013–14</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187277963"/>
                  </a:ext>
                </a:extLst>
              </a:tr>
              <a:tr h="304723">
                <a:tc>
                  <a:txBody>
                    <a:bodyPr/>
                    <a:lstStyle/>
                    <a:p>
                      <a:pPr fontAlgn="t"/>
                      <a:r>
                        <a:rPr lang="en-US" sz="1600" b="1" dirty="0">
                          <a:solidFill>
                            <a:schemeClr val="tx1">
                              <a:lumMod val="75000"/>
                              <a:lumOff val="25000"/>
                            </a:schemeClr>
                          </a:solidFill>
                          <a:effectLst/>
                        </a:rPr>
                        <a:t>Black-white gap</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28</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10</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471741951"/>
                  </a:ext>
                </a:extLst>
              </a:tr>
              <a:tr h="304723">
                <a:tc>
                  <a:txBody>
                    <a:bodyPr/>
                    <a:lstStyle/>
                    <a:p>
                      <a:pPr fontAlgn="t"/>
                      <a:r>
                        <a:rPr lang="en-US" sz="1600" b="1" dirty="0">
                          <a:solidFill>
                            <a:schemeClr val="tx1">
                              <a:lumMod val="75000"/>
                              <a:lumOff val="25000"/>
                            </a:schemeClr>
                          </a:solidFill>
                          <a:effectLst/>
                        </a:rPr>
                        <a:t>Hispanic-white gap</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32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6</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861716816"/>
                  </a:ext>
                </a:extLst>
              </a:tr>
              <a:tr h="542559">
                <a:tc>
                  <a:txBody>
                    <a:bodyPr/>
                    <a:lstStyle/>
                    <a:p>
                      <a:pPr fontAlgn="t"/>
                      <a:r>
                        <a:rPr lang="en-US" sz="1600" b="1" dirty="0">
                          <a:solidFill>
                            <a:schemeClr val="tx1">
                              <a:lumMod val="75000"/>
                              <a:lumOff val="25000"/>
                            </a:schemeClr>
                          </a:solidFill>
                          <a:effectLst/>
                        </a:rPr>
                        <a:t>Economically disadvantaged/</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23</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7</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20</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381594420"/>
                  </a:ext>
                </a:extLst>
              </a:tr>
              <a:tr h="542559">
                <a:tc>
                  <a:txBody>
                    <a:bodyPr/>
                    <a:lstStyle/>
                    <a:p>
                      <a:pPr fontAlgn="t"/>
                      <a:r>
                        <a:rPr lang="en-US" sz="1600" b="1" dirty="0">
                          <a:solidFill>
                            <a:schemeClr val="tx1">
                              <a:lumMod val="75000"/>
                              <a:lumOff val="25000"/>
                            </a:schemeClr>
                          </a:solidFill>
                          <a:effectLst/>
                        </a:rPr>
                        <a:t>Limited English proficient/</a:t>
                      </a:r>
                      <a:br>
                        <a:rPr lang="en-US" sz="1600" b="1" dirty="0">
                          <a:solidFill>
                            <a:schemeClr val="tx1">
                              <a:lumMod val="75000"/>
                              <a:lumOff val="25000"/>
                            </a:schemeClr>
                          </a:solidFill>
                          <a:effectLst/>
                        </a:rPr>
                      </a:br>
                      <a:r>
                        <a:rPr lang="en-US" sz="1600" b="1" dirty="0">
                          <a:solidFill>
                            <a:schemeClr val="tx1">
                              <a:lumMod val="75000"/>
                              <a:lumOff val="25000"/>
                            </a:schemeClr>
                          </a:solidFill>
                          <a:effectLst/>
                        </a:rPr>
                        <a:t>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23</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21</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6</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927647124"/>
                  </a:ext>
                </a:extLst>
              </a:tr>
              <a:tr h="542559">
                <a:tc>
                  <a:txBody>
                    <a:bodyPr/>
                    <a:lstStyle/>
                    <a:p>
                      <a:pPr fontAlgn="t"/>
                      <a:r>
                        <a:rPr lang="en-US" sz="1600" b="1" dirty="0">
                          <a:solidFill>
                            <a:schemeClr val="tx1">
                              <a:lumMod val="75000"/>
                              <a:lumOff val="25000"/>
                            </a:schemeClr>
                          </a:solidFill>
                          <a:effectLst/>
                        </a:rPr>
                        <a:t>Children with one or more disabilities/All students</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21</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17</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dirty="0">
                          <a:solidFill>
                            <a:schemeClr val="tx1">
                              <a:lumMod val="75000"/>
                              <a:lumOff val="25000"/>
                            </a:schemeClr>
                          </a:solidFill>
                          <a:effectLst/>
                        </a:rPr>
                        <a:t>12</a:t>
                      </a:r>
                    </a:p>
                  </a:txBody>
                  <a:tcPr marL="34288" marR="34288" marT="34288" marB="34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344955173"/>
                  </a:ext>
                </a:extLst>
              </a:tr>
            </a:tbl>
          </a:graphicData>
        </a:graphic>
      </p:graphicFrame>
      <p:sp>
        <p:nvSpPr>
          <p:cNvPr id="5" name="Rectangle 1"/>
          <p:cNvSpPr>
            <a:spLocks noChangeArrowheads="1"/>
          </p:cNvSpPr>
          <p:nvPr/>
        </p:nvSpPr>
        <p:spPr bwMode="auto">
          <a:xfrm>
            <a:off x="673769" y="362245"/>
            <a:ext cx="10844463"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500" b="1" dirty="0">
                <a:solidFill>
                  <a:schemeClr val="tx1">
                    <a:lumMod val="75000"/>
                    <a:lumOff val="25000"/>
                  </a:schemeClr>
                </a:solidFill>
                <a:latin typeface="+mj-lt"/>
              </a:rPr>
              <a:t>Difference in Achievement Gaps </a:t>
            </a:r>
            <a:br>
              <a:rPr lang="en-US" altLang="en-US" sz="3500" b="1" dirty="0">
                <a:solidFill>
                  <a:schemeClr val="tx1">
                    <a:lumMod val="75000"/>
                    <a:lumOff val="25000"/>
                  </a:schemeClr>
                </a:solidFill>
                <a:latin typeface="+mj-lt"/>
              </a:rPr>
            </a:br>
            <a:r>
              <a:rPr lang="en-US" altLang="en-US" sz="3500" b="1" dirty="0">
                <a:solidFill>
                  <a:schemeClr val="tx1">
                    <a:lumMod val="75000"/>
                    <a:lumOff val="25000"/>
                  </a:schemeClr>
                </a:solidFill>
                <a:latin typeface="+mj-lt"/>
              </a:rPr>
              <a:t>Between School Years (SYs) 2012–13 and 2013–14</a:t>
            </a:r>
            <a:endParaRPr kumimoji="0" lang="en-US" altLang="en-US" sz="3500" b="0" i="0" u="none" strike="noStrike" cap="none" normalizeH="0" baseline="0" dirty="0">
              <a:ln>
                <a:noFill/>
              </a:ln>
              <a:solidFill>
                <a:schemeClr val="tx1">
                  <a:lumMod val="75000"/>
                  <a:lumOff val="25000"/>
                </a:schemeClr>
              </a:solidFill>
              <a:effectLst/>
              <a:latin typeface="+mj-lt"/>
            </a:endParaRPr>
          </a:p>
        </p:txBody>
      </p:sp>
      <p:sp>
        <p:nvSpPr>
          <p:cNvPr id="6" name="TextBox 5"/>
          <p:cNvSpPr txBox="1"/>
          <p:nvPr/>
        </p:nvSpPr>
        <p:spPr>
          <a:xfrm>
            <a:off x="152400" y="6242643"/>
            <a:ext cx="11301663"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http://www.ed.gov/news/press-releases/states-continue-improve-graduation-rates-particularly-underserved-students</a:t>
            </a:r>
            <a:r>
              <a:rPr lang="en-US" sz="1400" dirty="0">
                <a:solidFill>
                  <a:schemeClr val="tx1">
                    <a:lumMod val="75000"/>
                    <a:lumOff val="25000"/>
                  </a:schemeClr>
                </a:solidFill>
              </a:rPr>
              <a:t> (accessed August 24, 2016).</a:t>
            </a:r>
          </a:p>
        </p:txBody>
      </p:sp>
    </p:spTree>
    <p:extLst>
      <p:ext uri="{BB962C8B-B14F-4D97-AF65-F5344CB8AC3E}">
        <p14:creationId xmlns:p14="http://schemas.microsoft.com/office/powerpoint/2010/main" val="162121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480" y="1203752"/>
            <a:ext cx="10607040" cy="1596598"/>
          </a:xfrm>
        </p:spPr>
        <p:txBody>
          <a:bodyPr anchor="t">
            <a:noAutofit/>
          </a:bodyPr>
          <a:lstStyle/>
          <a:p>
            <a:pPr algn="l"/>
            <a:r>
              <a:rPr lang="en-US" sz="2400" b="0" dirty="0"/>
              <a:t>Nationally, if 90% of the seniors in the Class of 2013 had graduated from high school on time, the nation’s high schools would have produced about 610,000 additional graduates. These additional graduates would have likely produced the following:</a:t>
            </a:r>
          </a:p>
        </p:txBody>
      </p:sp>
      <p:graphicFrame>
        <p:nvGraphicFramePr>
          <p:cNvPr id="4" name="Table 3"/>
          <p:cNvGraphicFramePr>
            <a:graphicFrameLocks noGrp="1"/>
          </p:cNvGraphicFramePr>
          <p:nvPr>
            <p:extLst>
              <p:ext uri="{D42A27DB-BD31-4B8C-83A1-F6EECF244321}">
                <p14:modId xmlns:p14="http://schemas.microsoft.com/office/powerpoint/2010/main" val="1767397918"/>
              </p:ext>
            </p:extLst>
          </p:nvPr>
        </p:nvGraphicFramePr>
        <p:xfrm>
          <a:off x="792480" y="3041650"/>
          <a:ext cx="10607040" cy="2925106"/>
        </p:xfrm>
        <a:graphic>
          <a:graphicData uri="http://schemas.openxmlformats.org/drawingml/2006/table">
            <a:tbl>
              <a:tblPr firstRow="1" bandRow="1">
                <a:tableStyleId>{21E4AEA4-8DFA-4A89-87EB-49C32662AFE0}</a:tableStyleId>
              </a:tblPr>
              <a:tblGrid>
                <a:gridCol w="5303520">
                  <a:extLst>
                    <a:ext uri="{9D8B030D-6E8A-4147-A177-3AD203B41FA5}">
                      <a16:colId xmlns:a16="http://schemas.microsoft.com/office/drawing/2014/main" xmlns="" val="3711763150"/>
                    </a:ext>
                  </a:extLst>
                </a:gridCol>
                <a:gridCol w="5303520">
                  <a:extLst>
                    <a:ext uri="{9D8B030D-6E8A-4147-A177-3AD203B41FA5}">
                      <a16:colId xmlns:a16="http://schemas.microsoft.com/office/drawing/2014/main" xmlns="" val="1025143429"/>
                    </a:ext>
                  </a:extLst>
                </a:gridCol>
              </a:tblGrid>
              <a:tr h="361987">
                <a:tc>
                  <a:txBody>
                    <a:bodyPr/>
                    <a:lstStyle/>
                    <a:p>
                      <a:r>
                        <a:rPr lang="en-US" sz="2000" dirty="0"/>
                        <a:t>With at</a:t>
                      </a:r>
                      <a:r>
                        <a:rPr lang="en-US" sz="2000" baseline="0" dirty="0"/>
                        <a:t> least high school diploma*</a:t>
                      </a:r>
                      <a:endParaRPr lang="en-US" sz="2000" dirty="0">
                        <a:latin typeface="+mn-lt"/>
                      </a:endParaRPr>
                    </a:p>
                  </a:txBody>
                  <a:tcPr marL="79247" marR="79247" marT="39623" marB="39623" anchor="ctr"/>
                </a:tc>
                <a:tc>
                  <a:txBody>
                    <a:bodyPr/>
                    <a:lstStyle/>
                    <a:p>
                      <a:r>
                        <a:rPr lang="en-US" sz="2000" dirty="0"/>
                        <a:t>With at least some college credits*</a:t>
                      </a:r>
                      <a:endParaRPr lang="en-US" sz="2000" dirty="0">
                        <a:latin typeface="+mn-lt"/>
                      </a:endParaRPr>
                    </a:p>
                  </a:txBody>
                  <a:tcPr marL="79247" marR="79247" marT="39623" marB="39623" anchor="ctr"/>
                </a:tc>
                <a:extLst>
                  <a:ext uri="{0D108BD9-81ED-4DB2-BD59-A6C34878D82A}">
                    <a16:rowId xmlns:a16="http://schemas.microsoft.com/office/drawing/2014/main" xmlns="" val="1835750793"/>
                  </a:ext>
                </a:extLst>
              </a:tr>
              <a:tr h="373475">
                <a:tc>
                  <a:txBody>
                    <a:bodyPr/>
                    <a:lstStyle/>
                    <a:p>
                      <a:pPr marL="0" lvl="0" indent="0">
                        <a:buFont typeface="Arial" panose="020B0604020202020204" pitchFamily="34" charset="0"/>
                        <a:buNone/>
                      </a:pPr>
                      <a:r>
                        <a:rPr lang="en-US" sz="1800" dirty="0">
                          <a:solidFill>
                            <a:schemeClr val="tx1">
                              <a:lumMod val="75000"/>
                              <a:lumOff val="25000"/>
                            </a:schemeClr>
                          </a:solidFill>
                        </a:rPr>
                        <a:t>$7.2 billion increased income</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$9.7 billions increased</a:t>
                      </a:r>
                      <a:r>
                        <a:rPr lang="en-US" sz="1800" baseline="0" dirty="0">
                          <a:solidFill>
                            <a:schemeClr val="tx1">
                              <a:lumMod val="75000"/>
                              <a:lumOff val="25000"/>
                            </a:schemeClr>
                          </a:solidFill>
                        </a:rPr>
                        <a:t> income</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697173621"/>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$5.3 billion in increased spending</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$7.1</a:t>
                      </a:r>
                      <a:r>
                        <a:rPr lang="en-US" sz="1800" baseline="0" dirty="0">
                          <a:solidFill>
                            <a:schemeClr val="tx1">
                              <a:lumMod val="75000"/>
                              <a:lumOff val="25000"/>
                            </a:schemeClr>
                          </a:solidFill>
                        </a:rPr>
                        <a:t> billion increased spending</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3114331359"/>
                  </a:ext>
                </a:extLst>
              </a:tr>
              <a:tr h="67225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$16.8 billion in home sales; </a:t>
                      </a:r>
                      <a:br>
                        <a:rPr lang="en-US" sz="1800" dirty="0">
                          <a:solidFill>
                            <a:schemeClr val="tx1">
                              <a:lumMod val="75000"/>
                              <a:lumOff val="25000"/>
                            </a:schemeClr>
                          </a:solidFill>
                        </a:rPr>
                      </a:br>
                      <a:r>
                        <a:rPr lang="en-US" sz="1800" dirty="0">
                          <a:solidFill>
                            <a:schemeClr val="tx1">
                              <a:lumMod val="75000"/>
                              <a:lumOff val="25000"/>
                            </a:schemeClr>
                          </a:solidFill>
                        </a:rPr>
                        <a:t>$800 million increase in auto sales</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$23.4 billion in</a:t>
                      </a:r>
                      <a:r>
                        <a:rPr lang="en-US" sz="1800" baseline="0" dirty="0">
                          <a:solidFill>
                            <a:schemeClr val="tx1">
                              <a:lumMod val="75000"/>
                              <a:lumOff val="25000"/>
                            </a:schemeClr>
                          </a:solidFill>
                        </a:rPr>
                        <a:t> home sales; </a:t>
                      </a:r>
                      <a:br>
                        <a:rPr lang="en-US" sz="1800" baseline="0" dirty="0">
                          <a:solidFill>
                            <a:schemeClr val="tx1">
                              <a:lumMod val="75000"/>
                              <a:lumOff val="25000"/>
                            </a:schemeClr>
                          </a:solidFill>
                        </a:rPr>
                      </a:br>
                      <a:r>
                        <a:rPr lang="en-US" sz="1800" baseline="0" dirty="0">
                          <a:solidFill>
                            <a:schemeClr val="tx1">
                              <a:lumMod val="75000"/>
                              <a:lumOff val="25000"/>
                            </a:schemeClr>
                          </a:solidFill>
                        </a:rPr>
                        <a:t>$1 billion increase in auto sales</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424485450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$1.8 billion increase in total</a:t>
                      </a:r>
                      <a:r>
                        <a:rPr lang="en-US" sz="1800" baseline="0" dirty="0">
                          <a:solidFill>
                            <a:schemeClr val="tx1">
                              <a:lumMod val="75000"/>
                              <a:lumOff val="25000"/>
                            </a:schemeClr>
                          </a:solidFill>
                        </a:rPr>
                        <a:t> </a:t>
                      </a:r>
                      <a:r>
                        <a:rPr lang="en-US" sz="1800" dirty="0">
                          <a:solidFill>
                            <a:schemeClr val="tx1">
                              <a:lumMod val="75000"/>
                              <a:lumOff val="25000"/>
                            </a:schemeClr>
                          </a:solidFill>
                        </a:rPr>
                        <a:t>tax revenue</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$2.4 billion increase</a:t>
                      </a:r>
                      <a:r>
                        <a:rPr lang="en-US" sz="1800" baseline="0" dirty="0">
                          <a:solidFill>
                            <a:schemeClr val="tx1">
                              <a:lumMod val="75000"/>
                              <a:lumOff val="25000"/>
                            </a:schemeClr>
                          </a:solidFill>
                        </a:rPr>
                        <a:t> in total tax revenue</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857338162"/>
                  </a:ext>
                </a:extLst>
              </a:tr>
              <a:tr h="3749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$11.5 billion increase to gross regional product</a:t>
                      </a:r>
                      <a:endParaRPr lang="en-US" sz="1800" dirty="0">
                        <a:solidFill>
                          <a:schemeClr val="tx1">
                            <a:lumMod val="75000"/>
                            <a:lumOff val="25000"/>
                          </a:schemeClr>
                        </a:solidFill>
                        <a:latin typeface="+mn-lt"/>
                      </a:endParaRPr>
                    </a:p>
                  </a:txBody>
                  <a:tcPr marL="79247" marR="79247" marT="39623" marB="39623" anchor="ctr"/>
                </a:tc>
                <a:tc>
                  <a:txBody>
                    <a:bodyPr/>
                    <a:lstStyle/>
                    <a:p>
                      <a:r>
                        <a:rPr lang="en-US" sz="1800" dirty="0">
                          <a:solidFill>
                            <a:schemeClr val="tx1">
                              <a:lumMod val="75000"/>
                              <a:lumOff val="25000"/>
                            </a:schemeClr>
                          </a:solidFill>
                        </a:rPr>
                        <a:t>$15.5 billion increase to gross regional product</a:t>
                      </a:r>
                      <a:endParaRPr lang="en-US" sz="1800"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874876953"/>
                  </a:ext>
                </a:extLst>
              </a:tr>
              <a:tr h="3734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lumMod val="75000"/>
                              <a:lumOff val="25000"/>
                            </a:schemeClr>
                          </a:solidFill>
                        </a:rPr>
                        <a:t>65,000 new jobs</a:t>
                      </a:r>
                      <a:endParaRPr lang="en-US" sz="1800" b="1" dirty="0">
                        <a:solidFill>
                          <a:schemeClr val="tx1">
                            <a:lumMod val="75000"/>
                            <a:lumOff val="25000"/>
                          </a:schemeClr>
                        </a:solidFill>
                        <a:latin typeface="+mn-lt"/>
                      </a:endParaRPr>
                    </a:p>
                  </a:txBody>
                  <a:tcPr marL="79247" marR="79247" marT="39623" marB="39623" anchor="ctr"/>
                </a:tc>
                <a:tc>
                  <a:txBody>
                    <a:bodyPr/>
                    <a:lstStyle/>
                    <a:p>
                      <a:r>
                        <a:rPr lang="en-US" sz="1800" b="1" dirty="0">
                          <a:solidFill>
                            <a:schemeClr val="tx1">
                              <a:lumMod val="75000"/>
                              <a:lumOff val="25000"/>
                            </a:schemeClr>
                          </a:solidFill>
                        </a:rPr>
                        <a:t>90,000 new jobs</a:t>
                      </a:r>
                      <a:endParaRPr lang="en-US" sz="1800" b="1" dirty="0">
                        <a:solidFill>
                          <a:schemeClr val="tx1">
                            <a:lumMod val="75000"/>
                            <a:lumOff val="25000"/>
                          </a:schemeClr>
                        </a:solidFill>
                        <a:latin typeface="+mn-lt"/>
                      </a:endParaRPr>
                    </a:p>
                  </a:txBody>
                  <a:tcPr marL="79247" marR="79247" marT="39623" marB="39623" anchor="ctr"/>
                </a:tc>
                <a:extLst>
                  <a:ext uri="{0D108BD9-81ED-4DB2-BD59-A6C34878D82A}">
                    <a16:rowId xmlns:a16="http://schemas.microsoft.com/office/drawing/2014/main" xmlns="" val="1255635370"/>
                  </a:ext>
                </a:extLst>
              </a:tr>
            </a:tbl>
          </a:graphicData>
        </a:graphic>
      </p:graphicFrame>
      <p:sp>
        <p:nvSpPr>
          <p:cNvPr id="5" name="Rectangle 4"/>
          <p:cNvSpPr/>
          <p:nvPr/>
        </p:nvSpPr>
        <p:spPr>
          <a:xfrm>
            <a:off x="552088" y="6249003"/>
            <a:ext cx="10945906" cy="307777"/>
          </a:xfrm>
          <a:prstGeom prst="rect">
            <a:avLst/>
          </a:prstGeom>
        </p:spPr>
        <p:txBody>
          <a:bodyPr wrap="square">
            <a:spAutoFit/>
          </a:bodyPr>
          <a:lstStyle/>
          <a:p>
            <a:r>
              <a:rPr lang="en-US" sz="1400" dirty="0">
                <a:solidFill>
                  <a:schemeClr val="tx1">
                    <a:lumMod val="75000"/>
                    <a:lumOff val="25000"/>
                  </a:schemeClr>
                </a:solidFill>
              </a:rPr>
              <a:t>Source: </a:t>
            </a:r>
            <a:r>
              <a:rPr lang="en-US" sz="1400" kern="0" dirty="0">
                <a:solidFill>
                  <a:sysClr val="windowText" lastClr="000000"/>
                </a:solidFill>
                <a:hlinkClick r:id="rId3"/>
              </a:rPr>
              <a:t>http://impact.all4ed.org/#national/increased-investment/all-students</a:t>
            </a:r>
            <a:r>
              <a:rPr lang="en-US" sz="1400" dirty="0">
                <a:solidFill>
                  <a:schemeClr val="tx1">
                    <a:lumMod val="75000"/>
                    <a:lumOff val="25000"/>
                  </a:schemeClr>
                </a:solidFill>
              </a:rPr>
              <a:t> (accessed September 9, 2016)</a:t>
            </a:r>
          </a:p>
        </p:txBody>
      </p:sp>
      <p:sp>
        <p:nvSpPr>
          <p:cNvPr id="6" name="Rectangle 1"/>
          <p:cNvSpPr>
            <a:spLocks noChangeArrowheads="1"/>
          </p:cNvSpPr>
          <p:nvPr/>
        </p:nvSpPr>
        <p:spPr bwMode="auto">
          <a:xfrm>
            <a:off x="1091800" y="393864"/>
            <a:ext cx="10008400"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500" b="1" dirty="0">
                <a:solidFill>
                  <a:schemeClr val="tx1">
                    <a:lumMod val="75000"/>
                    <a:lumOff val="25000"/>
                  </a:schemeClr>
                </a:solidFill>
                <a:latin typeface="+mj-lt"/>
              </a:rPr>
              <a:t>Economic Benefits</a:t>
            </a:r>
            <a:endParaRPr kumimoji="0" lang="en-US" altLang="en-US" sz="3500" b="0" i="0" u="none" strike="noStrike" cap="none" normalizeH="0" baseline="0" dirty="0">
              <a:ln>
                <a:noFill/>
              </a:ln>
              <a:solidFill>
                <a:schemeClr val="tx1">
                  <a:lumMod val="75000"/>
                  <a:lumOff val="25000"/>
                </a:schemeClr>
              </a:solidFill>
              <a:effectLst/>
              <a:latin typeface="+mj-lt"/>
            </a:endParaRPr>
          </a:p>
        </p:txBody>
      </p:sp>
    </p:spTree>
    <p:extLst>
      <p:ext uri="{BB962C8B-B14F-4D97-AF65-F5344CB8AC3E}">
        <p14:creationId xmlns:p14="http://schemas.microsoft.com/office/powerpoint/2010/main" val="35609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46" y="5156502"/>
            <a:ext cx="11335309" cy="788420"/>
          </a:xfrm>
        </p:spPr>
        <p:txBody>
          <a:bodyPr/>
          <a:lstStyle/>
          <a:p>
            <a:r>
              <a:rPr lang="en-US" sz="2400" b="0" dirty="0"/>
              <a:t>U.S. high school graduates equal to </a:t>
            </a:r>
            <a:br>
              <a:rPr lang="en-US" sz="2400" b="0" dirty="0"/>
            </a:br>
            <a:r>
              <a:rPr lang="en-US" sz="2400" b="0" dirty="0"/>
              <a:t>other countries’ high school dropouts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067" y="624815"/>
            <a:ext cx="5709139" cy="3806093"/>
          </a:xfrm>
          <a:prstGeom prst="rect">
            <a:avLst/>
          </a:prstGeom>
        </p:spPr>
      </p:pic>
      <p:grpSp>
        <p:nvGrpSpPr>
          <p:cNvPr id="7" name="Group 6"/>
          <p:cNvGrpSpPr/>
          <p:nvPr/>
        </p:nvGrpSpPr>
        <p:grpSpPr>
          <a:xfrm>
            <a:off x="6881447" y="3555678"/>
            <a:ext cx="2368061" cy="1078781"/>
            <a:chOff x="6764216" y="5245072"/>
            <a:chExt cx="2368061" cy="1078781"/>
          </a:xfrm>
        </p:grpSpPr>
        <p:sp>
          <p:nvSpPr>
            <p:cNvPr id="6" name="Rectangle 5"/>
            <p:cNvSpPr/>
            <p:nvPr/>
          </p:nvSpPr>
          <p:spPr>
            <a:xfrm>
              <a:off x="6764216" y="5820616"/>
              <a:ext cx="1535723" cy="503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Listen</a:t>
              </a:r>
            </a:p>
          </p:txBody>
        </p:sp>
        <p:pic>
          <p:nvPicPr>
            <p:cNvPr id="4" name="20160310_atc_americas_high_school_graduates_look_like_other_countries_high_school_dropo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6997" y="5245072"/>
              <a:ext cx="1025280" cy="1025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 name="TextBox 2"/>
          <p:cNvSpPr txBox="1"/>
          <p:nvPr/>
        </p:nvSpPr>
        <p:spPr>
          <a:xfrm>
            <a:off x="502103" y="6205355"/>
            <a:ext cx="10499272" cy="523220"/>
          </a:xfrm>
          <a:prstGeom prst="rect">
            <a:avLst/>
          </a:prstGeom>
          <a:noFill/>
        </p:spPr>
        <p:txBody>
          <a:bodyPr wrap="square" rtlCol="0">
            <a:spAutoFit/>
          </a:bodyPr>
          <a:lstStyle/>
          <a:p>
            <a:r>
              <a:rPr lang="en-US" sz="1400" dirty="0">
                <a:solidFill>
                  <a:schemeClr val="tx1">
                    <a:lumMod val="75000"/>
                    <a:lumOff val="25000"/>
                  </a:schemeClr>
                </a:solidFill>
              </a:rPr>
              <a:t>Source: All Things Considered (2016, March 10). Reporter Gabrielle Emanuel </a:t>
            </a:r>
            <a:r>
              <a:rPr lang="en-US" sz="1400" dirty="0">
                <a:solidFill>
                  <a:schemeClr val="tx1">
                    <a:lumMod val="75000"/>
                    <a:lumOff val="25000"/>
                  </a:schemeClr>
                </a:solidFill>
                <a:hlinkClick r:id="rId7"/>
              </a:rPr>
              <a:t>http://www.npr.org/programs/all-things-considered/2016/03/10/469898968</a:t>
            </a:r>
            <a:r>
              <a:rPr lang="en-US" sz="1400" dirty="0">
                <a:solidFill>
                  <a:schemeClr val="tx1">
                    <a:lumMod val="75000"/>
                    <a:lumOff val="25000"/>
                  </a:schemeClr>
                </a:solidFill>
              </a:rPr>
              <a:t> (accessed September 8, 2016)</a:t>
            </a:r>
          </a:p>
        </p:txBody>
      </p:sp>
    </p:spTree>
    <p:extLst>
      <p:ext uri="{BB962C8B-B14F-4D97-AF65-F5344CB8AC3E}">
        <p14:creationId xmlns:p14="http://schemas.microsoft.com/office/powerpoint/2010/main" val="17335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63799" y="2348290"/>
            <a:ext cx="6761090" cy="2458657"/>
          </a:xfrm>
        </p:spPr>
        <p:txBody>
          <a:bodyPr/>
          <a:lstStyle/>
          <a:p>
            <a:pPr algn="l"/>
            <a:r>
              <a:rPr lang="en-US" sz="2000" dirty="0" smtClean="0">
                <a:latin typeface="Century Gothic" panose="020B0502020202020204" pitchFamily="34" charset="0"/>
              </a:rPr>
              <a:t>Of students </a:t>
            </a:r>
            <a:r>
              <a:rPr lang="x-none" sz="2000" dirty="0" smtClean="0">
                <a:latin typeface="Century Gothic" panose="020B0502020202020204" pitchFamily="34" charset="0"/>
              </a:rPr>
              <a:t>surveyed </a:t>
            </a:r>
            <a:r>
              <a:rPr lang="x-none" sz="2000" dirty="0">
                <a:latin typeface="Century Gothic" panose="020B0502020202020204" pitchFamily="34" charset="0"/>
              </a:rPr>
              <a:t>in </a:t>
            </a:r>
            <a:r>
              <a:rPr lang="x-none" sz="2000" dirty="0" smtClean="0">
                <a:latin typeface="Century Gothic" panose="020B0502020202020204" pitchFamily="34" charset="0"/>
              </a:rPr>
              <a:t>2015 </a:t>
            </a:r>
            <a:r>
              <a:rPr lang="en-US" sz="2000" dirty="0" smtClean="0">
                <a:latin typeface="Century Gothic" panose="020B0502020202020204" pitchFamily="34" charset="0"/>
              </a:rPr>
              <a:t> </a:t>
            </a:r>
            <a:r>
              <a:rPr lang="x-none" sz="2000" dirty="0" smtClean="0">
                <a:latin typeface="Century Gothic" panose="020B0502020202020204" pitchFamily="34" charset="0"/>
              </a:rPr>
              <a:t>29%</a:t>
            </a:r>
            <a:r>
              <a:rPr lang="en-US" sz="2000" dirty="0">
                <a:latin typeface="Century Gothic" panose="020B0502020202020204" pitchFamily="34" charset="0"/>
              </a:rPr>
              <a:t> </a:t>
            </a:r>
            <a:r>
              <a:rPr lang="en-US" sz="2000" dirty="0" smtClean="0">
                <a:latin typeface="Century Gothic" panose="020B0502020202020204" pitchFamily="34" charset="0"/>
              </a:rPr>
              <a:t>reported</a:t>
            </a:r>
            <a:r>
              <a:rPr lang="x-none" sz="2000" dirty="0" smtClean="0">
                <a:latin typeface="Century Gothic" panose="020B0502020202020204" pitchFamily="34" charset="0"/>
              </a:rPr>
              <a:t> not </a:t>
            </a:r>
            <a:r>
              <a:rPr lang="en-US" sz="2000" dirty="0" smtClean="0">
                <a:latin typeface="Century Gothic" panose="020B0502020202020204" pitchFamily="34" charset="0"/>
              </a:rPr>
              <a:t>being </a:t>
            </a:r>
            <a:r>
              <a:rPr lang="x-none" sz="2000" dirty="0" smtClean="0">
                <a:latin typeface="Century Gothic" panose="020B0502020202020204" pitchFamily="34" charset="0"/>
              </a:rPr>
              <a:t>engaged, 21% </a:t>
            </a:r>
            <a:r>
              <a:rPr lang="en-US" sz="2000" dirty="0" smtClean="0">
                <a:latin typeface="Century Gothic" panose="020B0502020202020204" pitchFamily="34" charset="0"/>
              </a:rPr>
              <a:t>reported being </a:t>
            </a:r>
            <a:r>
              <a:rPr lang="x-none" sz="2000" dirty="0" smtClean="0">
                <a:latin typeface="Century Gothic" panose="020B0502020202020204" pitchFamily="34" charset="0"/>
              </a:rPr>
              <a:t>mostly disengaged</a:t>
            </a:r>
            <a:r>
              <a:rPr lang="en-US" sz="2000" dirty="0" smtClean="0">
                <a:latin typeface="Century Gothic" panose="020B0502020202020204" pitchFamily="34" charset="0"/>
              </a:rPr>
              <a:t>.</a:t>
            </a:r>
          </a:p>
          <a:p>
            <a:pPr algn="l"/>
            <a:endParaRPr lang="en-US" sz="2000" dirty="0">
              <a:latin typeface="Century Gothic" panose="020B0502020202020204" pitchFamily="34" charset="0"/>
            </a:endParaRPr>
          </a:p>
          <a:p>
            <a:pPr algn="l"/>
            <a:r>
              <a:rPr lang="en-US" sz="2000" dirty="0">
                <a:latin typeface="Century Gothic" panose="020B0502020202020204" pitchFamily="34" charset="0"/>
              </a:rPr>
              <a:t>Only 17% of sophomores and juniors strongly agreed that they have the opportunity to do what they do best at school.</a:t>
            </a:r>
            <a:endParaRPr lang="en-US" sz="2000" dirty="0"/>
          </a:p>
          <a:p>
            <a:pPr algn="l"/>
            <a:endParaRPr lang="en-US" sz="1800" dirty="0"/>
          </a:p>
        </p:txBody>
      </p:sp>
      <p:sp>
        <p:nvSpPr>
          <p:cNvPr id="4" name="Rectangle 3"/>
          <p:cNvSpPr/>
          <p:nvPr/>
        </p:nvSpPr>
        <p:spPr>
          <a:xfrm>
            <a:off x="1207697" y="6235309"/>
            <a:ext cx="9661585" cy="369332"/>
          </a:xfrm>
          <a:prstGeom prst="rect">
            <a:avLst/>
          </a:prstGeom>
        </p:spPr>
        <p:txBody>
          <a:bodyPr wrap="square">
            <a:spAutoFit/>
          </a:bodyPr>
          <a:lstStyle/>
          <a:p>
            <a:pPr algn="ctr"/>
            <a:endParaRPr lang="en-US" dirty="0">
              <a:solidFill>
                <a:schemeClr val="bg1"/>
              </a:solidFill>
            </a:endParaRPr>
          </a:p>
        </p:txBody>
      </p:sp>
      <p:sp>
        <p:nvSpPr>
          <p:cNvPr id="5" name="Rectangle 4"/>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
        <p:nvSpPr>
          <p:cNvPr id="6" name="Title 1"/>
          <p:cNvSpPr>
            <a:spLocks noGrp="1"/>
          </p:cNvSpPr>
          <p:nvPr>
            <p:ph type="title"/>
          </p:nvPr>
        </p:nvSpPr>
        <p:spPr>
          <a:xfrm>
            <a:off x="552089" y="440478"/>
            <a:ext cx="10972800" cy="856488"/>
          </a:xfrm>
        </p:spPr>
        <p:txBody>
          <a:bodyPr/>
          <a:lstStyle/>
          <a:p>
            <a:r>
              <a:rPr lang="en-US" dirty="0"/>
              <a:t>Survey of Student Engagement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49"/>
          <a:stretch/>
        </p:blipFill>
        <p:spPr>
          <a:xfrm>
            <a:off x="0" y="1953215"/>
            <a:ext cx="4671016" cy="3248805"/>
          </a:xfrm>
          <a:prstGeom prst="rect">
            <a:avLst/>
          </a:prstGeom>
        </p:spPr>
      </p:pic>
    </p:spTree>
    <p:extLst>
      <p:ext uri="{BB962C8B-B14F-4D97-AF65-F5344CB8AC3E}">
        <p14:creationId xmlns:p14="http://schemas.microsoft.com/office/powerpoint/2010/main" val="53189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92988"/>
          </a:xfrm>
        </p:spPr>
        <p:txBody>
          <a:bodyPr/>
          <a:lstStyle/>
          <a:p>
            <a:r>
              <a:rPr lang="en-US"/>
              <a:t>Survey of Student Engagement</a:t>
            </a:r>
          </a:p>
        </p:txBody>
      </p:sp>
      <p:pic>
        <p:nvPicPr>
          <p:cNvPr id="4" name="Content Placeholder 3"/>
          <p:cNvPicPr>
            <a:picLocks noChangeAspect="1"/>
          </p:cNvPicPr>
          <p:nvPr/>
        </p:nvPicPr>
        <p:blipFill rotWithShape="1">
          <a:blip r:embed="rId2"/>
          <a:srcRect l="443" t="29545" r="17255" b="17424"/>
          <a:stretch/>
        </p:blipFill>
        <p:spPr bwMode="auto">
          <a:xfrm>
            <a:off x="1474058" y="1733550"/>
            <a:ext cx="9604876"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 name="Rectangle 5"/>
          <p:cNvSpPr/>
          <p:nvPr/>
        </p:nvSpPr>
        <p:spPr>
          <a:xfrm>
            <a:off x="1102447" y="5630645"/>
            <a:ext cx="10344149" cy="369332"/>
          </a:xfrm>
          <a:prstGeom prst="rect">
            <a:avLst/>
          </a:prstGeom>
        </p:spPr>
        <p:txBody>
          <a:bodyPr wrap="square">
            <a:spAutoFit/>
          </a:bodyPr>
          <a:lstStyle/>
          <a:p>
            <a:pPr algn="ctr"/>
            <a:r>
              <a:rPr lang="en-US" dirty="0">
                <a:solidFill>
                  <a:schemeClr val="tx1">
                    <a:lumMod val="75000"/>
                    <a:lumOff val="25000"/>
                  </a:schemeClr>
                </a:solidFill>
                <a:latin typeface="Century Gothic" panose="020B0502020202020204" pitchFamily="34" charset="0"/>
              </a:rPr>
              <a:t>Engagement decreases steadily from the fifth grade through junior high and high school. </a:t>
            </a:r>
          </a:p>
        </p:txBody>
      </p:sp>
      <p:sp>
        <p:nvSpPr>
          <p:cNvPr id="7" name="Rectangle 6"/>
          <p:cNvSpPr/>
          <p:nvPr/>
        </p:nvSpPr>
        <p:spPr>
          <a:xfrm>
            <a:off x="292100" y="6355575"/>
            <a:ext cx="9804039" cy="307777"/>
          </a:xfrm>
          <a:prstGeom prst="rect">
            <a:avLst/>
          </a:prstGeom>
        </p:spPr>
        <p:txBody>
          <a:bodyPr wrap="square">
            <a:spAutoFit/>
          </a:bodyPr>
          <a:lstStyle/>
          <a:p>
            <a:pPr>
              <a:defRPr/>
            </a:pPr>
            <a:r>
              <a:rPr lang="en-US" sz="1400" dirty="0">
                <a:latin typeface="Century Gothic" panose="020B0502020202020204" pitchFamily="34" charset="0"/>
              </a:rPr>
              <a:t>Source: </a:t>
            </a:r>
            <a:r>
              <a:rPr lang="en-US" sz="1400" dirty="0">
                <a:latin typeface="Century Gothic" panose="020B0502020202020204" pitchFamily="34" charset="0"/>
                <a:hlinkClick r:id="rId3"/>
              </a:rPr>
              <a:t>http://www.gallup.com/services/189926/student-poll-2015-results.aspx</a:t>
            </a:r>
            <a:r>
              <a:rPr lang="en-US" sz="1400" dirty="0">
                <a:latin typeface="Century Gothic" panose="020B0502020202020204" pitchFamily="34" charset="0"/>
              </a:rPr>
              <a:t> </a:t>
            </a:r>
            <a:r>
              <a:rPr lang="en-US" sz="1400" dirty="0">
                <a:latin typeface="Century Gothic" charset="0"/>
                <a:ea typeface="Century Gothic" charset="0"/>
                <a:cs typeface="Century Gothic" charset="0"/>
              </a:rPr>
              <a:t>(accessed September 26, 2016)</a:t>
            </a:r>
            <a:endParaRPr lang="en-US" sz="1400" dirty="0"/>
          </a:p>
        </p:txBody>
      </p:sp>
    </p:spTree>
    <p:extLst>
      <p:ext uri="{BB962C8B-B14F-4D97-AF65-F5344CB8AC3E}">
        <p14:creationId xmlns:p14="http://schemas.microsoft.com/office/powerpoint/2010/main" val="7244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850" b="4875"/>
          <a:stretch/>
        </p:blipFill>
        <p:spPr>
          <a:xfrm>
            <a:off x="-1" y="0"/>
            <a:ext cx="12227089" cy="7116418"/>
          </a:xfrm>
          <a:prstGeom prst="rect">
            <a:avLst/>
          </a:prstGeom>
        </p:spPr>
      </p:pic>
      <p:sp>
        <p:nvSpPr>
          <p:cNvPr id="6" name="Rectangle 5"/>
          <p:cNvSpPr/>
          <p:nvPr/>
        </p:nvSpPr>
        <p:spPr>
          <a:xfrm>
            <a:off x="-969066" y="1451113"/>
            <a:ext cx="14968330" cy="3808136"/>
          </a:xfrm>
          <a:prstGeom prst="rect">
            <a:avLst/>
          </a:prstGeom>
          <a:solidFill>
            <a:schemeClr val="dk1">
              <a:alpha val="4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45771" y="1635712"/>
            <a:ext cx="9938657" cy="3438939"/>
          </a:xfrm>
        </p:spPr>
        <p:txBody>
          <a:bodyPr>
            <a:noAutofit/>
          </a:bodyPr>
          <a:lstStyle/>
          <a:p>
            <a:pPr marL="0" indent="0">
              <a:lnSpc>
                <a:spcPct val="110000"/>
              </a:lnSpc>
            </a:pPr>
            <a:r>
              <a:rPr lang="en-US" sz="3600" dirty="0">
                <a:solidFill>
                  <a:schemeClr val="bg1"/>
                </a:solidFill>
              </a:rPr>
              <a:t>Across the nation, high schools are seeking ways to improve student engagement and facilitate learning that leads to student empowerment and ownership.</a:t>
            </a:r>
            <a:endParaRPr lang="en-US" sz="2800" dirty="0">
              <a:solidFill>
                <a:schemeClr val="bg1"/>
              </a:solidFill>
            </a:endParaRPr>
          </a:p>
        </p:txBody>
      </p:sp>
      <p:pic>
        <p:nvPicPr>
          <p:cNvPr id="7" name="Picture 6"/>
          <p:cNvPicPr>
            <a:picLocks noChangeAspect="1"/>
          </p:cNvPicPr>
          <p:nvPr/>
        </p:nvPicPr>
        <p:blipFill>
          <a:blip r:embed="rId4"/>
          <a:stretch>
            <a:fillRect/>
          </a:stretch>
        </p:blipFill>
        <p:spPr>
          <a:xfrm>
            <a:off x="11503470" y="6257925"/>
            <a:ext cx="540893" cy="530876"/>
          </a:xfrm>
          <a:prstGeom prst="rect">
            <a:avLst/>
          </a:prstGeom>
        </p:spPr>
      </p:pic>
      <p:sp>
        <p:nvSpPr>
          <p:cNvPr id="8" name="Rectangle 7"/>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85EBC0DA-D20E-2F45-B563-C6FAFEBE475A}" type="slidenum">
              <a:rPr lang="en-US" sz="1100" smtClean="0">
                <a:solidFill>
                  <a:schemeClr val="bg1">
                    <a:lumMod val="50000"/>
                  </a:schemeClr>
                </a:solidFill>
              </a:rPr>
              <a:t>19</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60623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7154" y="410428"/>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287840"/>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330258" y="1621452"/>
            <a:ext cx="11531484" cy="4961881"/>
          </a:xfrm>
        </p:spPr>
        <p:txBody>
          <a:bodyPr/>
          <a:lstStyle/>
          <a:p>
            <a:pPr algn="l">
              <a:spcBef>
                <a:spcPts val="0"/>
              </a:spcBef>
              <a:spcAft>
                <a:spcPts val="1200"/>
              </a:spcAft>
            </a:pPr>
            <a:r>
              <a:rPr lang="en-US" dirty="0"/>
              <a:t>This toolkit is intended to be used by district and school leaders and others to </a:t>
            </a:r>
          </a:p>
          <a:p>
            <a:pPr marL="342900" indent="-342900" algn="l">
              <a:spcBef>
                <a:spcPts val="0"/>
              </a:spcBef>
              <a:spcAft>
                <a:spcPts val="600"/>
              </a:spcAft>
              <a:buFont typeface="Arial" charset="0"/>
              <a:buChar char="•"/>
            </a:pPr>
            <a:r>
              <a:rPr lang="en-US" dirty="0"/>
              <a:t>understand the opportunities to advance next-generation high school efforts;</a:t>
            </a:r>
          </a:p>
          <a:p>
            <a:pPr marL="342900" indent="-342900" algn="l">
              <a:spcBef>
                <a:spcPts val="0"/>
              </a:spcBef>
              <a:spcAft>
                <a:spcPts val="600"/>
              </a:spcAft>
              <a:buFont typeface="Arial" charset="0"/>
              <a:buChar char="•"/>
            </a:pPr>
            <a:r>
              <a:rPr lang="en-US" dirty="0"/>
              <a:t>understand how the Every Student Succeeds Act (ESSA) supports state, district, and school efforts;</a:t>
            </a:r>
          </a:p>
          <a:p>
            <a:pPr marL="342900" indent="-342900" algn="l">
              <a:spcBef>
                <a:spcPts val="0"/>
              </a:spcBef>
              <a:spcAft>
                <a:spcPts val="600"/>
              </a:spcAft>
              <a:buFont typeface="Arial" charset="0"/>
              <a:buChar char="•"/>
            </a:pPr>
            <a:r>
              <a:rPr lang="en-US" dirty="0"/>
              <a:t>support high school reform efforts;</a:t>
            </a:r>
          </a:p>
          <a:p>
            <a:pPr marL="342900" indent="-342900" algn="l">
              <a:spcBef>
                <a:spcPts val="0"/>
              </a:spcBef>
              <a:spcAft>
                <a:spcPts val="600"/>
              </a:spcAft>
              <a:buFont typeface="Arial" charset="0"/>
              <a:buChar char="•"/>
            </a:pPr>
            <a:r>
              <a:rPr lang="en-US" dirty="0"/>
              <a:t>support approaches that can improve outcomes for traditionally underserved students;</a:t>
            </a:r>
          </a:p>
          <a:p>
            <a:pPr marL="342900" indent="-342900" algn="l">
              <a:spcBef>
                <a:spcPts val="0"/>
              </a:spcBef>
              <a:spcAft>
                <a:spcPts val="600"/>
              </a:spcAft>
              <a:buFont typeface="Arial" charset="0"/>
              <a:buChar char="•"/>
            </a:pPr>
            <a:r>
              <a:rPr lang="en-US" dirty="0"/>
              <a:t>identify examples of policies, procedures, and practices at the state, district, and school levels that support high school reform; and</a:t>
            </a:r>
          </a:p>
          <a:p>
            <a:pPr marL="342900" indent="-342900" algn="l">
              <a:spcBef>
                <a:spcPts val="0"/>
              </a:spcBef>
              <a:spcAft>
                <a:spcPts val="600"/>
              </a:spcAft>
              <a:buFont typeface="Arial" charset="0"/>
              <a:buChar char="•"/>
            </a:pPr>
            <a:r>
              <a:rPr lang="en-US" dirty="0"/>
              <a:t>provide research, resources, and tools to support local efforts.</a:t>
            </a:r>
          </a:p>
          <a:p>
            <a:pPr marL="342900" indent="-342900" algn="l">
              <a:buFont typeface="Arial" charset="0"/>
              <a:buChar char="•"/>
            </a:pPr>
            <a:endParaRPr lang="en-US" dirty="0"/>
          </a:p>
        </p:txBody>
      </p:sp>
    </p:spTree>
    <p:extLst>
      <p:ext uri="{BB962C8B-B14F-4D97-AF65-F5344CB8AC3E}">
        <p14:creationId xmlns:p14="http://schemas.microsoft.com/office/powerpoint/2010/main" val="11045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46" y="540512"/>
            <a:ext cx="11547309" cy="1004125"/>
          </a:xfrm>
        </p:spPr>
        <p:txBody>
          <a:bodyPr/>
          <a:lstStyle/>
          <a:p>
            <a:r>
              <a:rPr lang="en-US" sz="3500" dirty="0"/>
              <a:t>Focus on Equitable Access to High-Quality Teaching and Learning Opportunities for </a:t>
            </a:r>
            <a:r>
              <a:rPr lang="en-US" sz="3500" i="1" dirty="0"/>
              <a:t>All</a:t>
            </a:r>
            <a:r>
              <a:rPr lang="en-US" sz="3500" dirty="0"/>
              <a:t> Students</a:t>
            </a:r>
          </a:p>
        </p:txBody>
      </p:sp>
      <p:sp>
        <p:nvSpPr>
          <p:cNvPr id="3" name="Subtitle 2"/>
          <p:cNvSpPr>
            <a:spLocks noGrp="1"/>
          </p:cNvSpPr>
          <p:nvPr>
            <p:ph type="subTitle" idx="1"/>
          </p:nvPr>
        </p:nvSpPr>
        <p:spPr>
          <a:xfrm>
            <a:off x="320842" y="5981617"/>
            <a:ext cx="8726905" cy="643773"/>
          </a:xfrm>
        </p:spPr>
        <p:txBody>
          <a:bodyPr/>
          <a:lstStyle/>
          <a:p>
            <a:pPr algn="l"/>
            <a:r>
              <a:rPr lang="en-US" sz="1400" dirty="0"/>
              <a:t>Source: </a:t>
            </a:r>
            <a:r>
              <a:rPr lang="en-US" sz="1400" u="sng" dirty="0">
                <a:hlinkClick r:id="rId3"/>
              </a:rPr>
              <a:t>https://www.whitehouse.gov/photos-and-video/video/2016/09/12/second-annual-white-house-summit-next-generation-high-schools</a:t>
            </a:r>
            <a:r>
              <a:rPr lang="en-US" sz="1400" u="sng" dirty="0"/>
              <a:t> </a:t>
            </a:r>
            <a:r>
              <a:rPr lang="en-US" sz="1400" dirty="0"/>
              <a:t>(accessed September 24,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p:cNvGraphicFramePr>
                <a:graphicFrameLocks noGrp="1"/>
              </p:cNvGraphicFramePr>
              <p:nvPr>
                <p:extLst>
                  <p:ext uri="{D42A27DB-BD31-4B8C-83A1-F6EECF244321}">
                    <p14:modId xmlns:p14="http://schemas.microsoft.com/office/powerpoint/2010/main" val="1238763740"/>
                  </p:ext>
                </p:extLst>
              </p:nvPr>
            </p:nvGraphicFramePr>
            <p:xfrm>
              <a:off x="2495675" y="1737944"/>
              <a:ext cx="7200650" cy="405036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p:cNvPicPr>
                <a:picLocks noGrp="1" noRot="1" noChangeAspect="1" noMove="1" noResize="1" noEditPoints="1" noAdjustHandles="1" noChangeArrowheads="1" noChangeShapeType="1"/>
              </p:cNvPicPr>
              <p:nvPr/>
            </p:nvPicPr>
            <p:blipFill>
              <a:blip r:embed="rId5"/>
              <a:stretch>
                <a:fillRect/>
              </a:stretch>
            </p:blipFill>
            <p:spPr>
              <a:xfrm>
                <a:off x="2495675" y="1737944"/>
                <a:ext cx="7200650" cy="4050366"/>
              </a:xfrm>
              <a:prstGeom prst="rect">
                <a:avLst/>
              </a:prstGeom>
            </p:spPr>
          </p:pic>
        </mc:Fallback>
      </mc:AlternateContent>
    </p:spTree>
    <p:extLst>
      <p:ext uri="{BB962C8B-B14F-4D97-AF65-F5344CB8AC3E}">
        <p14:creationId xmlns:p14="http://schemas.microsoft.com/office/powerpoint/2010/main" val="72014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Personalized Learning?</a:t>
            </a:r>
          </a:p>
        </p:txBody>
      </p:sp>
      <p:sp>
        <p:nvSpPr>
          <p:cNvPr id="3" name="Subtitle 2"/>
          <p:cNvSpPr>
            <a:spLocks noGrp="1"/>
          </p:cNvSpPr>
          <p:nvPr>
            <p:ph type="subTitle" idx="1"/>
          </p:nvPr>
        </p:nvSpPr>
        <p:spPr>
          <a:xfrm>
            <a:off x="1314450" y="2507612"/>
            <a:ext cx="9563100" cy="2207263"/>
          </a:xfrm>
        </p:spPr>
        <p:txBody>
          <a:bodyPr/>
          <a:lstStyle/>
          <a:p>
            <a:pPr algn="l"/>
            <a:r>
              <a:rPr lang="en-US" dirty="0"/>
              <a:t>Personalized learning is a student-centered approach designed to help all students, including those from low-income families and students of color who have been traditionally underserved, develop the knowledge, skills, and abilities that will prepare them for college, a career, and life.</a:t>
            </a:r>
          </a:p>
        </p:txBody>
      </p:sp>
      <p:sp>
        <p:nvSpPr>
          <p:cNvPr id="4" name="TextBox 3"/>
          <p:cNvSpPr txBox="1"/>
          <p:nvPr/>
        </p:nvSpPr>
        <p:spPr>
          <a:xfrm>
            <a:off x="609600" y="6323937"/>
            <a:ext cx="8024327" cy="307777"/>
          </a:xfrm>
          <a:prstGeom prst="rect">
            <a:avLst/>
          </a:prstGeom>
          <a:noFill/>
        </p:spPr>
        <p:txBody>
          <a:bodyPr wrap="square" rtlCol="0"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http://all4ed.org/issues/personalized-learning/</a:t>
            </a:r>
            <a:r>
              <a:rPr lang="en-US" sz="1400" dirty="0">
                <a:solidFill>
                  <a:schemeClr val="tx1">
                    <a:lumMod val="75000"/>
                    <a:lumOff val="25000"/>
                  </a:schemeClr>
                </a:solidFill>
              </a:rPr>
              <a:t> (a</a:t>
            </a:r>
            <a:r>
              <a:rPr lang="en-US" sz="1400" dirty="0">
                <a:solidFill>
                  <a:schemeClr val="tx1">
                    <a:lumMod val="75000"/>
                    <a:lumOff val="25000"/>
                  </a:schemeClr>
                </a:solidFill>
                <a:ea typeface="Century Gothic" charset="0"/>
                <a:cs typeface="Century Gothic" charset="0"/>
              </a:rPr>
              <a:t>ccessed September 16, 2016)</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066773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96122"/>
            <a:ext cx="10972800" cy="1143000"/>
          </a:xfrm>
        </p:spPr>
        <p:txBody>
          <a:bodyPr/>
          <a:lstStyle/>
          <a:p>
            <a:r>
              <a:rPr lang="en-US" dirty="0"/>
              <a:t>The Personalized Learning Approach</a:t>
            </a:r>
          </a:p>
        </p:txBody>
      </p:sp>
      <p:graphicFrame>
        <p:nvGraphicFramePr>
          <p:cNvPr id="4" name="Table 3"/>
          <p:cNvGraphicFramePr>
            <a:graphicFrameLocks noGrp="1"/>
          </p:cNvGraphicFramePr>
          <p:nvPr>
            <p:extLst>
              <p:ext uri="{D42A27DB-BD31-4B8C-83A1-F6EECF244321}">
                <p14:modId xmlns:p14="http://schemas.microsoft.com/office/powerpoint/2010/main" val="1344204534"/>
              </p:ext>
            </p:extLst>
          </p:nvPr>
        </p:nvGraphicFramePr>
        <p:xfrm>
          <a:off x="514350" y="987136"/>
          <a:ext cx="11163300" cy="5214851"/>
        </p:xfrm>
        <a:graphic>
          <a:graphicData uri="http://schemas.openxmlformats.org/drawingml/2006/table">
            <a:tbl>
              <a:tblPr firstRow="1" bandRow="1">
                <a:tableStyleId>{073A0DAA-6AF3-43AB-8588-CEC1D06C72B9}</a:tableStyleId>
              </a:tblPr>
              <a:tblGrid>
                <a:gridCol w="5581650">
                  <a:extLst>
                    <a:ext uri="{9D8B030D-6E8A-4147-A177-3AD203B41FA5}">
                      <a16:colId xmlns:a16="http://schemas.microsoft.com/office/drawing/2014/main" xmlns="" val="4122097055"/>
                    </a:ext>
                  </a:extLst>
                </a:gridCol>
                <a:gridCol w="5581650">
                  <a:extLst>
                    <a:ext uri="{9D8B030D-6E8A-4147-A177-3AD203B41FA5}">
                      <a16:colId xmlns:a16="http://schemas.microsoft.com/office/drawing/2014/main" xmlns="" val="439289841"/>
                    </a:ext>
                  </a:extLst>
                </a:gridCol>
              </a:tblGrid>
              <a:tr h="640080">
                <a:tc>
                  <a:txBody>
                    <a:bodyPr/>
                    <a:lstStyle/>
                    <a:p>
                      <a:r>
                        <a:rPr lang="en-US" sz="1800" dirty="0"/>
                        <a:t>Traditional Systems</a:t>
                      </a:r>
                    </a:p>
                  </a:txBody>
                  <a:tcPr anchor="ctr">
                    <a:solidFill>
                      <a:schemeClr val="accent2"/>
                    </a:solidFill>
                  </a:tcPr>
                </a:tc>
                <a:tc>
                  <a:txBody>
                    <a:bodyPr/>
                    <a:lstStyle/>
                    <a:p>
                      <a:r>
                        <a:rPr lang="en-US" sz="1800" dirty="0"/>
                        <a:t>Personalized Learning Systems</a:t>
                      </a:r>
                    </a:p>
                  </a:txBody>
                  <a:tcPr anchor="ctr">
                    <a:solidFill>
                      <a:schemeClr val="accent2"/>
                    </a:solidFill>
                  </a:tcPr>
                </a:tc>
                <a:extLst>
                  <a:ext uri="{0D108BD9-81ED-4DB2-BD59-A6C34878D82A}">
                    <a16:rowId xmlns:a16="http://schemas.microsoft.com/office/drawing/2014/main" xmlns="" val="3515370665"/>
                  </a:ext>
                </a:extLst>
              </a:tr>
              <a:tr h="548640">
                <a:tc>
                  <a:txBody>
                    <a:bodyPr/>
                    <a:lstStyle/>
                    <a:p>
                      <a:r>
                        <a:rPr lang="en-US" sz="1800" dirty="0">
                          <a:solidFill>
                            <a:schemeClr val="tx1">
                              <a:lumMod val="75000"/>
                              <a:lumOff val="25000"/>
                            </a:schemeClr>
                          </a:solidFill>
                        </a:rPr>
                        <a:t>Mass production </a:t>
                      </a:r>
                    </a:p>
                  </a:txBody>
                  <a:tcPr anchor="ctr"/>
                </a:tc>
                <a:tc>
                  <a:txBody>
                    <a:bodyPr/>
                    <a:lstStyle/>
                    <a:p>
                      <a:r>
                        <a:rPr lang="en-US" sz="1800" dirty="0">
                          <a:solidFill>
                            <a:schemeClr val="tx1">
                              <a:lumMod val="75000"/>
                              <a:lumOff val="25000"/>
                            </a:schemeClr>
                          </a:solidFill>
                        </a:rPr>
                        <a:t>Mass customization</a:t>
                      </a:r>
                    </a:p>
                  </a:txBody>
                  <a:tcPr anchor="ctr"/>
                </a:tc>
                <a:extLst>
                  <a:ext uri="{0D108BD9-81ED-4DB2-BD59-A6C34878D82A}">
                    <a16:rowId xmlns:a16="http://schemas.microsoft.com/office/drawing/2014/main" xmlns="" val="2761703815"/>
                  </a:ext>
                </a:extLst>
              </a:tr>
              <a:tr h="640080">
                <a:tc>
                  <a:txBody>
                    <a:bodyPr/>
                    <a:lstStyle/>
                    <a:p>
                      <a:r>
                        <a:rPr lang="en-US" sz="1800" dirty="0">
                          <a:solidFill>
                            <a:schemeClr val="tx1">
                              <a:lumMod val="75000"/>
                              <a:lumOff val="25000"/>
                            </a:schemeClr>
                          </a:solidFill>
                        </a:rPr>
                        <a:t>Time is constant</a:t>
                      </a:r>
                      <a:r>
                        <a:rPr lang="en-US" sz="1800" baseline="0" dirty="0">
                          <a:solidFill>
                            <a:schemeClr val="tx1">
                              <a:lumMod val="75000"/>
                              <a:lumOff val="25000"/>
                            </a:schemeClr>
                          </a:solidFill>
                        </a:rPr>
                        <a:t> (s</a:t>
                      </a:r>
                      <a:r>
                        <a:rPr lang="en-US" sz="1800" dirty="0">
                          <a:solidFill>
                            <a:schemeClr val="tx1">
                              <a:lumMod val="75000"/>
                              <a:lumOff val="25000"/>
                            </a:schemeClr>
                          </a:solidFill>
                        </a:rPr>
                        <a:t>eat time)</a:t>
                      </a:r>
                    </a:p>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Achievement </a:t>
                      </a:r>
                      <a:r>
                        <a:rPr lang="en-US" sz="1800" baseline="0" dirty="0">
                          <a:solidFill>
                            <a:schemeClr val="tx1">
                              <a:lumMod val="75000"/>
                              <a:lumOff val="25000"/>
                            </a:schemeClr>
                          </a:solidFill>
                        </a:rPr>
                        <a:t>is</a:t>
                      </a:r>
                      <a:r>
                        <a:rPr lang="en-US" sz="1800" dirty="0">
                          <a:solidFill>
                            <a:schemeClr val="tx1">
                              <a:lumMod val="75000"/>
                              <a:lumOff val="25000"/>
                            </a:schemeClr>
                          </a:solidFill>
                        </a:rPr>
                        <a:t> driven by completion</a:t>
                      </a:r>
                      <a:r>
                        <a:rPr lang="en-US" sz="1800" baseline="0" dirty="0">
                          <a:solidFill>
                            <a:schemeClr val="tx1">
                              <a:lumMod val="75000"/>
                              <a:lumOff val="25000"/>
                            </a:schemeClr>
                          </a:solidFill>
                        </a:rPr>
                        <a:t> of assignments</a:t>
                      </a:r>
                      <a:endParaRPr lang="en-US" sz="1800" dirty="0">
                        <a:solidFill>
                          <a:schemeClr val="tx1">
                            <a:lumMod val="75000"/>
                            <a:lumOff val="25000"/>
                          </a:schemeClr>
                        </a:solidFill>
                      </a:endParaRPr>
                    </a:p>
                  </a:txBody>
                  <a:tcPr anchor="ctr"/>
                </a:tc>
                <a:tc>
                  <a:txBody>
                    <a:bodyPr/>
                    <a:lstStyle/>
                    <a:p>
                      <a:r>
                        <a:rPr lang="en-US" sz="1800" dirty="0">
                          <a:solidFill>
                            <a:schemeClr val="tx1">
                              <a:lumMod val="75000"/>
                              <a:lumOff val="25000"/>
                            </a:schemeClr>
                          </a:solidFill>
                        </a:rPr>
                        <a:t>Time can vary</a:t>
                      </a:r>
                    </a:p>
                    <a:p>
                      <a:r>
                        <a:rPr lang="en-US" sz="1800" dirty="0">
                          <a:solidFill>
                            <a:schemeClr val="tx1">
                              <a:lumMod val="75000"/>
                              <a:lumOff val="25000"/>
                            </a:schemeClr>
                          </a:solidFill>
                        </a:rPr>
                        <a:t>Achievement</a:t>
                      </a:r>
                      <a:r>
                        <a:rPr lang="en-US" sz="1800" baseline="0" dirty="0">
                          <a:solidFill>
                            <a:schemeClr val="tx1">
                              <a:lumMod val="75000"/>
                              <a:lumOff val="25000"/>
                            </a:schemeClr>
                          </a:solidFill>
                        </a:rPr>
                        <a:t> is driven by </a:t>
                      </a:r>
                      <a:r>
                        <a:rPr lang="en-US" sz="1800" dirty="0">
                          <a:solidFill>
                            <a:schemeClr val="tx1">
                              <a:lumMod val="75000"/>
                              <a:lumOff val="25000"/>
                            </a:schemeClr>
                          </a:solidFill>
                        </a:rPr>
                        <a:t>mastery/competency</a:t>
                      </a:r>
                    </a:p>
                  </a:txBody>
                  <a:tcPr anchor="ctr"/>
                </a:tc>
                <a:extLst>
                  <a:ext uri="{0D108BD9-81ED-4DB2-BD59-A6C34878D82A}">
                    <a16:rowId xmlns:a16="http://schemas.microsoft.com/office/drawing/2014/main" xmlns="" val="3444038951"/>
                  </a:ext>
                </a:extLst>
              </a:tr>
              <a:tr h="642851">
                <a:tc>
                  <a:txBody>
                    <a:bodyPr/>
                    <a:lstStyle/>
                    <a:p>
                      <a:r>
                        <a:rPr lang="en-US" sz="1800" dirty="0">
                          <a:solidFill>
                            <a:schemeClr val="tx1">
                              <a:lumMod val="75000"/>
                              <a:lumOff val="25000"/>
                            </a:schemeClr>
                          </a:solidFill>
                        </a:rPr>
                        <a:t>Assembly-line,</a:t>
                      </a:r>
                      <a:r>
                        <a:rPr lang="en-US" sz="1800" baseline="0" dirty="0">
                          <a:solidFill>
                            <a:schemeClr val="tx1">
                              <a:lumMod val="75000"/>
                              <a:lumOff val="25000"/>
                            </a:schemeClr>
                          </a:solidFill>
                        </a:rPr>
                        <a:t> teacher directed</a:t>
                      </a:r>
                      <a:endParaRPr lang="en-US" sz="1800" dirty="0">
                        <a:solidFill>
                          <a:schemeClr val="tx1">
                            <a:lumMod val="75000"/>
                            <a:lumOff val="25000"/>
                          </a:schemeClr>
                        </a:solidFill>
                      </a:endParaRPr>
                    </a:p>
                  </a:txBody>
                  <a:tcPr anchor="ctr"/>
                </a:tc>
                <a:tc>
                  <a:txBody>
                    <a:bodyPr/>
                    <a:lstStyle/>
                    <a:p>
                      <a:r>
                        <a:rPr lang="en-US" sz="1800" dirty="0">
                          <a:solidFill>
                            <a:schemeClr val="tx1">
                              <a:lumMod val="75000"/>
                              <a:lumOff val="25000"/>
                            </a:schemeClr>
                          </a:solidFill>
                        </a:rPr>
                        <a:t>Innovative, teacher</a:t>
                      </a:r>
                      <a:r>
                        <a:rPr lang="en-US" sz="1800" baseline="0" dirty="0">
                          <a:solidFill>
                            <a:schemeClr val="tx1">
                              <a:lumMod val="75000"/>
                              <a:lumOff val="25000"/>
                            </a:schemeClr>
                          </a:solidFill>
                        </a:rPr>
                        <a:t> facilitated</a:t>
                      </a:r>
                      <a:endParaRPr lang="en-US" sz="1800" dirty="0">
                        <a:solidFill>
                          <a:schemeClr val="tx1">
                            <a:lumMod val="75000"/>
                            <a:lumOff val="25000"/>
                          </a:schemeClr>
                        </a:solidFill>
                      </a:endParaRPr>
                    </a:p>
                  </a:txBody>
                  <a:tcPr anchor="ctr"/>
                </a:tc>
                <a:extLst>
                  <a:ext uri="{0D108BD9-81ED-4DB2-BD59-A6C34878D82A}">
                    <a16:rowId xmlns:a16="http://schemas.microsoft.com/office/drawing/2014/main" xmlns="" val="2603655532"/>
                  </a:ext>
                </a:extLst>
              </a:tr>
              <a:tr h="1005840">
                <a:tc>
                  <a:txBody>
                    <a:bodyPr/>
                    <a:lstStyle/>
                    <a:p>
                      <a:r>
                        <a:rPr lang="en-US" sz="1800" dirty="0">
                          <a:solidFill>
                            <a:schemeClr val="tx1">
                              <a:lumMod val="75000"/>
                              <a:lumOff val="25000"/>
                            </a:schemeClr>
                          </a:solidFill>
                        </a:rPr>
                        <a:t>End of unit/year/course assessment of knowledge</a:t>
                      </a:r>
                    </a:p>
                  </a:txBody>
                  <a:tcPr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Embedded, and dynamic assessment of knowledge/skills</a:t>
                      </a:r>
                      <a:r>
                        <a:rPr lang="en-US" sz="1800" baseline="0" dirty="0">
                          <a:solidFill>
                            <a:schemeClr val="tx1">
                              <a:lumMod val="75000"/>
                              <a:lumOff val="25000"/>
                            </a:schemeClr>
                          </a:solidFill>
                        </a:rPr>
                        <a:t>; demonstration of learning that supports personal aspiration, learning preference, interest</a:t>
                      </a:r>
                      <a:endParaRPr lang="en-US" sz="1800" dirty="0">
                        <a:solidFill>
                          <a:schemeClr val="tx1">
                            <a:lumMod val="75000"/>
                            <a:lumOff val="25000"/>
                          </a:schemeClr>
                        </a:solidFill>
                      </a:endParaRPr>
                    </a:p>
                  </a:txBody>
                  <a:tcPr anchor="ctr"/>
                </a:tc>
                <a:extLst>
                  <a:ext uri="{0D108BD9-81ED-4DB2-BD59-A6C34878D82A}">
                    <a16:rowId xmlns:a16="http://schemas.microsoft.com/office/drawing/2014/main" xmlns="" val="2556579393"/>
                  </a:ext>
                </a:extLst>
              </a:tr>
              <a:tr h="640080">
                <a:tc>
                  <a:txBody>
                    <a:bodyPr/>
                    <a:lstStyle/>
                    <a:p>
                      <a:r>
                        <a:rPr lang="en-US" sz="1800" dirty="0">
                          <a:solidFill>
                            <a:schemeClr val="tx1">
                              <a:lumMod val="75000"/>
                              <a:lumOff val="25000"/>
                            </a:schemeClr>
                          </a:solidFill>
                        </a:rPr>
                        <a:t>Institution is</a:t>
                      </a:r>
                      <a:r>
                        <a:rPr lang="en-US" sz="1800" baseline="0" dirty="0">
                          <a:solidFill>
                            <a:schemeClr val="tx1">
                              <a:lumMod val="75000"/>
                              <a:lumOff val="25000"/>
                            </a:schemeClr>
                          </a:solidFill>
                        </a:rPr>
                        <a:t> </a:t>
                      </a:r>
                      <a:r>
                        <a:rPr lang="en-US" sz="1800" dirty="0">
                          <a:solidFill>
                            <a:schemeClr val="tx1">
                              <a:lumMod val="75000"/>
                              <a:lumOff val="25000"/>
                            </a:schemeClr>
                          </a:solidFill>
                        </a:rPr>
                        <a:t>teacher centered</a:t>
                      </a:r>
                    </a:p>
                  </a:txBody>
                  <a:tcPr anchor="ctr"/>
                </a:tc>
                <a:tc>
                  <a:txBody>
                    <a:bodyPr/>
                    <a:lstStyle/>
                    <a:p>
                      <a:r>
                        <a:rPr lang="en-US" sz="1800" dirty="0">
                          <a:solidFill>
                            <a:schemeClr val="tx1">
                              <a:lumMod val="75000"/>
                              <a:lumOff val="25000"/>
                            </a:schemeClr>
                          </a:solidFill>
                        </a:rPr>
                        <a:t>Institution is student centered </a:t>
                      </a:r>
                    </a:p>
                  </a:txBody>
                  <a:tcPr anchor="ctr"/>
                </a:tc>
                <a:extLst>
                  <a:ext uri="{0D108BD9-81ED-4DB2-BD59-A6C34878D82A}">
                    <a16:rowId xmlns:a16="http://schemas.microsoft.com/office/drawing/2014/main" xmlns="" val="1613993927"/>
                  </a:ext>
                </a:extLst>
              </a:tr>
              <a:tr h="640080">
                <a:tc>
                  <a:txBody>
                    <a:bodyPr/>
                    <a:lstStyle/>
                    <a:p>
                      <a:r>
                        <a:rPr lang="en-US" sz="1800" dirty="0">
                          <a:solidFill>
                            <a:schemeClr val="tx1">
                              <a:lumMod val="75000"/>
                              <a:lumOff val="25000"/>
                            </a:schemeClr>
                          </a:solidFill>
                        </a:rPr>
                        <a:t>Fixed place</a:t>
                      </a:r>
                      <a:r>
                        <a:rPr lang="en-US" sz="1800" baseline="0" dirty="0">
                          <a:solidFill>
                            <a:schemeClr val="tx1">
                              <a:lumMod val="75000"/>
                              <a:lumOff val="25000"/>
                            </a:schemeClr>
                          </a:solidFill>
                        </a:rPr>
                        <a:t>; </a:t>
                      </a:r>
                      <a:r>
                        <a:rPr lang="en-US" sz="1800" dirty="0">
                          <a:solidFill>
                            <a:schemeClr val="tx1">
                              <a:lumMod val="75000"/>
                              <a:lumOff val="25000"/>
                            </a:schemeClr>
                          </a:solidFill>
                        </a:rPr>
                        <a:t>school based</a:t>
                      </a:r>
                    </a:p>
                  </a:txBody>
                  <a:tcPr anchor="ctr"/>
                </a:tc>
                <a:tc>
                  <a:txBody>
                    <a:bodyPr/>
                    <a:lstStyle/>
                    <a:p>
                      <a:r>
                        <a:rPr lang="en-US" sz="1800" dirty="0">
                          <a:solidFill>
                            <a:schemeClr val="tx1">
                              <a:lumMod val="75000"/>
                              <a:lumOff val="25000"/>
                            </a:schemeClr>
                          </a:solidFill>
                        </a:rPr>
                        <a:t>Anywhere and everywhere; mobile </a:t>
                      </a:r>
                    </a:p>
                  </a:txBody>
                  <a:tcPr anchor="ctr"/>
                </a:tc>
                <a:extLst>
                  <a:ext uri="{0D108BD9-81ED-4DB2-BD59-A6C34878D82A}">
                    <a16:rowId xmlns:a16="http://schemas.microsoft.com/office/drawing/2014/main" xmlns="" val="3164179830"/>
                  </a:ext>
                </a:extLst>
              </a:tr>
            </a:tbl>
          </a:graphicData>
        </a:graphic>
      </p:graphicFrame>
      <p:sp>
        <p:nvSpPr>
          <p:cNvPr id="5" name="TextBox 4"/>
          <p:cNvSpPr txBox="1"/>
          <p:nvPr/>
        </p:nvSpPr>
        <p:spPr>
          <a:xfrm>
            <a:off x="514350" y="6201987"/>
            <a:ext cx="10972800" cy="523220"/>
          </a:xfrm>
          <a:prstGeom prst="rect">
            <a:avLst/>
          </a:prstGeom>
          <a:noFill/>
        </p:spPr>
        <p:txBody>
          <a:bodyPr wrap="square" rtlCol="0"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http://www.hanoverresearch.com/media/Best-Practices-in-Personalized-Learning-Environments.pdf</a:t>
            </a:r>
            <a:r>
              <a:rPr lang="en-US" sz="1400" dirty="0">
                <a:solidFill>
                  <a:schemeClr val="tx1">
                    <a:lumMod val="75000"/>
                    <a:lumOff val="25000"/>
                  </a:schemeClr>
                </a:solidFill>
              </a:rPr>
              <a:t> (accessed </a:t>
            </a:r>
            <a:r>
              <a:rPr lang="en-US" sz="1400" dirty="0">
                <a:solidFill>
                  <a:schemeClr val="tx1">
                    <a:lumMod val="75000"/>
                    <a:lumOff val="25000"/>
                  </a:schemeClr>
                </a:solidFill>
                <a:ea typeface="Century Gothic" charset="0"/>
                <a:cs typeface="Century Gothic" charset="0"/>
              </a:rPr>
              <a:t>September 16, 2016)</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424129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2387"/>
            <a:ext cx="10972800" cy="1143000"/>
          </a:xfrm>
        </p:spPr>
        <p:txBody>
          <a:bodyPr/>
          <a:lstStyle/>
          <a:p>
            <a:r>
              <a:rPr lang="en-US" dirty="0"/>
              <a:t>The Need for Personalization Is Growing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075" t="5776" r="6651" b="7790"/>
          <a:stretch/>
        </p:blipFill>
        <p:spPr>
          <a:xfrm>
            <a:off x="1220803" y="1445387"/>
            <a:ext cx="3659205" cy="4744213"/>
          </a:xfrm>
          <a:prstGeom prst="rect">
            <a:avLst/>
          </a:prstGeom>
        </p:spPr>
      </p:pic>
      <p:sp>
        <p:nvSpPr>
          <p:cNvPr id="5" name="TextBox 4"/>
          <p:cNvSpPr txBox="1"/>
          <p:nvPr/>
        </p:nvSpPr>
        <p:spPr>
          <a:xfrm>
            <a:off x="5523194" y="2491137"/>
            <a:ext cx="5691739" cy="1938992"/>
          </a:xfrm>
          <a:prstGeom prst="rect">
            <a:avLst/>
          </a:prstGeom>
          <a:noFill/>
        </p:spPr>
        <p:txBody>
          <a:bodyPr wrap="square" rtlCol="0">
            <a:spAutoFit/>
          </a:bodyPr>
          <a:lstStyle/>
          <a:p>
            <a:r>
              <a:rPr lang="en-US" sz="2400" dirty="0">
                <a:solidFill>
                  <a:schemeClr val="tx1">
                    <a:lumMod val="75000"/>
                    <a:lumOff val="25000"/>
                  </a:schemeClr>
                </a:solidFill>
              </a:rPr>
              <a:t>Even the most capable educator cannot meet the demand for personalization without schools shifting to a more student-centered model of instruction.</a:t>
            </a:r>
          </a:p>
        </p:txBody>
      </p:sp>
      <p:sp>
        <p:nvSpPr>
          <p:cNvPr id="6" name="TextBox 5"/>
          <p:cNvSpPr txBox="1"/>
          <p:nvPr/>
        </p:nvSpPr>
        <p:spPr>
          <a:xfrm>
            <a:off x="5399772" y="5904505"/>
            <a:ext cx="6519512"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http://digitalpromise.org/wp-content/uploads/2016/09/lps-growing_diversity_FINAL-1.pdf</a:t>
            </a:r>
            <a:r>
              <a:rPr lang="en-US" sz="1400" dirty="0">
                <a:solidFill>
                  <a:schemeClr val="tx1">
                    <a:lumMod val="75000"/>
                    <a:lumOff val="25000"/>
                  </a:schemeClr>
                </a:solidFill>
              </a:rPr>
              <a:t> (accessed September 23, 2016)</a:t>
            </a:r>
          </a:p>
        </p:txBody>
      </p:sp>
    </p:spTree>
    <p:extLst>
      <p:ext uri="{BB962C8B-B14F-4D97-AF65-F5344CB8AC3E}">
        <p14:creationId xmlns:p14="http://schemas.microsoft.com/office/powerpoint/2010/main" val="298970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4774" y="2014221"/>
            <a:ext cx="4162425" cy="2062480"/>
          </a:xfrm>
        </p:spPr>
        <p:txBody>
          <a:bodyPr>
            <a:normAutofit/>
          </a:bodyPr>
          <a:lstStyle/>
          <a:p>
            <a:pPr algn="l"/>
            <a:r>
              <a:rPr lang="en-US" sz="2400" b="0" dirty="0"/>
              <a:t>Results from personalized learning require time. </a:t>
            </a:r>
          </a:p>
        </p:txBody>
      </p:sp>
      <p:pic>
        <p:nvPicPr>
          <p:cNvPr id="8" name="Picture 7"/>
          <p:cNvPicPr>
            <a:picLocks noChangeAspect="1"/>
          </p:cNvPicPr>
          <p:nvPr/>
        </p:nvPicPr>
        <p:blipFill rotWithShape="1">
          <a:blip r:embed="rId2"/>
          <a:srcRect l="7322" t="16237" r="51462" b="13761"/>
          <a:stretch/>
        </p:blipFill>
        <p:spPr>
          <a:xfrm>
            <a:off x="807719" y="363379"/>
            <a:ext cx="6623227" cy="5760720"/>
          </a:xfrm>
          <a:prstGeom prst="rect">
            <a:avLst/>
          </a:prstGeom>
        </p:spPr>
      </p:pic>
      <p:sp>
        <p:nvSpPr>
          <p:cNvPr id="9" name="Rectangle 8"/>
          <p:cNvSpPr/>
          <p:nvPr/>
        </p:nvSpPr>
        <p:spPr>
          <a:xfrm>
            <a:off x="807718" y="6288684"/>
            <a:ext cx="9079231"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http://www.rand.org/pubs/research_reports/RR1365.html</a:t>
            </a:r>
            <a:r>
              <a:rPr lang="en-US" sz="1400" dirty="0">
                <a:solidFill>
                  <a:schemeClr val="tx1">
                    <a:lumMod val="75000"/>
                    <a:lumOff val="25000"/>
                  </a:schemeClr>
                </a:solidFill>
              </a:rPr>
              <a:t> (accessed September 23, 2016)</a:t>
            </a:r>
          </a:p>
        </p:txBody>
      </p:sp>
    </p:spTree>
    <p:extLst>
      <p:ext uri="{BB962C8B-B14F-4D97-AF65-F5344CB8AC3E}">
        <p14:creationId xmlns:p14="http://schemas.microsoft.com/office/powerpoint/2010/main" val="161273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9342" y="703263"/>
            <a:ext cx="4567477" cy="4893806"/>
          </a:xfrm>
        </p:spPr>
        <p:txBody>
          <a:bodyPr>
            <a:normAutofit/>
          </a:bodyPr>
          <a:lstStyle/>
          <a:p>
            <a:pPr algn="l"/>
            <a:r>
              <a:rPr lang="en-US" sz="2400" b="0" dirty="0"/>
              <a:t>Student achievement on Measures of Academic Progress (MAP) mathematics and reading assessments jumped above the national median. </a:t>
            </a:r>
            <a:endParaRPr lang="en-US" sz="2400" b="0" dirty="0">
              <a:solidFill>
                <a:schemeClr val="tx1"/>
              </a:solidFill>
            </a:endParaRPr>
          </a:p>
        </p:txBody>
      </p:sp>
      <p:pic>
        <p:nvPicPr>
          <p:cNvPr id="4" name="Picture 3"/>
          <p:cNvPicPr>
            <a:picLocks noChangeAspect="1"/>
          </p:cNvPicPr>
          <p:nvPr/>
        </p:nvPicPr>
        <p:blipFill rotWithShape="1">
          <a:blip r:embed="rId2"/>
          <a:srcRect l="51613" t="8013" r="2063" b="20214"/>
          <a:stretch/>
        </p:blipFill>
        <p:spPr>
          <a:xfrm>
            <a:off x="859790" y="365124"/>
            <a:ext cx="5252252" cy="6169025"/>
          </a:xfrm>
          <a:prstGeom prst="rect">
            <a:avLst/>
          </a:prstGeom>
        </p:spPr>
      </p:pic>
      <p:sp>
        <p:nvSpPr>
          <p:cNvPr id="5" name="Rectangle 4"/>
          <p:cNvSpPr/>
          <p:nvPr/>
        </p:nvSpPr>
        <p:spPr>
          <a:xfrm>
            <a:off x="6248399" y="5948539"/>
            <a:ext cx="5791201" cy="523220"/>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hlinkClick r:id="rId3"/>
              </a:rPr>
              <a:t>http://www.rand.org/pubs/research_reports/RR1365.html</a:t>
            </a:r>
            <a:endParaRPr lang="en-US" sz="1400" dirty="0"/>
          </a:p>
          <a:p>
            <a:r>
              <a:rPr lang="en-US" sz="1400" dirty="0">
                <a:solidFill>
                  <a:schemeClr val="tx1">
                    <a:lumMod val="75000"/>
                    <a:lumOff val="25000"/>
                  </a:schemeClr>
                </a:solidFill>
              </a:rPr>
              <a:t>(accessed September 23, 2016)</a:t>
            </a:r>
          </a:p>
        </p:txBody>
      </p:sp>
    </p:spTree>
    <p:extLst>
      <p:ext uri="{BB962C8B-B14F-4D97-AF65-F5344CB8AC3E}">
        <p14:creationId xmlns:p14="http://schemas.microsoft.com/office/powerpoint/2010/main" val="2869108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643" t="7453" r="15609" b="21497"/>
          <a:stretch/>
        </p:blipFill>
        <p:spPr>
          <a:xfrm>
            <a:off x="949124" y="376700"/>
            <a:ext cx="5810491" cy="5664408"/>
          </a:xfrm>
          <a:prstGeom prst="rect">
            <a:avLst/>
          </a:prstGeom>
        </p:spPr>
      </p:pic>
      <p:sp>
        <p:nvSpPr>
          <p:cNvPr id="5" name="TextBox 4"/>
          <p:cNvSpPr txBox="1"/>
          <p:nvPr/>
        </p:nvSpPr>
        <p:spPr>
          <a:xfrm>
            <a:off x="7224772" y="1762126"/>
            <a:ext cx="4490978" cy="2677656"/>
          </a:xfrm>
          <a:prstGeom prst="rect">
            <a:avLst/>
          </a:prstGeom>
          <a:noFill/>
        </p:spPr>
        <p:txBody>
          <a:bodyPr wrap="square" rtlCol="0">
            <a:spAutoFit/>
          </a:bodyPr>
          <a:lstStyle/>
          <a:p>
            <a:r>
              <a:rPr lang="en-US" sz="2400" dirty="0">
                <a:solidFill>
                  <a:schemeClr val="tx1">
                    <a:lumMod val="75000"/>
                    <a:lumOff val="25000"/>
                  </a:schemeClr>
                </a:solidFill>
              </a:rPr>
              <a:t>Data shows that the majority of students exceed peers in mathematics and reading achievement growth when they have a personalized learning education environment. </a:t>
            </a:r>
          </a:p>
        </p:txBody>
      </p:sp>
      <p:sp>
        <p:nvSpPr>
          <p:cNvPr id="6" name="Rectangle 5"/>
          <p:cNvSpPr/>
          <p:nvPr/>
        </p:nvSpPr>
        <p:spPr>
          <a:xfrm>
            <a:off x="924362" y="6207626"/>
            <a:ext cx="9915087"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http://www.rand.org/pubs/research_reports/RR1365.html</a:t>
            </a:r>
            <a:r>
              <a:rPr lang="en-US" sz="1400" dirty="0">
                <a:solidFill>
                  <a:schemeClr val="tx1">
                    <a:lumMod val="75000"/>
                    <a:lumOff val="25000"/>
                  </a:schemeClr>
                </a:solidFill>
              </a:rPr>
              <a:t>(accessed September 23, 2016)</a:t>
            </a:r>
          </a:p>
        </p:txBody>
      </p:sp>
    </p:spTree>
    <p:extLst>
      <p:ext uri="{BB962C8B-B14F-4D97-AF65-F5344CB8AC3E}">
        <p14:creationId xmlns:p14="http://schemas.microsoft.com/office/powerpoint/2010/main" val="2178346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565"/>
            <a:ext cx="13377333" cy="8921090"/>
          </a:xfrm>
          <a:prstGeom prst="rect">
            <a:avLst/>
          </a:prstGeom>
        </p:spPr>
      </p:pic>
      <p:sp>
        <p:nvSpPr>
          <p:cNvPr id="2" name="Title 1"/>
          <p:cNvSpPr>
            <a:spLocks noGrp="1"/>
          </p:cNvSpPr>
          <p:nvPr>
            <p:ph type="ctrTitle"/>
          </p:nvPr>
        </p:nvSpPr>
        <p:spPr>
          <a:xfrm>
            <a:off x="724850" y="536855"/>
            <a:ext cx="5223933" cy="4898745"/>
          </a:xfrm>
        </p:spPr>
        <p:txBody>
          <a:bodyPr>
            <a:noAutofit/>
          </a:bodyPr>
          <a:lstStyle/>
          <a:p>
            <a:r>
              <a:rPr lang="en-US" sz="4400" dirty="0"/>
              <a:t>We live in a global economy and we must provide deeper learning experiences for </a:t>
            </a:r>
            <a:br>
              <a:rPr lang="en-US" sz="4400" dirty="0"/>
            </a:br>
            <a:r>
              <a:rPr lang="en-US" sz="4400" i="1" dirty="0"/>
              <a:t>all</a:t>
            </a:r>
            <a:r>
              <a:rPr lang="en-US" sz="4400" dirty="0"/>
              <a:t> students.</a:t>
            </a:r>
            <a:endParaRPr lang="en-US" sz="4400" dirty="0">
              <a:solidFill>
                <a:schemeClr val="tx1"/>
              </a:solidFill>
            </a:endParaRPr>
          </a:p>
        </p:txBody>
      </p:sp>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
        <p:nvSpPr>
          <p:cNvPr id="7" name="Rectangle 6"/>
          <p:cNvSpPr/>
          <p:nvPr/>
        </p:nvSpPr>
        <p:spPr>
          <a:xfrm>
            <a:off x="534350" y="6788801"/>
            <a:ext cx="8959846" cy="307777"/>
          </a:xfrm>
          <a:prstGeom prst="rect">
            <a:avLst/>
          </a:prstGeom>
        </p:spPr>
        <p:txBody>
          <a:bodyPr wrap="square" anchor="t">
            <a:spAutoFit/>
          </a:bodyPr>
          <a:lstStyle/>
          <a:p>
            <a:r>
              <a:rPr lang="en-US" sz="1400" dirty="0">
                <a:solidFill>
                  <a:schemeClr val="bg1"/>
                </a:solidFill>
              </a:rPr>
              <a:t>Source: </a:t>
            </a:r>
            <a:r>
              <a:rPr lang="en-US" sz="1400" dirty="0">
                <a:solidFill>
                  <a:schemeClr val="tx1">
                    <a:lumMod val="75000"/>
                    <a:lumOff val="25000"/>
                  </a:schemeClr>
                </a:solidFill>
                <a:hlinkClick r:id="rId5"/>
              </a:rPr>
              <a:t>http://deeperlearning4all.org/about-deeper-learning</a:t>
            </a:r>
            <a:r>
              <a:rPr lang="en-US" sz="1400" dirty="0">
                <a:solidFill>
                  <a:schemeClr val="tx1">
                    <a:lumMod val="75000"/>
                    <a:lumOff val="25000"/>
                  </a:schemeClr>
                </a:solidFill>
              </a:rPr>
              <a:t> </a:t>
            </a:r>
            <a:r>
              <a:rPr lang="en-US" sz="1400" dirty="0">
                <a:solidFill>
                  <a:schemeClr val="bg1"/>
                </a:solidFill>
              </a:rPr>
              <a:t>(accessed September 23, 2016)</a:t>
            </a:r>
          </a:p>
        </p:txBody>
      </p:sp>
      <p:sp>
        <p:nvSpPr>
          <p:cNvPr id="9" name="Rectangle 8"/>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047ECE20-23C7-3444-8BB2-56181375A1C9}" type="slidenum">
              <a:rPr lang="en-US" sz="1100" smtClean="0">
                <a:solidFill>
                  <a:schemeClr val="bg1">
                    <a:lumMod val="50000"/>
                  </a:schemeClr>
                </a:solidFill>
              </a:rPr>
              <a:t>27</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642326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913534"/>
          </a:xfrm>
        </p:spPr>
        <p:txBody>
          <a:bodyPr>
            <a:normAutofit/>
          </a:bodyPr>
          <a:lstStyle/>
          <a:p>
            <a:r>
              <a:rPr lang="en-US" sz="4400" dirty="0"/>
              <a:t>What Is Deeper Learning?</a:t>
            </a:r>
          </a:p>
        </p:txBody>
      </p:sp>
      <p:graphicFrame>
        <p:nvGraphicFramePr>
          <p:cNvPr id="7" name="Diagram 6"/>
          <p:cNvGraphicFramePr/>
          <p:nvPr>
            <p:extLst>
              <p:ext uri="{D42A27DB-BD31-4B8C-83A1-F6EECF244321}">
                <p14:modId xmlns:p14="http://schemas.microsoft.com/office/powerpoint/2010/main" val="1737964533"/>
              </p:ext>
            </p:extLst>
          </p:nvPr>
        </p:nvGraphicFramePr>
        <p:xfrm>
          <a:off x="491605" y="1968672"/>
          <a:ext cx="11549755" cy="3305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91604" y="6175920"/>
            <a:ext cx="10566255"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hlinkClick r:id="rId8"/>
              </a:rPr>
              <a:t>http://deeperlearning4all.org/wp-content/uploads/2016/04/FINAL-ESSA_FactSheet_DeeperLearning.pdf</a:t>
            </a:r>
            <a:r>
              <a:rPr lang="en-US" sz="1400" dirty="0"/>
              <a:t> </a:t>
            </a:r>
            <a:r>
              <a:rPr lang="en-US" sz="1400" dirty="0">
                <a:solidFill>
                  <a:schemeClr val="tx1">
                    <a:lumMod val="75000"/>
                    <a:lumOff val="25000"/>
                  </a:schemeClr>
                </a:solidFill>
              </a:rPr>
              <a:t>(accessed September 24, 2016)</a:t>
            </a:r>
          </a:p>
        </p:txBody>
      </p:sp>
    </p:spTree>
    <p:extLst>
      <p:ext uri="{BB962C8B-B14F-4D97-AF65-F5344CB8AC3E}">
        <p14:creationId xmlns:p14="http://schemas.microsoft.com/office/powerpoint/2010/main" val="56486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l="1182" t="12386" r="349" b="1170"/>
          <a:stretch/>
        </p:blipFill>
        <p:spPr>
          <a:xfrm>
            <a:off x="-114925" y="0"/>
            <a:ext cx="12306925" cy="7202657"/>
          </a:xfrm>
          <a:prstGeom prst="rect">
            <a:avLst/>
          </a:prstGeom>
        </p:spPr>
      </p:pic>
      <p:sp>
        <p:nvSpPr>
          <p:cNvPr id="2" name="Title 1"/>
          <p:cNvSpPr>
            <a:spLocks noGrp="1"/>
          </p:cNvSpPr>
          <p:nvPr>
            <p:ph type="ctrTitle"/>
          </p:nvPr>
        </p:nvSpPr>
        <p:spPr>
          <a:xfrm>
            <a:off x="1069208" y="1748508"/>
            <a:ext cx="9938657" cy="3438939"/>
          </a:xfrm>
        </p:spPr>
        <p:txBody>
          <a:bodyPr>
            <a:noAutofit/>
          </a:bodyPr>
          <a:lstStyle/>
          <a:p>
            <a:pPr marL="0" indent="0">
              <a:lnSpc>
                <a:spcPct val="110000"/>
              </a:lnSpc>
            </a:pPr>
            <a:r>
              <a:rPr lang="en-US" sz="3600" dirty="0">
                <a:solidFill>
                  <a:schemeClr val="bg1"/>
                </a:solidFill>
              </a:rPr>
              <a:t>Deeper learning outcomes are correlated to the knowledge, skills, and abilities that employers are seeking today.</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Personalized learning is one approach to achieving deeper learning outcomes.</a:t>
            </a:r>
            <a:endParaRPr lang="en-US" sz="2800" dirty="0">
              <a:solidFill>
                <a:schemeClr val="bg1"/>
              </a:solidFill>
            </a:endParaRPr>
          </a:p>
        </p:txBody>
      </p:sp>
      <p:pic>
        <p:nvPicPr>
          <p:cNvPr id="7" name="Picture 6"/>
          <p:cNvPicPr>
            <a:picLocks noChangeAspect="1"/>
          </p:cNvPicPr>
          <p:nvPr/>
        </p:nvPicPr>
        <p:blipFill>
          <a:blip r:embed="rId5"/>
          <a:stretch>
            <a:fillRect/>
          </a:stretch>
        </p:blipFill>
        <p:spPr>
          <a:xfrm>
            <a:off x="11503470" y="6257925"/>
            <a:ext cx="540893" cy="530876"/>
          </a:xfrm>
          <a:prstGeom prst="rect">
            <a:avLst/>
          </a:prstGeom>
        </p:spPr>
      </p:pic>
      <p:sp>
        <p:nvSpPr>
          <p:cNvPr id="8" name="Rectangle 7"/>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fld id="{85EBC0DA-D20E-2F45-B563-C6FAFEBE475A}" type="slidenum">
              <a:rPr kumimoji="0" lang="en-US" sz="1100" b="0" i="0" u="none" strike="noStrike" kern="0" cap="none" spc="0" normalizeH="0" baseline="0" noProof="0" smtClean="0">
                <a:ln>
                  <a:noFill/>
                </a:ln>
                <a:solidFill>
                  <a:schemeClr val="bg1">
                    <a:lumMod val="50000"/>
                  </a:schemeClr>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29</a:t>
            </a:fld>
            <a:endParaRPr kumimoji="0" lang="en-US" sz="1100" b="0" i="0" u="none" strike="noStrike" kern="0" cap="none" spc="0" normalizeH="0" baseline="0" noProof="0" dirty="0">
              <a:ln>
                <a:noFill/>
              </a:ln>
              <a:solidFill>
                <a:schemeClr val="bg1">
                  <a:lumMod val="50000"/>
                </a:schemeClr>
              </a:solidFill>
              <a:effectLst/>
              <a:uLnTx/>
              <a:uFillTx/>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7748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4817" y="422460"/>
            <a:ext cx="2962366" cy="919988"/>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299872"/>
            <a:ext cx="10972800" cy="1143000"/>
          </a:xfrm>
        </p:spPr>
        <p:txBody>
          <a:bodyPr/>
          <a:lstStyle/>
          <a:p>
            <a:r>
              <a:rPr lang="en-US" dirty="0">
                <a:solidFill>
                  <a:schemeClr val="bg2"/>
                </a:solidFill>
              </a:rPr>
              <a:t>Overview</a:t>
            </a:r>
          </a:p>
        </p:txBody>
      </p:sp>
      <p:sp>
        <p:nvSpPr>
          <p:cNvPr id="3" name="Subtitle 2"/>
          <p:cNvSpPr>
            <a:spLocks noGrp="1"/>
          </p:cNvSpPr>
          <p:nvPr>
            <p:ph type="subTitle" idx="1"/>
          </p:nvPr>
        </p:nvSpPr>
        <p:spPr>
          <a:xfrm>
            <a:off x="609600" y="1669580"/>
            <a:ext cx="10972800" cy="4100411"/>
          </a:xfrm>
        </p:spPr>
        <p:txBody>
          <a:bodyPr/>
          <a:lstStyle/>
          <a:p>
            <a:pPr algn="l">
              <a:spcBef>
                <a:spcPts val="0"/>
              </a:spcBef>
              <a:spcAft>
                <a:spcPts val="1200"/>
              </a:spcAft>
            </a:pPr>
            <a:r>
              <a:rPr lang="en-US" dirty="0"/>
              <a:t>Educators leading high school reform efforts can use these toolkits in very flexible ways. </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This toolkit may be used in its totality or broken out into segments.</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This toolkit includes a searchable table of contents slide to show the user, up front, topics being addressed. </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Built as an online tool, this toolkit allows the user to go directly to any topic and review that portion of the toolkit.</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Any part of this toolkit may be repurposed to meet the needs of a particular audience or it can be used to find information on policy or practice related to the topic.</a:t>
            </a:r>
            <a:endParaRPr lang="en-US" dirty="0">
              <a:solidFill>
                <a:schemeClr val="tx1"/>
              </a:solidFill>
            </a:endParaRPr>
          </a:p>
          <a:p>
            <a:pPr algn="l"/>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8657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972404"/>
          </a:xfrm>
        </p:spPr>
        <p:txBody>
          <a:bodyPr>
            <a:normAutofit/>
          </a:bodyPr>
          <a:lstStyle/>
          <a:p>
            <a:r>
              <a:rPr lang="en-US" dirty="0"/>
              <a:t>Understanding Personalized Learning</a:t>
            </a:r>
          </a:p>
        </p:txBody>
      </p:sp>
      <p:sp>
        <p:nvSpPr>
          <p:cNvPr id="3" name="Content Placeholder 2"/>
          <p:cNvSpPr>
            <a:spLocks noGrp="1"/>
          </p:cNvSpPr>
          <p:nvPr>
            <p:ph type="subTitle" idx="1"/>
          </p:nvPr>
        </p:nvSpPr>
        <p:spPr>
          <a:xfrm>
            <a:off x="739833" y="1906941"/>
            <a:ext cx="10712335" cy="1267320"/>
          </a:xfrm>
        </p:spPr>
        <p:txBody>
          <a:bodyPr>
            <a:noAutofit/>
          </a:bodyPr>
          <a:lstStyle/>
          <a:p>
            <a:pPr marL="0" indent="0">
              <a:spcAft>
                <a:spcPts val="0"/>
              </a:spcAft>
              <a:buNone/>
            </a:pPr>
            <a:r>
              <a:rPr lang="en-US" dirty="0">
                <a:cs typeface="Calibri"/>
              </a:rPr>
              <a:t>Personalized learning requires a willingness among educators to fully understand each student, their individual skills, and aspirations to</a:t>
            </a:r>
            <a:r>
              <a:rPr lang="en-US" dirty="0">
                <a:solidFill>
                  <a:srgbClr val="FF0000"/>
                </a:solidFill>
                <a:cs typeface="Calibri"/>
              </a:rPr>
              <a:t> </a:t>
            </a:r>
            <a:r>
              <a:rPr lang="en-US" dirty="0">
                <a:cs typeface="Calibri"/>
              </a:rPr>
              <a:t>help them attain college and career readiness.</a:t>
            </a:r>
            <a:endParaRPr lang="en-US" dirty="0">
              <a:solidFill>
                <a:schemeClr val="tx1"/>
              </a:solidFill>
              <a:cs typeface="Calibri"/>
            </a:endParaRPr>
          </a:p>
          <a:p>
            <a:pPr marL="0" indent="0">
              <a:buNone/>
            </a:pPr>
            <a:endParaRPr lang="en-US" sz="2160" dirty="0">
              <a:solidFill>
                <a:schemeClr val="tx1"/>
              </a:solidFill>
              <a:cs typeface="Calibri"/>
            </a:endParaRPr>
          </a:p>
        </p:txBody>
      </p:sp>
      <p:grpSp>
        <p:nvGrpSpPr>
          <p:cNvPr id="4" name="Group 3"/>
          <p:cNvGrpSpPr/>
          <p:nvPr/>
        </p:nvGrpSpPr>
        <p:grpSpPr>
          <a:xfrm>
            <a:off x="3340467" y="3269323"/>
            <a:ext cx="5771530" cy="1936976"/>
            <a:chOff x="1676400" y="3155797"/>
            <a:chExt cx="5715000" cy="1918005"/>
          </a:xfrm>
        </p:grpSpPr>
        <p:pic>
          <p:nvPicPr>
            <p:cNvPr id="1028" name="Picture 4" descr="http://www.mygunmyright.org/wp-content/uploads/2013/05/bullseye.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6400" y="32385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ngwebicons.com/upload/clock_PNG8808.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26137" y="3155797"/>
              <a:ext cx="1918005" cy="1918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ker.com/cliparts/1/8/0/f/1378865292541400944helping%20hand.png"/>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36167" t="26445" r="36666" b="29778"/>
            <a:stretch/>
          </p:blipFill>
          <p:spPr bwMode="auto">
            <a:xfrm>
              <a:off x="5941279" y="3238500"/>
              <a:ext cx="1450121" cy="17526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297128" y="6163130"/>
            <a:ext cx="10366059" cy="523220"/>
          </a:xfrm>
          <a:prstGeom prst="rect">
            <a:avLst/>
          </a:prstGeom>
          <a:noFill/>
        </p:spPr>
        <p:txBody>
          <a:bodyPr wrap="square" rtlCol="0">
            <a:spAutoFit/>
          </a:bodyPr>
          <a:lstStyle/>
          <a:p>
            <a:r>
              <a:rPr lang="en-US" sz="1400" dirty="0">
                <a:solidFill>
                  <a:schemeClr val="tx1">
                    <a:lumMod val="75000"/>
                    <a:lumOff val="25000"/>
                  </a:schemeClr>
                </a:solidFill>
              </a:rPr>
              <a:t>Source: December 2015 Widmeyer Communications online survey of 750 underserved parents (MoE +/-3.6%) and 350 teachers of underserved students (MoE +/-5.2%) – Alliance for Excellent Education</a:t>
            </a:r>
          </a:p>
        </p:txBody>
      </p:sp>
    </p:spTree>
    <p:extLst>
      <p:ext uri="{BB962C8B-B14F-4D97-AF65-F5344CB8AC3E}">
        <p14:creationId xmlns:p14="http://schemas.microsoft.com/office/powerpoint/2010/main" val="207609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5058" y="2285377"/>
            <a:ext cx="5732584" cy="1746872"/>
          </a:xfrm>
        </p:spPr>
        <p:txBody>
          <a:bodyPr/>
          <a:lstStyle/>
          <a:p>
            <a:pPr algn="l"/>
            <a:r>
              <a:rPr lang="en-US" dirty="0"/>
              <a:t>By 2025, </a:t>
            </a:r>
            <a:r>
              <a:rPr lang="en-US" b="1" dirty="0"/>
              <a:t>68%</a:t>
            </a:r>
            <a:r>
              <a:rPr lang="en-US" dirty="0"/>
              <a:t> of jobs will require postsecondary education and training beyond high school. </a:t>
            </a:r>
          </a:p>
        </p:txBody>
      </p:sp>
      <p:sp>
        <p:nvSpPr>
          <p:cNvPr id="4" name="Right Triangle 3"/>
          <p:cNvSpPr>
            <a:spLocks noChangeAspect="1"/>
          </p:cNvSpPr>
          <p:nvPr/>
        </p:nvSpPr>
        <p:spPr>
          <a:xfrm rot="16200000">
            <a:off x="3865056" y="-1468944"/>
            <a:ext cx="5651500" cy="11002388"/>
          </a:xfrm>
          <a:prstGeom prst="rtTriangle">
            <a:avLst/>
          </a:prstGeom>
          <a:blipFill dpi="0" rotWithShape="0">
            <a:blip r:embed="rId3"/>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p:cNvPicPr>
            <a:picLocks noChangeAspect="1"/>
          </p:cNvPicPr>
          <p:nvPr/>
        </p:nvPicPr>
        <p:blipFill>
          <a:blip r:embed="rId4"/>
          <a:stretch>
            <a:fillRect/>
          </a:stretch>
        </p:blipFill>
        <p:spPr>
          <a:xfrm>
            <a:off x="11516566" y="6288391"/>
            <a:ext cx="511575" cy="502102"/>
          </a:xfrm>
          <a:prstGeom prst="rect">
            <a:avLst/>
          </a:prstGeom>
        </p:spPr>
      </p:pic>
      <p:sp>
        <p:nvSpPr>
          <p:cNvPr id="2" name="Rectangle 1"/>
          <p:cNvSpPr/>
          <p:nvPr/>
        </p:nvSpPr>
        <p:spPr>
          <a:xfrm>
            <a:off x="164159" y="5220620"/>
            <a:ext cx="3541564" cy="738664"/>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5"/>
              </a:rPr>
              <a:t>https://cew.georgetown.edu/</a:t>
            </a:r>
            <a:br>
              <a:rPr lang="en-US" sz="1400" dirty="0">
                <a:solidFill>
                  <a:schemeClr val="tx1">
                    <a:lumMod val="75000"/>
                    <a:lumOff val="25000"/>
                  </a:schemeClr>
                </a:solidFill>
                <a:hlinkClick r:id="rId5"/>
              </a:rPr>
            </a:br>
            <a:r>
              <a:rPr lang="en-US" sz="1400" dirty="0">
                <a:solidFill>
                  <a:schemeClr val="tx1">
                    <a:lumMod val="75000"/>
                    <a:lumOff val="25000"/>
                  </a:schemeClr>
                </a:solidFill>
                <a:hlinkClick r:id="rId5"/>
              </a:rPr>
              <a:t>states-initiative/</a:t>
            </a:r>
            <a:r>
              <a:rPr lang="en-US" sz="1400" dirty="0">
                <a:solidFill>
                  <a:schemeClr val="tx1">
                    <a:lumMod val="75000"/>
                    <a:lumOff val="25000"/>
                  </a:schemeClr>
                </a:solidFill>
              </a:rPr>
              <a:t> (accessed </a:t>
            </a:r>
            <a:br>
              <a:rPr lang="en-US" sz="1400" dirty="0">
                <a:solidFill>
                  <a:schemeClr val="tx1">
                    <a:lumMod val="75000"/>
                    <a:lumOff val="25000"/>
                  </a:schemeClr>
                </a:solidFill>
              </a:rPr>
            </a:br>
            <a:r>
              <a:rPr lang="en-US" sz="1400" dirty="0">
                <a:solidFill>
                  <a:schemeClr val="tx1">
                    <a:lumMod val="75000"/>
                    <a:lumOff val="25000"/>
                  </a:schemeClr>
                </a:solidFill>
              </a:rPr>
              <a:t>September 23, 2016)</a:t>
            </a:r>
          </a:p>
        </p:txBody>
      </p:sp>
    </p:spTree>
    <p:extLst>
      <p:ext uri="{BB962C8B-B14F-4D97-AF65-F5344CB8AC3E}">
        <p14:creationId xmlns:p14="http://schemas.microsoft.com/office/powerpoint/2010/main" val="15928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03122" y="1599103"/>
            <a:ext cx="5732584" cy="2226284"/>
          </a:xfrm>
        </p:spPr>
        <p:txBody>
          <a:bodyPr/>
          <a:lstStyle/>
          <a:p>
            <a:pPr algn="l"/>
            <a:r>
              <a:rPr lang="en-US" dirty="0"/>
              <a:t>Less than </a:t>
            </a:r>
            <a:r>
              <a:rPr lang="en-US" b="1" dirty="0"/>
              <a:t>10% </a:t>
            </a:r>
            <a:r>
              <a:rPr lang="en-US" dirty="0"/>
              <a:t>of children born in the bottom quartile of household incomes attain a bachelor’s degree by age 25, compared to more than 50% in the top quartile. </a:t>
            </a:r>
            <a:endParaRPr lang="en-US" b="1" dirty="0"/>
          </a:p>
        </p:txBody>
      </p:sp>
      <p:sp>
        <p:nvSpPr>
          <p:cNvPr id="2" name="Rectangle 1"/>
          <p:cNvSpPr/>
          <p:nvPr/>
        </p:nvSpPr>
        <p:spPr>
          <a:xfrm>
            <a:off x="358588" y="5933518"/>
            <a:ext cx="10786490"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http://www.ed.gov/news/press-releases/fact-sheet-expanding-college-access-through-dual-enrollment-pell-experiment </a:t>
            </a:r>
            <a:r>
              <a:rPr lang="en-US" sz="1400" dirty="0">
                <a:solidFill>
                  <a:schemeClr val="tx1">
                    <a:lumMod val="75000"/>
                    <a:lumOff val="25000"/>
                  </a:schemeClr>
                </a:solidFill>
                <a:latin typeface="Century Gothic" panose="020B0502020202020204" pitchFamily="34" charset="0"/>
              </a:rPr>
              <a:t>(accessed September 3, 2016)</a:t>
            </a:r>
            <a:endParaRPr lang="en-US" sz="1400" dirty="0">
              <a:solidFill>
                <a:schemeClr val="tx1">
                  <a:lumMod val="75000"/>
                  <a:lumOff val="25000"/>
                </a:schemeClr>
              </a:solidFill>
            </a:endParaRPr>
          </a:p>
        </p:txBody>
      </p:sp>
      <p:sp>
        <p:nvSpPr>
          <p:cNvPr id="6" name="Oval 5"/>
          <p:cNvSpPr/>
          <p:nvPr/>
        </p:nvSpPr>
        <p:spPr>
          <a:xfrm>
            <a:off x="173058" y="312276"/>
            <a:ext cx="5393245" cy="5333150"/>
          </a:xfrm>
          <a:prstGeom prst="ellipse">
            <a:avLst/>
          </a:prstGeom>
          <a:blipFill dpi="0" rotWithShape="0">
            <a:blip r:embed="rId4"/>
            <a:srcRect/>
            <a:stretch>
              <a:fillRect l="-5743" t="-6994" r="-601"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0101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0576"/>
          <a:stretch/>
        </p:blipFill>
        <p:spPr>
          <a:xfrm>
            <a:off x="2438400" y="302035"/>
            <a:ext cx="7315200" cy="5847179"/>
          </a:xfrm>
          <a:prstGeom prst="rect">
            <a:avLst/>
          </a:prstGeom>
          <a:ln>
            <a:solidFill>
              <a:schemeClr val="tx1">
                <a:lumMod val="75000"/>
                <a:lumOff val="25000"/>
              </a:schemeClr>
            </a:solidFill>
          </a:ln>
        </p:spPr>
      </p:pic>
      <p:sp>
        <p:nvSpPr>
          <p:cNvPr id="2" name="Rectangle 1"/>
          <p:cNvSpPr/>
          <p:nvPr/>
        </p:nvSpPr>
        <p:spPr>
          <a:xfrm>
            <a:off x="156411" y="6380438"/>
            <a:ext cx="11057689"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rPr>
              <a:t>Source: </a:t>
            </a:r>
            <a:r>
              <a:rPr kumimoji="0" lang="en-US" sz="1400" b="0" i="0" u="none" strike="noStrike" kern="0" cap="none" spc="0" normalizeH="0" baseline="0" noProof="0" dirty="0">
                <a:ln>
                  <a:noFill/>
                </a:ln>
                <a:solidFill>
                  <a:schemeClr val="tx1">
                    <a:lumMod val="75000"/>
                    <a:lumOff val="25000"/>
                  </a:schemeClr>
                </a:solidFill>
                <a:effectLst/>
                <a:uLnTx/>
                <a:uFillTx/>
                <a:hlinkClick r:id="rId4"/>
              </a:rPr>
              <a:t>https://cew.georgetown.edu/cew-reports/americas-divided-recovery</a:t>
            </a:r>
            <a:r>
              <a:rPr kumimoji="0" lang="en-US" sz="1400" b="0" i="0" u="none" strike="noStrike" kern="0" cap="none" spc="0" normalizeH="0" baseline="0" noProof="0" dirty="0">
                <a:ln>
                  <a:noFill/>
                </a:ln>
                <a:solidFill>
                  <a:schemeClr val="tx1">
                    <a:lumMod val="75000"/>
                    <a:lumOff val="25000"/>
                  </a:schemeClr>
                </a:solidFill>
                <a:effectLst/>
                <a:uLnTx/>
                <a:uFillTx/>
              </a:rPr>
              <a:t> (accessed August 24, 2016) </a:t>
            </a:r>
            <a:endParaRPr kumimoji="0" lang="en-US" sz="1400" b="1" i="0" u="none" strike="noStrike" kern="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14662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134" y="257176"/>
            <a:ext cx="11049733" cy="1181100"/>
          </a:xfrm>
        </p:spPr>
        <p:txBody>
          <a:bodyPr anchor="t">
            <a:noAutofit/>
          </a:bodyPr>
          <a:lstStyle/>
          <a:p>
            <a:r>
              <a:rPr lang="en-US" sz="3300" dirty="0"/>
              <a:t>Median Annual Earnings of Full-time, Year-round Workers Ages 25–34, by Educational Attainment: 2014</a:t>
            </a:r>
          </a:p>
        </p:txBody>
      </p:sp>
      <p:pic>
        <p:nvPicPr>
          <p:cNvPr id="5" name="Picture 4" descr="Figure 2. Median annual earnings of full-time, year-round workers ages 25–34, by educational attainment: 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869" y="2206808"/>
            <a:ext cx="7328262" cy="346621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979" y="6365557"/>
            <a:ext cx="10130588" cy="307777"/>
          </a:xfrm>
          <a:prstGeom prst="rect">
            <a:avLst/>
          </a:prstGeom>
          <a:noFill/>
        </p:spPr>
        <p:txBody>
          <a:bodyPr wrap="square" rtlCol="0" anchor="t">
            <a:spAutoFit/>
          </a:bodyPr>
          <a:lstStyle/>
          <a:p>
            <a:r>
              <a:rPr lang="en-US" sz="1400" dirty="0">
                <a:solidFill>
                  <a:schemeClr val="tx1">
                    <a:lumMod val="75000"/>
                    <a:lumOff val="25000"/>
                  </a:schemeClr>
                </a:solidFill>
                <a:latin typeface="Century Gothic" panose="020B0502020202020204" pitchFamily="34" charset="0"/>
              </a:rPr>
              <a:t>Source: </a:t>
            </a:r>
            <a:r>
              <a:rPr lang="en-US" sz="1400" dirty="0">
                <a:solidFill>
                  <a:schemeClr val="tx1">
                    <a:lumMod val="75000"/>
                    <a:lumOff val="25000"/>
                  </a:schemeClr>
                </a:solidFill>
                <a:latin typeface="Century Gothic" panose="020B0502020202020204" pitchFamily="34" charset="0"/>
                <a:hlinkClick r:id="rId4"/>
              </a:rPr>
              <a:t>http://nces.ed.gov/programs/coe/indicator_cba.asp</a:t>
            </a:r>
            <a:r>
              <a:rPr lang="en-US" sz="1400" dirty="0">
                <a:solidFill>
                  <a:schemeClr val="tx1">
                    <a:lumMod val="75000"/>
                    <a:lumOff val="25000"/>
                  </a:schemeClr>
                </a:solidFill>
                <a:latin typeface="Century Gothic" panose="020B0502020202020204" pitchFamily="34" charset="0"/>
              </a:rPr>
              <a:t> </a:t>
            </a:r>
            <a:r>
              <a:rPr lang="en-US" sz="1400" dirty="0">
                <a:solidFill>
                  <a:schemeClr val="tx1">
                    <a:lumMod val="75000"/>
                    <a:lumOff val="25000"/>
                  </a:schemeClr>
                </a:solidFill>
                <a:latin typeface="Century Gothic" panose="020B0502020202020204" pitchFamily="34" charset="0"/>
                <a:ea typeface="Century Gothic" charset="0"/>
                <a:cs typeface="Century Gothic" charset="0"/>
              </a:rPr>
              <a:t>(accessed August 24, 2016))</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1731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977398"/>
            <a:ext cx="11239500" cy="2487598"/>
          </a:xfrm>
        </p:spPr>
        <p:txBody>
          <a:bodyPr/>
          <a:lstStyle/>
          <a:p>
            <a:r>
              <a:rPr lang="en-US" dirty="0"/>
              <a:t>Create Conditions Under Which </a:t>
            </a:r>
            <a:br>
              <a:rPr lang="en-US" dirty="0"/>
            </a:br>
            <a:r>
              <a:rPr lang="en-US" dirty="0"/>
              <a:t>Personalized Learning Efforts </a:t>
            </a:r>
            <a:br>
              <a:rPr lang="en-US" dirty="0"/>
            </a:br>
            <a:r>
              <a:rPr lang="en-US" dirty="0"/>
              <a:t>Are Most Effective</a:t>
            </a:r>
            <a:endParaRPr lang="en-US" i="1" dirty="0"/>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7596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Learning Is </a:t>
            </a:r>
            <a:br>
              <a:rPr lang="en-US" dirty="0"/>
            </a:br>
            <a:r>
              <a:rPr lang="en-US" dirty="0"/>
              <a:t>Most Effective When It Is …</a:t>
            </a:r>
          </a:p>
        </p:txBody>
      </p:sp>
      <p:sp>
        <p:nvSpPr>
          <p:cNvPr id="3" name="Subtitle 2"/>
          <p:cNvSpPr>
            <a:spLocks noGrp="1"/>
          </p:cNvSpPr>
          <p:nvPr>
            <p:ph type="subTitle" idx="1"/>
          </p:nvPr>
        </p:nvSpPr>
        <p:spPr>
          <a:xfrm>
            <a:off x="497203" y="2275304"/>
            <a:ext cx="10972800" cy="3287504"/>
          </a:xfrm>
        </p:spPr>
        <p:txBody>
          <a:bodyPr/>
          <a:lstStyle/>
          <a:p>
            <a:pPr marL="457200" indent="-457200" algn="l">
              <a:spcBef>
                <a:spcPts val="0"/>
              </a:spcBef>
              <a:spcAft>
                <a:spcPts val="1200"/>
              </a:spcAft>
              <a:buAutoNum type="arabicPeriod"/>
            </a:pPr>
            <a:r>
              <a:rPr lang="en-US" dirty="0"/>
              <a:t>Guided by educators and family members in and out of schools</a:t>
            </a:r>
            <a:endParaRPr lang="en-US" dirty="0">
              <a:solidFill>
                <a:schemeClr val="tx1"/>
              </a:solidFill>
            </a:endParaRPr>
          </a:p>
          <a:p>
            <a:pPr marL="457200" indent="-457200" algn="l">
              <a:spcBef>
                <a:spcPts val="0"/>
              </a:spcBef>
              <a:spcAft>
                <a:spcPts val="1200"/>
              </a:spcAft>
              <a:buAutoNum type="arabicPeriod"/>
            </a:pPr>
            <a:r>
              <a:rPr lang="en-US" dirty="0"/>
              <a:t>Supported by administrators and networks that extend educators’ capacity to teach</a:t>
            </a:r>
            <a:endParaRPr lang="en-US" dirty="0">
              <a:solidFill>
                <a:schemeClr val="tx1"/>
              </a:solidFill>
            </a:endParaRPr>
          </a:p>
          <a:p>
            <a:pPr marL="457200" indent="-457200" algn="l">
              <a:spcBef>
                <a:spcPts val="0"/>
              </a:spcBef>
              <a:spcAft>
                <a:spcPts val="1200"/>
              </a:spcAft>
              <a:buAutoNum type="arabicPeriod"/>
            </a:pPr>
            <a:r>
              <a:rPr lang="en-US" dirty="0"/>
              <a:t>Aligned with myriad interests and abilities of each learner</a:t>
            </a:r>
            <a:endParaRPr lang="en-US" dirty="0">
              <a:solidFill>
                <a:schemeClr val="tx1"/>
              </a:solidFill>
            </a:endParaRPr>
          </a:p>
          <a:p>
            <a:pPr marL="457200" indent="-457200" algn="l">
              <a:spcBef>
                <a:spcPts val="0"/>
              </a:spcBef>
              <a:spcAft>
                <a:spcPts val="1200"/>
              </a:spcAft>
              <a:buFont typeface="Arial" charset="0"/>
              <a:buAutoNum type="arabicPeriod"/>
            </a:pPr>
            <a:r>
              <a:rPr lang="en-US" dirty="0"/>
              <a:t>Informed by research findings from the learning sciences</a:t>
            </a:r>
            <a:endParaRPr lang="en-US" dirty="0">
              <a:solidFill>
                <a:schemeClr val="tx1"/>
              </a:solidFill>
            </a:endParaRPr>
          </a:p>
          <a:p>
            <a:pPr algn="l"/>
            <a:endParaRPr lang="en-US" dirty="0">
              <a:solidFill>
                <a:schemeClr val="tx1"/>
              </a:solidFill>
            </a:endParaRPr>
          </a:p>
          <a:p>
            <a:pPr marL="457200" indent="-457200" algn="l">
              <a:buAutoNum type="arabicPeriod"/>
            </a:pPr>
            <a:endParaRPr lang="en-US" dirty="0">
              <a:solidFill>
                <a:schemeClr val="tx1"/>
              </a:solidFill>
            </a:endParaRPr>
          </a:p>
          <a:p>
            <a:endParaRPr lang="en-US" dirty="0">
              <a:solidFill>
                <a:schemeClr val="tx1"/>
              </a:solidFill>
            </a:endParaRPr>
          </a:p>
        </p:txBody>
      </p:sp>
      <p:sp>
        <p:nvSpPr>
          <p:cNvPr id="4" name="TextBox 3"/>
          <p:cNvSpPr txBox="1"/>
          <p:nvPr/>
        </p:nvSpPr>
        <p:spPr>
          <a:xfrm>
            <a:off x="507166" y="6022807"/>
            <a:ext cx="10058786" cy="523220"/>
          </a:xfrm>
          <a:prstGeom prst="rect">
            <a:avLst/>
          </a:prstGeom>
        </p:spPr>
        <p:txBody>
          <a:bodyPr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http://digitalpromise.org/wp-content/uploads/2016/09/lps-growing_diversity_FINAL-1.pdf</a:t>
            </a:r>
            <a:r>
              <a:rPr lang="en-US" sz="1400"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(accessed September 23, 2016)​</a:t>
            </a:r>
          </a:p>
        </p:txBody>
      </p:sp>
    </p:spTree>
    <p:extLst>
      <p:ext uri="{BB962C8B-B14F-4D97-AF65-F5344CB8AC3E}">
        <p14:creationId xmlns:p14="http://schemas.microsoft.com/office/powerpoint/2010/main" val="2584433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51" y="352425"/>
            <a:ext cx="10972800" cy="1261245"/>
          </a:xfrm>
        </p:spPr>
        <p:txBody>
          <a:bodyPr/>
          <a:lstStyle/>
          <a:p>
            <a:r>
              <a:rPr lang="en-US" dirty="0"/>
              <a:t/>
            </a:r>
            <a:br>
              <a:rPr lang="en-US" dirty="0"/>
            </a:br>
            <a:r>
              <a:rPr lang="en-US" dirty="0"/>
              <a:t>Creating Conditions for </a:t>
            </a:r>
            <a:br>
              <a:rPr lang="en-US" dirty="0"/>
            </a:br>
            <a:r>
              <a:rPr lang="en-US" dirty="0"/>
              <a:t>Personalized Learning </a:t>
            </a:r>
            <a:r>
              <a:rPr lang="en-US" b="0" dirty="0"/>
              <a:t/>
            </a:r>
            <a:br>
              <a:rPr lang="en-US" b="0" dirty="0"/>
            </a:br>
            <a:endParaRPr lang="en-US" dirty="0"/>
          </a:p>
        </p:txBody>
      </p:sp>
      <p:sp>
        <p:nvSpPr>
          <p:cNvPr id="5" name="Rounded Rectangle 4"/>
          <p:cNvSpPr/>
          <p:nvPr/>
        </p:nvSpPr>
        <p:spPr>
          <a:xfrm>
            <a:off x="609601" y="4255593"/>
            <a:ext cx="4936762" cy="180755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fontAlgn="base"/>
            <a:r>
              <a:rPr lang="en-US" sz="2000" dirty="0">
                <a:solidFill>
                  <a:schemeClr val="tx1">
                    <a:lumMod val="75000"/>
                    <a:lumOff val="25000"/>
                  </a:schemeClr>
                </a:solidFill>
              </a:rPr>
              <a:t>Create more flexible learning opportunities inside and outside the classroom, including one-on-one, peer-to-peer, small group, and online instruction.</a:t>
            </a:r>
          </a:p>
        </p:txBody>
      </p:sp>
      <p:sp>
        <p:nvSpPr>
          <p:cNvPr id="6" name="Rounded Rectangle 5"/>
          <p:cNvSpPr/>
          <p:nvPr/>
        </p:nvSpPr>
        <p:spPr>
          <a:xfrm>
            <a:off x="609600" y="1904337"/>
            <a:ext cx="4936762" cy="180428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r>
              <a:rPr lang="en-US" sz="2000" dirty="0">
                <a:solidFill>
                  <a:schemeClr val="tx1">
                    <a:lumMod val="75000"/>
                    <a:lumOff val="25000"/>
                  </a:schemeClr>
                </a:solidFill>
              </a:rPr>
              <a:t>Understand each student’s personal and academic background, strengths, interests, and needs. Help each student take ownership. </a:t>
            </a:r>
          </a:p>
        </p:txBody>
      </p:sp>
      <p:sp>
        <p:nvSpPr>
          <p:cNvPr id="7" name="Rounded Rectangle 6"/>
          <p:cNvSpPr/>
          <p:nvPr/>
        </p:nvSpPr>
        <p:spPr>
          <a:xfrm>
            <a:off x="6335840" y="1904337"/>
            <a:ext cx="4936762" cy="17832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fontAlgn="base"/>
            <a:r>
              <a:rPr lang="en-US" sz="2000" dirty="0">
                <a:solidFill>
                  <a:schemeClr val="tx1">
                    <a:lumMod val="75000"/>
                    <a:lumOff val="25000"/>
                  </a:schemeClr>
                </a:solidFill>
              </a:rPr>
              <a:t>Provide each student with targeted instruction, practice, and support in areas where they need help, while ensuring they learn challenging academic content and skills.</a:t>
            </a:r>
          </a:p>
        </p:txBody>
      </p:sp>
      <p:sp>
        <p:nvSpPr>
          <p:cNvPr id="8" name="Rounded Rectangle 7"/>
          <p:cNvSpPr/>
          <p:nvPr/>
        </p:nvSpPr>
        <p:spPr>
          <a:xfrm>
            <a:off x="6335840" y="4255593"/>
            <a:ext cx="4936762" cy="180755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fontAlgn="base"/>
            <a:r>
              <a:rPr lang="en-US" sz="2000" dirty="0">
                <a:solidFill>
                  <a:schemeClr val="tx1">
                    <a:lumMod val="75000"/>
                    <a:lumOff val="25000"/>
                  </a:schemeClr>
                </a:solidFill>
              </a:rPr>
              <a:t>Connect students to their local community by engaging them in real-world learning opportunities, such as internships, apprenticeships, and hands-on projects.</a:t>
            </a:r>
          </a:p>
        </p:txBody>
      </p:sp>
      <p:sp>
        <p:nvSpPr>
          <p:cNvPr id="3" name="Rectangle 2"/>
          <p:cNvSpPr/>
          <p:nvPr/>
        </p:nvSpPr>
        <p:spPr>
          <a:xfrm>
            <a:off x="111801" y="6233477"/>
            <a:ext cx="11372850" cy="307777"/>
          </a:xfrm>
          <a:prstGeom prst="rect">
            <a:avLst/>
          </a:prstGeom>
        </p:spPr>
        <p:txBody>
          <a:bodyPr wrap="square" anchor="t">
            <a:spAutoFit/>
          </a:bodyPr>
          <a:lstStyle/>
          <a:p>
            <a:r>
              <a:rPr lang="en-US" sz="1400" dirty="0">
                <a:solidFill>
                  <a:schemeClr val="tx1">
                    <a:lumMod val="75000"/>
                    <a:lumOff val="25000"/>
                  </a:schemeClr>
                </a:solidFill>
                <a:latin typeface="+mj-lt"/>
              </a:rPr>
              <a:t>Source: </a:t>
            </a:r>
            <a:r>
              <a:rPr lang="en-US" sz="1400" dirty="0">
                <a:solidFill>
                  <a:schemeClr val="tx1">
                    <a:lumMod val="75000"/>
                    <a:lumOff val="25000"/>
                  </a:schemeClr>
                </a:solidFill>
                <a:latin typeface="+mj-lt"/>
                <a:hlinkClick r:id="rId3"/>
              </a:rPr>
              <a:t>http://all4ed.org/issues/personalized-learning/key-resources/about-personalized-learning/</a:t>
            </a:r>
            <a:r>
              <a:rPr lang="en-US" sz="1400" dirty="0">
                <a:solidFill>
                  <a:schemeClr val="tx1">
                    <a:lumMod val="75000"/>
                    <a:lumOff val="25000"/>
                  </a:schemeClr>
                </a:solidFill>
                <a:latin typeface="+mj-lt"/>
              </a:rPr>
              <a:t> (a</a:t>
            </a:r>
            <a:r>
              <a:rPr lang="en-US" sz="1400" dirty="0">
                <a:solidFill>
                  <a:schemeClr val="tx1">
                    <a:lumMod val="75000"/>
                    <a:lumOff val="25000"/>
                  </a:schemeClr>
                </a:solidFill>
                <a:latin typeface="+mj-lt"/>
                <a:ea typeface="Century Gothic" charset="0"/>
                <a:cs typeface="Century Gothic" charset="0"/>
              </a:rPr>
              <a:t>ccessed September 16, 2016)</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120825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Conditions for </a:t>
            </a:r>
            <a:br>
              <a:rPr lang="en-US" dirty="0"/>
            </a:br>
            <a:r>
              <a:rPr lang="en-US" dirty="0"/>
              <a:t>Personalized Learning</a:t>
            </a:r>
          </a:p>
        </p:txBody>
      </p:sp>
      <p:sp>
        <p:nvSpPr>
          <p:cNvPr id="5" name="Rounded Rectangle 4"/>
          <p:cNvSpPr/>
          <p:nvPr/>
        </p:nvSpPr>
        <p:spPr>
          <a:xfrm>
            <a:off x="609600" y="2806481"/>
            <a:ext cx="4936762" cy="1804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en-US" sz="2000" dirty="0">
                <a:solidFill>
                  <a:schemeClr val="tx1">
                    <a:lumMod val="75000"/>
                    <a:lumOff val="25000"/>
                  </a:schemeClr>
                </a:solidFill>
              </a:rPr>
              <a:t>Engage teachers in the development and implementation of personalized learning approaches. </a:t>
            </a:r>
          </a:p>
        </p:txBody>
      </p:sp>
      <p:sp>
        <p:nvSpPr>
          <p:cNvPr id="6" name="Rounded Rectangle 5"/>
          <p:cNvSpPr/>
          <p:nvPr/>
        </p:nvSpPr>
        <p:spPr>
          <a:xfrm>
            <a:off x="6645638" y="2806480"/>
            <a:ext cx="4936762" cy="1804289"/>
          </a:xfrm>
          <a:prstGeom prst="round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fontAlgn="base"/>
            <a:r>
              <a:rPr lang="en-US" sz="2000" dirty="0">
                <a:solidFill>
                  <a:schemeClr val="tx1">
                    <a:lumMod val="75000"/>
                    <a:lumOff val="25000"/>
                  </a:schemeClr>
                </a:solidFill>
              </a:rPr>
              <a:t>Provide ongoing opportunities for teachers to engage in meaningful professional learning opportunities related to personalizing instructions.</a:t>
            </a:r>
          </a:p>
        </p:txBody>
      </p:sp>
      <p:sp>
        <p:nvSpPr>
          <p:cNvPr id="7" name="Rectangle 6"/>
          <p:cNvSpPr/>
          <p:nvPr/>
        </p:nvSpPr>
        <p:spPr>
          <a:xfrm>
            <a:off x="111801" y="6233477"/>
            <a:ext cx="11372850" cy="307777"/>
          </a:xfrm>
          <a:prstGeom prst="rect">
            <a:avLst/>
          </a:prstGeom>
        </p:spPr>
        <p:txBody>
          <a:bodyPr wrap="square" anchor="t">
            <a:spAutoFit/>
          </a:bodyPr>
          <a:lstStyle/>
          <a:p>
            <a:r>
              <a:rPr lang="en-US" sz="1400" dirty="0">
                <a:solidFill>
                  <a:schemeClr val="tx1">
                    <a:lumMod val="75000"/>
                    <a:lumOff val="25000"/>
                  </a:schemeClr>
                </a:solidFill>
                <a:latin typeface="+mj-lt"/>
              </a:rPr>
              <a:t>Source: </a:t>
            </a:r>
            <a:r>
              <a:rPr lang="en-US" sz="1400" dirty="0">
                <a:solidFill>
                  <a:schemeClr val="tx1">
                    <a:lumMod val="75000"/>
                    <a:lumOff val="25000"/>
                  </a:schemeClr>
                </a:solidFill>
                <a:latin typeface="+mj-lt"/>
                <a:hlinkClick r:id="rId2"/>
              </a:rPr>
              <a:t>www.all4ed.org</a:t>
            </a:r>
            <a:r>
              <a:rPr lang="en-US" sz="1400" dirty="0">
                <a:solidFill>
                  <a:schemeClr val="tx1">
                    <a:lumMod val="75000"/>
                    <a:lumOff val="25000"/>
                  </a:schemeClr>
                </a:solidFill>
                <a:latin typeface="+mj-lt"/>
              </a:rPr>
              <a:t> (a</a:t>
            </a:r>
            <a:r>
              <a:rPr lang="en-US" sz="1400" dirty="0">
                <a:solidFill>
                  <a:schemeClr val="tx1">
                    <a:lumMod val="75000"/>
                    <a:lumOff val="25000"/>
                  </a:schemeClr>
                </a:solidFill>
                <a:latin typeface="+mj-lt"/>
                <a:ea typeface="Century Gothic" charset="0"/>
                <a:cs typeface="Century Gothic" charset="0"/>
              </a:rPr>
              <a:t>ccessed September 16, 2016)</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35460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Most Importantly …</a:t>
            </a:r>
          </a:p>
        </p:txBody>
      </p:sp>
      <p:sp>
        <p:nvSpPr>
          <p:cNvPr id="4" name="Subtitle 3"/>
          <p:cNvSpPr>
            <a:spLocks noGrp="1"/>
          </p:cNvSpPr>
          <p:nvPr>
            <p:ph type="subTitle" idx="1"/>
          </p:nvPr>
        </p:nvSpPr>
        <p:spPr>
          <a:xfrm>
            <a:off x="6184900" y="2229488"/>
            <a:ext cx="5047782" cy="33078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n-US" dirty="0"/>
              <a:t>Develop trusting and caring relationships with students, who, because of positive relationships with educators, are likely to put more effort into school.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2229488"/>
            <a:ext cx="4945292" cy="3296861"/>
          </a:xfrm>
          <a:prstGeom prst="rect">
            <a:avLst/>
          </a:prstGeom>
        </p:spPr>
      </p:pic>
      <p:sp>
        <p:nvSpPr>
          <p:cNvPr id="7" name="Rectangle 6"/>
          <p:cNvSpPr/>
          <p:nvPr/>
        </p:nvSpPr>
        <p:spPr>
          <a:xfrm>
            <a:off x="111801" y="6233477"/>
            <a:ext cx="11372850" cy="307777"/>
          </a:xfrm>
          <a:prstGeom prst="rect">
            <a:avLst/>
          </a:prstGeom>
        </p:spPr>
        <p:txBody>
          <a:bodyPr wrap="square" anchor="t">
            <a:spAutoFit/>
          </a:bodyPr>
          <a:lstStyle/>
          <a:p>
            <a:r>
              <a:rPr lang="en-US" sz="1400" dirty="0">
                <a:solidFill>
                  <a:schemeClr val="tx1">
                    <a:lumMod val="75000"/>
                    <a:lumOff val="25000"/>
                  </a:schemeClr>
                </a:solidFill>
                <a:latin typeface="+mj-lt"/>
              </a:rPr>
              <a:t>Source: </a:t>
            </a:r>
            <a:r>
              <a:rPr lang="en-US" sz="1400" dirty="0">
                <a:solidFill>
                  <a:schemeClr val="tx1">
                    <a:lumMod val="75000"/>
                    <a:lumOff val="25000"/>
                  </a:schemeClr>
                </a:solidFill>
                <a:latin typeface="+mj-lt"/>
                <a:hlinkClick r:id="rId4"/>
              </a:rPr>
              <a:t>http://all4ed.org/issues/personalized-learning/key-resources/about-personalized-learning/</a:t>
            </a:r>
            <a:r>
              <a:rPr lang="en-US" sz="1400" dirty="0">
                <a:solidFill>
                  <a:schemeClr val="tx1">
                    <a:lumMod val="75000"/>
                    <a:lumOff val="25000"/>
                  </a:schemeClr>
                </a:solidFill>
                <a:latin typeface="+mj-lt"/>
              </a:rPr>
              <a:t> (a</a:t>
            </a:r>
            <a:r>
              <a:rPr lang="en-US" sz="1400" dirty="0">
                <a:solidFill>
                  <a:schemeClr val="tx1">
                    <a:lumMod val="75000"/>
                    <a:lumOff val="25000"/>
                  </a:schemeClr>
                </a:solidFill>
                <a:latin typeface="+mj-lt"/>
                <a:ea typeface="Century Gothic" charset="0"/>
                <a:cs typeface="Century Gothic" charset="0"/>
              </a:rPr>
              <a:t>ccessed September 16, 2016)</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312045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Next-Generation High Schools?</a:t>
            </a:r>
          </a:p>
        </p:txBody>
      </p:sp>
      <p:sp>
        <p:nvSpPr>
          <p:cNvPr id="3" name="Subtitle 2"/>
          <p:cNvSpPr>
            <a:spLocks noGrp="1"/>
          </p:cNvSpPr>
          <p:nvPr>
            <p:ph type="subTitle" idx="1"/>
          </p:nvPr>
        </p:nvSpPr>
        <p:spPr>
          <a:xfrm>
            <a:off x="457199" y="1841864"/>
            <a:ext cx="11125201" cy="3901712"/>
          </a:xfrm>
        </p:spPr>
        <p:txBody>
          <a:bodyPr/>
          <a:lstStyle/>
          <a:p>
            <a:pPr algn="l">
              <a:spcBef>
                <a:spcPts val="0"/>
              </a:spcBef>
              <a:spcAft>
                <a:spcPts val="1200"/>
              </a:spcAft>
            </a:pPr>
            <a:r>
              <a:rPr lang="en-US" dirty="0"/>
              <a:t>President Obama’s High School Redesign initiative promotes a rethinking of the high school learning experience and challenges schools to</a:t>
            </a:r>
          </a:p>
          <a:p>
            <a:pPr marL="342900" indent="-342900" algn="l">
              <a:spcBef>
                <a:spcPts val="0"/>
              </a:spcBef>
              <a:spcAft>
                <a:spcPts val="600"/>
              </a:spcAft>
              <a:buFont typeface="Arial" panose="020B0604020202020204" pitchFamily="34" charset="0"/>
              <a:buChar char="•"/>
            </a:pPr>
            <a:r>
              <a:rPr lang="en-US" sz="2000" dirty="0"/>
              <a:t>redesign academic content and instructional practices;</a:t>
            </a:r>
          </a:p>
          <a:p>
            <a:pPr marL="342900" indent="-342900" algn="l">
              <a:spcBef>
                <a:spcPts val="0"/>
              </a:spcBef>
              <a:spcAft>
                <a:spcPts val="600"/>
              </a:spcAft>
              <a:buFont typeface="Arial" panose="020B0604020202020204" pitchFamily="34" charset="0"/>
              <a:buChar char="•"/>
            </a:pPr>
            <a:r>
              <a:rPr lang="en-US" sz="2000" dirty="0"/>
              <a:t>personalize learning opportunities;</a:t>
            </a:r>
          </a:p>
          <a:p>
            <a:pPr marL="342900" indent="-342900" algn="l">
              <a:spcBef>
                <a:spcPts val="0"/>
              </a:spcBef>
              <a:spcAft>
                <a:spcPts val="600"/>
              </a:spcAft>
              <a:buFont typeface="Arial" panose="020B0604020202020204" pitchFamily="34" charset="0"/>
              <a:buChar char="•"/>
            </a:pPr>
            <a:r>
              <a:rPr lang="en-US" sz="2000" dirty="0"/>
              <a:t>provide academic and wrap-around support services;</a:t>
            </a:r>
          </a:p>
          <a:p>
            <a:pPr marL="342900" indent="-342900" algn="l">
              <a:spcBef>
                <a:spcPts val="0"/>
              </a:spcBef>
              <a:spcAft>
                <a:spcPts val="600"/>
              </a:spcAft>
              <a:buFont typeface="Arial" panose="020B0604020202020204" pitchFamily="34" charset="0"/>
              <a:buChar char="•"/>
            </a:pPr>
            <a:r>
              <a:rPr lang="en-US" sz="2000" dirty="0"/>
              <a:t>provide high-quality career and college exploration and counseling;</a:t>
            </a:r>
          </a:p>
          <a:p>
            <a:pPr marL="342900" indent="-342900" algn="l">
              <a:spcBef>
                <a:spcPts val="0"/>
              </a:spcBef>
              <a:spcAft>
                <a:spcPts val="600"/>
              </a:spcAft>
              <a:buFont typeface="Arial" panose="020B0604020202020204" pitchFamily="34" charset="0"/>
              <a:buChar char="•"/>
            </a:pPr>
            <a:r>
              <a:rPr lang="en-US" sz="2000" dirty="0"/>
              <a:t>offer opportunities to earn postsecondary credit;</a:t>
            </a:r>
          </a:p>
          <a:p>
            <a:pPr marL="342900" indent="-342900" algn="l">
              <a:spcBef>
                <a:spcPts val="0"/>
              </a:spcBef>
              <a:spcAft>
                <a:spcPts val="600"/>
              </a:spcAft>
              <a:buFont typeface="Arial" panose="020B0604020202020204" pitchFamily="34" charset="0"/>
              <a:buChar char="•"/>
            </a:pPr>
            <a:r>
              <a:rPr lang="en-US" sz="2000" dirty="0"/>
              <a:t>provide career-related experiences or competencies;</a:t>
            </a:r>
          </a:p>
          <a:p>
            <a:pPr marL="342900" indent="-342900" algn="l">
              <a:spcBef>
                <a:spcPts val="0"/>
              </a:spcBef>
              <a:spcAft>
                <a:spcPts val="600"/>
              </a:spcAft>
              <a:buFont typeface="Arial" panose="020B0604020202020204" pitchFamily="34" charset="0"/>
              <a:buChar char="•"/>
            </a:pPr>
            <a:r>
              <a:rPr lang="en-US" sz="2000" dirty="0"/>
              <a:t>strategically use learning time in more meaningful ways; and</a:t>
            </a:r>
          </a:p>
          <a:p>
            <a:pPr marL="342900" indent="-342900" algn="l">
              <a:spcBef>
                <a:spcPts val="0"/>
              </a:spcBef>
              <a:spcAft>
                <a:spcPts val="600"/>
              </a:spcAft>
              <a:buFont typeface="Arial" panose="020B0604020202020204" pitchFamily="34" charset="0"/>
              <a:buChar char="•"/>
            </a:pPr>
            <a:r>
              <a:rPr lang="en-US" sz="2000" dirty="0"/>
              <a:t>provide evidence-based professional development.</a:t>
            </a:r>
          </a:p>
        </p:txBody>
      </p:sp>
      <p:sp>
        <p:nvSpPr>
          <p:cNvPr id="4" name="TextBox 3"/>
          <p:cNvSpPr txBox="1"/>
          <p:nvPr/>
        </p:nvSpPr>
        <p:spPr>
          <a:xfrm>
            <a:off x="349064" y="6178732"/>
            <a:ext cx="11071411" cy="307777"/>
          </a:xfrm>
          <a:prstGeom prst="rect">
            <a:avLst/>
          </a:prstGeom>
          <a:noFill/>
        </p:spPr>
        <p:txBody>
          <a:bodyPr wrap="square" rtlCol="0">
            <a:spAutoFit/>
          </a:bodyPr>
          <a:lstStyle/>
          <a:p>
            <a:r>
              <a:rPr lang="en-US" sz="1400" dirty="0">
                <a:solidFill>
                  <a:schemeClr val="tx1">
                    <a:lumMod val="75000"/>
                    <a:lumOff val="25000"/>
                  </a:schemeClr>
                </a:solidFill>
              </a:rPr>
              <a:t>Source:</a:t>
            </a:r>
            <a:r>
              <a:rPr lang="en-US" sz="1400" dirty="0"/>
              <a:t> </a:t>
            </a:r>
            <a:r>
              <a:rPr lang="en-US" sz="1400" dirty="0">
                <a:hlinkClick r:id="rId2"/>
              </a:rPr>
              <a:t>http://www.ed.gov/news/press-releases/fact-sheet-redesigning-americas-high-schools</a:t>
            </a:r>
            <a:r>
              <a:rPr lang="en-US" sz="1400" dirty="0"/>
              <a:t> </a:t>
            </a:r>
            <a:r>
              <a:rPr lang="en-US" sz="1400" dirty="0">
                <a:solidFill>
                  <a:schemeClr val="tx1">
                    <a:lumMod val="75000"/>
                    <a:lumOff val="25000"/>
                  </a:schemeClr>
                </a:solidFill>
              </a:rPr>
              <a:t>(accessed September 6, 2016)</a:t>
            </a:r>
          </a:p>
        </p:txBody>
      </p:sp>
    </p:spTree>
    <p:extLst>
      <p:ext uri="{BB962C8B-B14F-4D97-AF65-F5344CB8AC3E}">
        <p14:creationId xmlns:p14="http://schemas.microsoft.com/office/powerpoint/2010/main" val="2973218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320" y="2295460"/>
            <a:ext cx="6877233" cy="2677656"/>
          </a:xfrm>
          <a:prstGeom prst="rect">
            <a:avLst/>
          </a:prstGeom>
          <a:noFill/>
        </p:spPr>
        <p:txBody>
          <a:bodyPr wrap="square" rtlCol="0" anchor="t">
            <a:spAutoFit/>
          </a:bodyPr>
          <a:lstStyle/>
          <a:p>
            <a:r>
              <a:rPr lang="en-US" sz="2400" dirty="0">
                <a:solidFill>
                  <a:schemeClr val="tx1">
                    <a:lumMod val="75000"/>
                    <a:lumOff val="25000"/>
                  </a:schemeClr>
                </a:solidFill>
              </a:rPr>
              <a:t>While personalized learning is not teacher-directed, teaching practice is essential for its successful implementation.</a:t>
            </a:r>
          </a:p>
          <a:p>
            <a:endParaRPr lang="en-US" sz="2400" dirty="0"/>
          </a:p>
          <a:p>
            <a:r>
              <a:rPr lang="en-US" sz="2400" dirty="0">
                <a:solidFill>
                  <a:schemeClr val="tx1">
                    <a:lumMod val="75000"/>
                    <a:lumOff val="25000"/>
                  </a:schemeClr>
                </a:solidFill>
              </a:rPr>
              <a:t>Teachers must use data to plan and facilitate instruction on content and skills, based on student needs.</a:t>
            </a:r>
          </a:p>
        </p:txBody>
      </p:sp>
      <p:sp>
        <p:nvSpPr>
          <p:cNvPr id="5" name="TextBox 4"/>
          <p:cNvSpPr txBox="1"/>
          <p:nvPr/>
        </p:nvSpPr>
        <p:spPr>
          <a:xfrm>
            <a:off x="282971" y="6141699"/>
            <a:ext cx="7829176" cy="307777"/>
          </a:xfrm>
          <a:prstGeom prst="rect">
            <a:avLst/>
          </a:prstGeom>
        </p:spPr>
        <p:txBody>
          <a:bodyPr rtlCol="0"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www.all4ed.org</a:t>
            </a:r>
            <a:r>
              <a:rPr lang="en-US" sz="1400" dirty="0">
                <a:solidFill>
                  <a:schemeClr val="tx1">
                    <a:lumMod val="75000"/>
                    <a:lumOff val="25000"/>
                  </a:schemeClr>
                </a:solidFill>
              </a:rPr>
              <a:t> (September 23, 2016)</a:t>
            </a:r>
          </a:p>
        </p:txBody>
      </p:sp>
      <p:sp>
        <p:nvSpPr>
          <p:cNvPr id="8" name="Title 7"/>
          <p:cNvSpPr>
            <a:spLocks noGrp="1"/>
          </p:cNvSpPr>
          <p:nvPr>
            <p:ph type="title"/>
          </p:nvPr>
        </p:nvSpPr>
        <p:spPr/>
        <p:txBody>
          <a:bodyPr/>
          <a:lstStyle/>
          <a:p>
            <a:r>
              <a:rPr lang="en-US" dirty="0"/>
              <a:t>Planning</a:t>
            </a:r>
            <a:r>
              <a:rPr lang="en-US"/>
              <a:t> &amp; Facilitation</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159" y="2214100"/>
            <a:ext cx="2840375" cy="2840375"/>
          </a:xfrm>
          <a:prstGeom prst="rect">
            <a:avLst/>
          </a:prstGeom>
        </p:spPr>
      </p:pic>
    </p:spTree>
    <p:extLst>
      <p:ext uri="{BB962C8B-B14F-4D97-AF65-F5344CB8AC3E}">
        <p14:creationId xmlns:p14="http://schemas.microsoft.com/office/powerpoint/2010/main" val="1974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High-Quality Teaching Matters</a:t>
            </a:r>
            <a:endParaRPr lang="en-US" dirty="0">
              <a:solidFill>
                <a:schemeClr val="tx1"/>
              </a:solidFill>
            </a:endParaRPr>
          </a:p>
        </p:txBody>
      </p:sp>
      <p:sp>
        <p:nvSpPr>
          <p:cNvPr id="3" name="Subtitle 2"/>
          <p:cNvSpPr>
            <a:spLocks noGrp="1"/>
          </p:cNvSpPr>
          <p:nvPr>
            <p:ph type="subTitle" idx="1"/>
          </p:nvPr>
        </p:nvSpPr>
        <p:spPr>
          <a:xfrm>
            <a:off x="609600" y="1683512"/>
            <a:ext cx="10972800" cy="4272788"/>
          </a:xfrm>
        </p:spPr>
        <p:txBody>
          <a:bodyPr/>
          <a:lstStyle/>
          <a:p>
            <a:pPr marL="342900" indent="-342900" algn="l">
              <a:spcBef>
                <a:spcPts val="0"/>
              </a:spcBef>
              <a:spcAft>
                <a:spcPts val="1200"/>
              </a:spcAft>
              <a:buFont typeface="Arial" panose="020B0604020202020204" pitchFamily="34" charset="0"/>
              <a:buChar char="•"/>
            </a:pPr>
            <a:r>
              <a:rPr lang="en-US" dirty="0"/>
              <a:t>Black, Latino, and American Indian or Alaska Native students are more likely to attend schools with higher concentrations of inexperienced teachers.</a:t>
            </a:r>
          </a:p>
          <a:p>
            <a:pPr marL="342900" indent="-342900" algn="l">
              <a:spcBef>
                <a:spcPts val="0"/>
              </a:spcBef>
              <a:spcAft>
                <a:spcPts val="1200"/>
              </a:spcAft>
              <a:buFont typeface="Arial" panose="020B0604020202020204" pitchFamily="34" charset="0"/>
              <a:buChar char="•"/>
            </a:pPr>
            <a:r>
              <a:rPr lang="en-US" dirty="0"/>
              <a:t>11% of black students, 9% of Latino students, and 7% of American Indian or Alaska Native students attend schools where more than 20% of teachers are in their first year of teaching, compared to 5% of white students and 4% of Asian students. </a:t>
            </a:r>
          </a:p>
          <a:p>
            <a:pPr marL="342900" indent="-342900" algn="l">
              <a:spcBef>
                <a:spcPts val="0"/>
              </a:spcBef>
              <a:spcAft>
                <a:spcPts val="1200"/>
              </a:spcAft>
              <a:buFont typeface="Arial" panose="020B0604020202020204" pitchFamily="34" charset="0"/>
              <a:buChar char="•"/>
            </a:pPr>
            <a:r>
              <a:rPr lang="en-US" dirty="0"/>
              <a:t>10% of teachers in schools with high black and Latino student enrollment are in their first year of teaching, compared to 5% of teachers in schools with low black and Latino student enrollment.</a:t>
            </a:r>
          </a:p>
          <a:p>
            <a:pPr algn="l"/>
            <a:endParaRPr lang="en-US" sz="2000" dirty="0"/>
          </a:p>
        </p:txBody>
      </p:sp>
      <p:sp>
        <p:nvSpPr>
          <p:cNvPr id="4" name="Rectangle 3"/>
          <p:cNvSpPr/>
          <p:nvPr/>
        </p:nvSpPr>
        <p:spPr>
          <a:xfrm>
            <a:off x="372979" y="6235309"/>
            <a:ext cx="11405937"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http://www2.ed.gov/about/offices/list/ocr/docs/2013-14-first-look.pdf</a:t>
            </a:r>
            <a:r>
              <a:rPr lang="en-US" sz="1400" dirty="0">
                <a:solidFill>
                  <a:schemeClr val="tx1">
                    <a:lumMod val="75000"/>
                    <a:lumOff val="25000"/>
                  </a:schemeClr>
                </a:solidFill>
              </a:rPr>
              <a:t> (accessed August 24, 2016)</a:t>
            </a:r>
          </a:p>
        </p:txBody>
      </p:sp>
    </p:spTree>
    <p:extLst>
      <p:ext uri="{BB962C8B-B14F-4D97-AF65-F5344CB8AC3E}">
        <p14:creationId xmlns:p14="http://schemas.microsoft.com/office/powerpoint/2010/main" val="33477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50" y="2114514"/>
            <a:ext cx="10487891" cy="2398093"/>
          </a:xfrm>
        </p:spPr>
        <p:txBody>
          <a:bodyPr/>
          <a:lstStyle/>
          <a:p>
            <a:r>
              <a:rPr lang="en-US" dirty="0"/>
              <a:t>Personalized Learning: </a:t>
            </a:r>
            <a:br>
              <a:rPr lang="en-US" dirty="0"/>
            </a:br>
            <a:r>
              <a:rPr lang="en-US" dirty="0"/>
              <a:t>Information for Educators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0386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on Personalized Learning</a:t>
            </a:r>
            <a:endParaRPr lang="en-US" dirty="0">
              <a:solidFill>
                <a:schemeClr val="tx1"/>
              </a:solidFill>
            </a:endParaRPr>
          </a:p>
        </p:txBody>
      </p:sp>
      <p:sp>
        <p:nvSpPr>
          <p:cNvPr id="3" name="Subtitle 2"/>
          <p:cNvSpPr>
            <a:spLocks noGrp="1"/>
          </p:cNvSpPr>
          <p:nvPr>
            <p:ph type="subTitle" idx="1"/>
          </p:nvPr>
        </p:nvSpPr>
        <p:spPr>
          <a:xfrm>
            <a:off x="609600" y="1903131"/>
            <a:ext cx="10972800" cy="3754719"/>
          </a:xfrm>
        </p:spPr>
        <p:txBody>
          <a:bodyPr/>
          <a:lstStyle/>
          <a:p>
            <a:pPr algn="l">
              <a:spcBef>
                <a:spcPts val="0"/>
              </a:spcBef>
              <a:spcAft>
                <a:spcPts val="1200"/>
              </a:spcAft>
            </a:pPr>
            <a:r>
              <a:rPr lang="en-US" dirty="0"/>
              <a:t>Early research on the impact of personalized Learning on student achievement is promising:</a:t>
            </a:r>
          </a:p>
          <a:p>
            <a:pPr marL="342900" indent="-342900" algn="l">
              <a:spcBef>
                <a:spcPts val="0"/>
              </a:spcBef>
              <a:spcAft>
                <a:spcPts val="1200"/>
              </a:spcAft>
              <a:buFont typeface="Arial" charset="0"/>
              <a:buChar char="•"/>
            </a:pPr>
            <a:r>
              <a:rPr lang="en-US" dirty="0"/>
              <a:t>Students in personalized learning schools made greater progress when compared to their peers. </a:t>
            </a:r>
          </a:p>
          <a:p>
            <a:pPr marL="342900" indent="-342900" algn="l">
              <a:spcBef>
                <a:spcPts val="0"/>
              </a:spcBef>
              <a:spcAft>
                <a:spcPts val="1200"/>
              </a:spcAft>
              <a:buFont typeface="Arial" charset="0"/>
              <a:buChar char="•"/>
            </a:pPr>
            <a:r>
              <a:rPr lang="en-US" dirty="0"/>
              <a:t>Some students who started below grade expectations were performing at or above national averages.</a:t>
            </a:r>
          </a:p>
          <a:p>
            <a:pPr marL="342900" indent="-342900" algn="l">
              <a:spcBef>
                <a:spcPts val="0"/>
              </a:spcBef>
              <a:spcAft>
                <a:spcPts val="1200"/>
              </a:spcAft>
              <a:buFont typeface="Arial" charset="0"/>
              <a:buChar char="•"/>
            </a:pPr>
            <a:r>
              <a:rPr lang="en-US" dirty="0"/>
              <a:t>The longer students experienced high-quality personalized learning, the greater their growth.</a:t>
            </a:r>
          </a:p>
        </p:txBody>
      </p:sp>
      <p:sp>
        <p:nvSpPr>
          <p:cNvPr id="6" name="TextBox 5"/>
          <p:cNvSpPr txBox="1"/>
          <p:nvPr/>
        </p:nvSpPr>
        <p:spPr>
          <a:xfrm>
            <a:off x="550936" y="5961430"/>
            <a:ext cx="9498676" cy="307777"/>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http://www.rand.org/pubs/research_reports/RR1365.html</a:t>
            </a:r>
            <a:r>
              <a:rPr lang="en-US" sz="1400" dirty="0">
                <a:solidFill>
                  <a:schemeClr val="tx1">
                    <a:lumMod val="75000"/>
                    <a:lumOff val="25000"/>
                  </a:schemeClr>
                </a:solidFill>
              </a:rPr>
              <a:t> (a</a:t>
            </a:r>
            <a:r>
              <a:rPr lang="en-US" sz="1400" dirty="0">
                <a:solidFill>
                  <a:schemeClr val="tx1">
                    <a:lumMod val="75000"/>
                    <a:lumOff val="25000"/>
                  </a:schemeClr>
                </a:solidFill>
                <a:latin typeface="Century Gothic" charset="0"/>
                <a:ea typeface="Century Gothic" charset="0"/>
                <a:cs typeface="Century Gothic" charset="0"/>
              </a:rPr>
              <a:t>ccessed September 16, 2016)</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890404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351" y="1530481"/>
            <a:ext cx="10972800" cy="4154198"/>
          </a:xfrm>
        </p:spPr>
        <p:txBody>
          <a:bodyPr/>
          <a:lstStyle/>
          <a:p>
            <a:pPr algn="l">
              <a:spcBef>
                <a:spcPts val="0"/>
              </a:spcBef>
              <a:spcAft>
                <a:spcPts val="1200"/>
              </a:spcAft>
            </a:pPr>
            <a:r>
              <a:rPr lang="en-US" dirty="0"/>
              <a:t>These five strategies undergird implementation of personalized learning:</a:t>
            </a:r>
          </a:p>
          <a:p>
            <a:pPr marL="457200" indent="-457200" algn="l">
              <a:spcBef>
                <a:spcPts val="0"/>
              </a:spcBef>
              <a:spcAft>
                <a:spcPts val="1200"/>
              </a:spcAft>
              <a:buFont typeface="+mj-lt"/>
              <a:buAutoNum type="arabicPeriod"/>
            </a:pPr>
            <a:r>
              <a:rPr lang="en-US" dirty="0"/>
              <a:t>Learner profiles</a:t>
            </a:r>
          </a:p>
          <a:p>
            <a:pPr marL="457200" indent="-457200" algn="l">
              <a:spcBef>
                <a:spcPts val="0"/>
              </a:spcBef>
              <a:spcAft>
                <a:spcPts val="1200"/>
              </a:spcAft>
              <a:buFont typeface="+mj-lt"/>
              <a:buAutoNum type="arabicPeriod"/>
            </a:pPr>
            <a:r>
              <a:rPr lang="en-US" dirty="0"/>
              <a:t>Personal learning paths</a:t>
            </a:r>
          </a:p>
          <a:p>
            <a:pPr marL="457200" indent="-457200" algn="l">
              <a:spcBef>
                <a:spcPts val="0"/>
              </a:spcBef>
              <a:spcAft>
                <a:spcPts val="1200"/>
              </a:spcAft>
              <a:buFont typeface="+mj-lt"/>
              <a:buAutoNum type="arabicPeriod"/>
            </a:pPr>
            <a:r>
              <a:rPr lang="en-US" dirty="0"/>
              <a:t>Competency-based progression</a:t>
            </a:r>
          </a:p>
          <a:p>
            <a:pPr marL="457200" indent="-457200" algn="l">
              <a:spcBef>
                <a:spcPts val="0"/>
              </a:spcBef>
              <a:spcAft>
                <a:spcPts val="1200"/>
              </a:spcAft>
              <a:buFont typeface="+mj-lt"/>
              <a:buAutoNum type="arabicPeriod"/>
            </a:pPr>
            <a:r>
              <a:rPr lang="en-US" dirty="0"/>
              <a:t>Flexible learning environment</a:t>
            </a:r>
          </a:p>
          <a:p>
            <a:pPr marL="457200" indent="-457200" algn="l">
              <a:spcBef>
                <a:spcPts val="0"/>
              </a:spcBef>
              <a:spcAft>
                <a:spcPts val="1200"/>
              </a:spcAft>
              <a:buFont typeface="+mj-lt"/>
              <a:buAutoNum type="arabicPeriod"/>
            </a:pPr>
            <a:r>
              <a:rPr lang="en-US" dirty="0"/>
              <a:t>Emphasis on college and career readiness</a:t>
            </a:r>
          </a:p>
          <a:p>
            <a:pPr algn="l"/>
            <a:r>
              <a:rPr lang="en-US" dirty="0"/>
              <a:t>Each strategy encompasses a set of tools and features of a personalized learning environment.</a:t>
            </a:r>
            <a:endParaRPr lang="en-US" dirty="0">
              <a:solidFill>
                <a:schemeClr val="tx1"/>
              </a:solidFill>
            </a:endParaRPr>
          </a:p>
          <a:p>
            <a:pPr algn="l"/>
            <a:endParaRPr lang="en-US" sz="1600" dirty="0">
              <a:solidFill>
                <a:schemeClr val="tx1"/>
              </a:solidFill>
            </a:endParaRPr>
          </a:p>
          <a:p>
            <a:pPr algn="l"/>
            <a:r>
              <a:rPr lang="en-US" sz="1400" dirty="0"/>
              <a:t>Source: </a:t>
            </a:r>
            <a:r>
              <a:rPr lang="en-US" sz="1400" dirty="0">
                <a:hlinkClick r:id="rId2"/>
              </a:rPr>
              <a:t>http://www.rand.org/pubs/research_reports/RR1365.html</a:t>
            </a:r>
            <a:r>
              <a:rPr lang="en-US" sz="1400" dirty="0"/>
              <a:t> (accessed September 16, 2016)</a:t>
            </a:r>
          </a:p>
          <a:p>
            <a:endParaRPr lang="en-US" dirty="0">
              <a:solidFill>
                <a:schemeClr val="tx1"/>
              </a:solidFill>
            </a:endParaRPr>
          </a:p>
        </p:txBody>
      </p:sp>
      <p:sp>
        <p:nvSpPr>
          <p:cNvPr id="4" name="Title 3"/>
          <p:cNvSpPr>
            <a:spLocks noGrp="1"/>
          </p:cNvSpPr>
          <p:nvPr>
            <p:ph type="title"/>
          </p:nvPr>
        </p:nvSpPr>
        <p:spPr/>
        <p:txBody>
          <a:bodyPr/>
          <a:lstStyle/>
          <a:p>
            <a:r>
              <a:rPr lang="en-US" dirty="0"/>
              <a:t>Research on Personalized Learning</a:t>
            </a:r>
            <a:endParaRPr lang="en-US" dirty="0">
              <a:solidFill>
                <a:schemeClr val="tx1"/>
              </a:solidFill>
            </a:endParaRPr>
          </a:p>
        </p:txBody>
      </p:sp>
    </p:spTree>
    <p:extLst>
      <p:ext uri="{BB962C8B-B14F-4D97-AF65-F5344CB8AC3E}">
        <p14:creationId xmlns:p14="http://schemas.microsoft.com/office/powerpoint/2010/main" val="58830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on Personalized Learning</a:t>
            </a:r>
            <a:endParaRPr lang="en-US" dirty="0">
              <a:solidFill>
                <a:schemeClr val="tx1"/>
              </a:solidFill>
            </a:endParaRPr>
          </a:p>
        </p:txBody>
      </p:sp>
      <p:sp>
        <p:nvSpPr>
          <p:cNvPr id="3" name="Subtitle 2"/>
          <p:cNvSpPr>
            <a:spLocks noGrp="1"/>
          </p:cNvSpPr>
          <p:nvPr>
            <p:ph type="subTitle" idx="1"/>
          </p:nvPr>
        </p:nvSpPr>
        <p:spPr>
          <a:xfrm>
            <a:off x="1231357" y="2271713"/>
            <a:ext cx="9729286" cy="2224087"/>
          </a:xfrm>
        </p:spPr>
        <p:txBody>
          <a:bodyPr/>
          <a:lstStyle/>
          <a:p>
            <a:pPr algn="l"/>
            <a:r>
              <a:rPr lang="en-US" dirty="0"/>
              <a:t>Overall, data collected on student achievement shows positive effects on student mathematics and reading performance; </a:t>
            </a:r>
            <a:br>
              <a:rPr lang="en-US" dirty="0"/>
            </a:br>
            <a:r>
              <a:rPr lang="en-US" dirty="0"/>
              <a:t>lowest-performing students made substantial gains relative to their peers. </a:t>
            </a:r>
          </a:p>
        </p:txBody>
      </p:sp>
      <p:sp>
        <p:nvSpPr>
          <p:cNvPr id="4" name="TextBox 3"/>
          <p:cNvSpPr txBox="1"/>
          <p:nvPr/>
        </p:nvSpPr>
        <p:spPr>
          <a:xfrm>
            <a:off x="609600" y="6166293"/>
            <a:ext cx="9749693" cy="307777"/>
          </a:xfrm>
          <a:prstGeom prst="rect">
            <a:avLst/>
          </a:prstGeom>
        </p:spPr>
        <p:txBody>
          <a:bodyPr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http://www.rand.org/pubs/research_reports/RR1365.html</a:t>
            </a:r>
            <a:r>
              <a:rPr lang="en-US" sz="1400" dirty="0">
                <a:solidFill>
                  <a:schemeClr val="tx1">
                    <a:lumMod val="75000"/>
                    <a:lumOff val="25000"/>
                  </a:schemeClr>
                </a:solidFill>
              </a:rPr>
              <a:t> (accessed September 16, 2016</a:t>
            </a:r>
            <a:r>
              <a:rPr lang="en-US" sz="1400" dirty="0" smtClean="0">
                <a:solidFill>
                  <a:schemeClr val="tx1">
                    <a:lumMod val="75000"/>
                    <a:lumOff val="25000"/>
                  </a:schemeClr>
                </a:solidFill>
              </a:rPr>
              <a:t>)</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4010329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on Personalized Learning</a:t>
            </a:r>
            <a:endParaRPr lang="en-US" dirty="0">
              <a:solidFill>
                <a:schemeClr val="tx1"/>
              </a:solidFill>
            </a:endParaRPr>
          </a:p>
        </p:txBody>
      </p:sp>
      <p:sp>
        <p:nvSpPr>
          <p:cNvPr id="3" name="Subtitle 2"/>
          <p:cNvSpPr>
            <a:spLocks noGrp="1"/>
          </p:cNvSpPr>
          <p:nvPr>
            <p:ph type="subTitle" idx="1"/>
          </p:nvPr>
        </p:nvSpPr>
        <p:spPr>
          <a:xfrm>
            <a:off x="609600" y="1881812"/>
            <a:ext cx="10725150" cy="3566487"/>
          </a:xfrm>
        </p:spPr>
        <p:txBody>
          <a:bodyPr/>
          <a:lstStyle/>
          <a:p>
            <a:pPr marL="342900" indent="-342900" algn="l">
              <a:spcBef>
                <a:spcPts val="0"/>
              </a:spcBef>
              <a:spcAft>
                <a:spcPts val="1200"/>
              </a:spcAft>
              <a:buFont typeface="Arial" panose="020B0604020202020204" pitchFamily="34" charset="0"/>
              <a:buChar char="•"/>
            </a:pPr>
            <a:r>
              <a:rPr lang="en-US" dirty="0"/>
              <a:t>Adoption of personalized learning practices varied considerably.</a:t>
            </a:r>
          </a:p>
          <a:p>
            <a:pPr marL="342900" indent="-342900" algn="l">
              <a:spcBef>
                <a:spcPts val="0"/>
              </a:spcBef>
              <a:spcAft>
                <a:spcPts val="1200"/>
              </a:spcAft>
              <a:buFont typeface="Arial" panose="020B0604020202020204" pitchFamily="34" charset="0"/>
              <a:buChar char="•"/>
            </a:pPr>
            <a:r>
              <a:rPr lang="en-US" dirty="0"/>
              <a:t>Personalized learning practices that are direct extensions of current practice were more common.</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Implementation of some of the more challenging personalized learning strategies was less common. </a:t>
            </a:r>
            <a:endParaRPr lang="en-US" dirty="0">
              <a:solidFill>
                <a:schemeClr val="tx1"/>
              </a:solidFill>
            </a:endParaRPr>
          </a:p>
        </p:txBody>
      </p:sp>
      <p:sp>
        <p:nvSpPr>
          <p:cNvPr id="4" name="TextBox 3"/>
          <p:cNvSpPr txBox="1"/>
          <p:nvPr/>
        </p:nvSpPr>
        <p:spPr>
          <a:xfrm>
            <a:off x="609600" y="6094986"/>
            <a:ext cx="10522425" cy="307777"/>
          </a:xfrm>
          <a:prstGeom prst="rect">
            <a:avLst/>
          </a:prstGeom>
        </p:spPr>
        <p:txBody>
          <a:bodyPr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http://www.rand.org/pubs/research_reports/RR1365.html</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362355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04040"/>
                </a:solidFill>
              </a:rPr>
              <a:t>Research on Personalized Learning</a:t>
            </a:r>
            <a:endParaRPr lang="en-US" dirty="0">
              <a:solidFill>
                <a:schemeClr val="tx1"/>
              </a:solidFill>
            </a:endParaRPr>
          </a:p>
        </p:txBody>
      </p:sp>
      <p:sp>
        <p:nvSpPr>
          <p:cNvPr id="3" name="Subtitle 2"/>
          <p:cNvSpPr>
            <a:spLocks noGrp="1"/>
          </p:cNvSpPr>
          <p:nvPr>
            <p:ph type="subTitle" idx="1"/>
          </p:nvPr>
        </p:nvSpPr>
        <p:spPr>
          <a:xfrm>
            <a:off x="1000125" y="1683512"/>
            <a:ext cx="10153649" cy="3462337"/>
          </a:xfrm>
        </p:spPr>
        <p:txBody>
          <a:bodyPr/>
          <a:lstStyle/>
          <a:p>
            <a:pPr algn="l">
              <a:spcBef>
                <a:spcPts val="0"/>
              </a:spcBef>
              <a:spcAft>
                <a:spcPts val="1200"/>
              </a:spcAft>
            </a:pPr>
            <a:r>
              <a:rPr lang="en-US" dirty="0">
                <a:solidFill>
                  <a:srgbClr val="404040"/>
                </a:solidFill>
              </a:rPr>
              <a:t>These three elements of personalized learning support positive outcomes when implemented together and have </a:t>
            </a:r>
            <a:r>
              <a:rPr lang="en-US" dirty="0"/>
              <a:t>the greatest ability to isolate the success cases of personalized schools from the other schools. </a:t>
            </a:r>
            <a:endParaRPr lang="en-US" dirty="0">
              <a:solidFill>
                <a:schemeClr val="tx1"/>
              </a:solidFill>
            </a:endParaRPr>
          </a:p>
          <a:p>
            <a:pPr marL="457200" indent="-457200" algn="l">
              <a:spcBef>
                <a:spcPts val="0"/>
              </a:spcBef>
              <a:spcAft>
                <a:spcPts val="1200"/>
              </a:spcAft>
              <a:buFont typeface="+mj-lt"/>
              <a:buAutoNum type="arabicPeriod"/>
            </a:pPr>
            <a:r>
              <a:rPr lang="en-US" dirty="0"/>
              <a:t>Student grouping </a:t>
            </a:r>
            <a:endParaRPr lang="en-US" dirty="0">
              <a:solidFill>
                <a:schemeClr val="tx1"/>
              </a:solidFill>
            </a:endParaRPr>
          </a:p>
          <a:p>
            <a:pPr marL="457200" indent="-457200" algn="l">
              <a:spcBef>
                <a:spcPts val="0"/>
              </a:spcBef>
              <a:spcAft>
                <a:spcPts val="1200"/>
              </a:spcAft>
              <a:buFont typeface="+mj-lt"/>
              <a:buAutoNum type="arabicPeriod"/>
            </a:pPr>
            <a:r>
              <a:rPr lang="en-US" dirty="0"/>
              <a:t>Learning space supports</a:t>
            </a:r>
            <a:endParaRPr lang="en-US" dirty="0">
              <a:solidFill>
                <a:schemeClr val="tx1"/>
              </a:solidFill>
            </a:endParaRPr>
          </a:p>
          <a:p>
            <a:pPr marL="457200" indent="-457200" algn="l">
              <a:spcBef>
                <a:spcPts val="0"/>
              </a:spcBef>
              <a:spcAft>
                <a:spcPts val="1200"/>
              </a:spcAft>
              <a:buFont typeface="+mj-lt"/>
              <a:buAutoNum type="arabicPeriod"/>
            </a:pPr>
            <a:r>
              <a:rPr lang="en-US" dirty="0"/>
              <a:t>Students discussion of data</a:t>
            </a:r>
            <a:endParaRPr lang="en-US" dirty="0">
              <a:solidFill>
                <a:schemeClr val="tx1"/>
              </a:solidFill>
            </a:endParaRPr>
          </a:p>
        </p:txBody>
      </p:sp>
      <p:sp>
        <p:nvSpPr>
          <p:cNvPr id="4" name="TextBox 3"/>
          <p:cNvSpPr txBox="1"/>
          <p:nvPr/>
        </p:nvSpPr>
        <p:spPr>
          <a:xfrm>
            <a:off x="495300" y="6105525"/>
            <a:ext cx="9986963" cy="307777"/>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http://www.rand.org/pubs/research_reports/RR1365.html</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1896049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on Personalized Learning</a:t>
            </a:r>
            <a:endParaRPr lang="en-US" dirty="0">
              <a:solidFill>
                <a:schemeClr val="tx1"/>
              </a:solidFill>
            </a:endParaRPr>
          </a:p>
        </p:txBody>
      </p:sp>
      <p:sp>
        <p:nvSpPr>
          <p:cNvPr id="3" name="Subtitle 2"/>
          <p:cNvSpPr>
            <a:spLocks noGrp="1"/>
          </p:cNvSpPr>
          <p:nvPr>
            <p:ph type="subTitle" idx="1"/>
          </p:nvPr>
        </p:nvSpPr>
        <p:spPr>
          <a:xfrm>
            <a:off x="609600" y="2024558"/>
            <a:ext cx="10972800" cy="3214687"/>
          </a:xfrm>
        </p:spPr>
        <p:txBody>
          <a:bodyPr/>
          <a:lstStyle/>
          <a:p>
            <a:pPr marL="342900" indent="-342900" algn="l">
              <a:spcBef>
                <a:spcPts val="0"/>
              </a:spcBef>
              <a:spcAft>
                <a:spcPts val="1200"/>
              </a:spcAft>
              <a:buFont typeface="Arial" panose="020B0604020202020204" pitchFamily="34" charset="0"/>
              <a:buChar char="•"/>
            </a:pPr>
            <a:r>
              <a:rPr lang="en-US" dirty="0"/>
              <a:t>Personalized learning teachers were more likely than others in a national sample to use technology for personalization and to report use of instructional practices that support competency-based learning.</a:t>
            </a:r>
          </a:p>
          <a:p>
            <a:pPr marL="342900" indent="-342900" algn="l">
              <a:spcBef>
                <a:spcPts val="0"/>
              </a:spcBef>
              <a:spcAft>
                <a:spcPts val="1200"/>
              </a:spcAft>
              <a:buFont typeface="Arial" panose="020B0604020202020204" pitchFamily="34" charset="0"/>
              <a:buChar char="•"/>
            </a:pPr>
            <a:r>
              <a:rPr lang="en-US" dirty="0"/>
              <a:t>Personalized learning students were more likely to report that their mathematics and English language arts instruction incorporated aspects of complex, student-centered instruction most of the time or always</a:t>
            </a:r>
            <a:r>
              <a:rPr lang="en-US" sz="1400" dirty="0"/>
              <a:t>. </a:t>
            </a:r>
            <a:endParaRPr lang="en-US" dirty="0"/>
          </a:p>
        </p:txBody>
      </p:sp>
      <p:sp>
        <p:nvSpPr>
          <p:cNvPr id="4" name="TextBox 3"/>
          <p:cNvSpPr txBox="1"/>
          <p:nvPr/>
        </p:nvSpPr>
        <p:spPr>
          <a:xfrm>
            <a:off x="609600" y="5999523"/>
            <a:ext cx="10480276" cy="369332"/>
          </a:xfrm>
          <a:prstGeom prst="rect">
            <a:avLst/>
          </a:prstGeom>
        </p:spPr>
        <p:txBody>
          <a:bodyPr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http://www.rand.org/pubs/research_reports/RR1365.html</a:t>
            </a:r>
            <a:r>
              <a:rPr lang="en-US" sz="1400" dirty="0">
                <a:solidFill>
                  <a:schemeClr val="tx1">
                    <a:lumMod val="75000"/>
                    <a:lumOff val="25000"/>
                  </a:schemeClr>
                </a:solidFill>
              </a:rPr>
              <a:t> (accessed September 16, 2016)</a:t>
            </a:r>
            <a:r>
              <a:rPr lang="en-US" dirty="0">
                <a:solidFill>
                  <a:schemeClr val="tx1">
                    <a:lumMod val="75000"/>
                    <a:lumOff val="25000"/>
                  </a:schemeClr>
                </a:solidFill>
              </a:rPr>
              <a:t>​</a:t>
            </a:r>
          </a:p>
        </p:txBody>
      </p:sp>
    </p:spTree>
    <p:extLst>
      <p:ext uri="{BB962C8B-B14F-4D97-AF65-F5344CB8AC3E}">
        <p14:creationId xmlns:p14="http://schemas.microsoft.com/office/powerpoint/2010/main" val="1630104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91963" y="1746432"/>
            <a:ext cx="6046381" cy="3453740"/>
          </a:xfrm>
        </p:spPr>
        <p:txBody>
          <a:bodyPr>
            <a:normAutofit/>
          </a:bodyPr>
          <a:lstStyle/>
          <a:p>
            <a:r>
              <a:rPr lang="en-US" sz="4000" dirty="0">
                <a:solidFill>
                  <a:srgbClr val="404040"/>
                </a:solidFill>
              </a:rPr>
              <a:t>Personalized Learning and ...</a:t>
            </a:r>
            <a:endParaRPr lang="en-US" sz="40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959" t="492" r="21225" b="-492"/>
          <a:stretch/>
        </p:blipFill>
        <p:spPr>
          <a:xfrm>
            <a:off x="0" y="0"/>
            <a:ext cx="5295015" cy="6946604"/>
          </a:xfrm>
          <a:prstGeom prst="rect">
            <a:avLst/>
          </a:prstGeom>
        </p:spPr>
      </p:pic>
    </p:spTree>
    <p:extLst>
      <p:ext uri="{BB962C8B-B14F-4D97-AF65-F5344CB8AC3E}">
        <p14:creationId xmlns:p14="http://schemas.microsoft.com/office/powerpoint/2010/main" val="104571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602488"/>
          </a:xfrm>
        </p:spPr>
        <p:txBody>
          <a:bodyPr/>
          <a:lstStyle/>
          <a:p>
            <a:r>
              <a:rPr lang="en-US" dirty="0"/>
              <a:t>Table of Contents</a:t>
            </a:r>
          </a:p>
        </p:txBody>
      </p:sp>
      <p:sp>
        <p:nvSpPr>
          <p:cNvPr id="3" name="Subtitle 2"/>
          <p:cNvSpPr>
            <a:spLocks noGrp="1"/>
          </p:cNvSpPr>
          <p:nvPr>
            <p:ph type="subTitle" idx="1"/>
          </p:nvPr>
        </p:nvSpPr>
        <p:spPr>
          <a:xfrm>
            <a:off x="703848" y="1437054"/>
            <a:ext cx="10784305" cy="5192346"/>
          </a:xfrm>
        </p:spPr>
        <p:txBody>
          <a:bodyPr/>
          <a:lstStyle/>
          <a:p>
            <a:pPr marL="342900" indent="-342900" algn="l">
              <a:spcBef>
                <a:spcPts val="0"/>
              </a:spcBef>
              <a:spcAft>
                <a:spcPts val="1200"/>
              </a:spcAft>
              <a:buFont typeface="Arial" charset="0"/>
              <a:buChar char="•"/>
            </a:pPr>
            <a:r>
              <a:rPr lang="en-US" dirty="0">
                <a:hlinkClick r:id="rId3" action="ppaction://hlinksldjump"/>
              </a:rPr>
              <a:t>What Is Personalized Learning and Why Does It Matter?</a:t>
            </a:r>
            <a:endParaRPr lang="en-US" dirty="0"/>
          </a:p>
          <a:p>
            <a:pPr marL="342900" indent="-342900" algn="l">
              <a:spcBef>
                <a:spcPts val="0"/>
              </a:spcBef>
              <a:spcAft>
                <a:spcPts val="1200"/>
              </a:spcAft>
              <a:buFont typeface="Arial" charset="0"/>
              <a:buChar char="•"/>
            </a:pPr>
            <a:r>
              <a:rPr lang="en-US" dirty="0">
                <a:hlinkClick r:id="rId4" action="ppaction://hlinksldjump"/>
              </a:rPr>
              <a:t>Create Conditions Under Which Personalized Learning Efforts Are Most Effective</a:t>
            </a:r>
            <a:endParaRPr lang="en-US" dirty="0"/>
          </a:p>
          <a:p>
            <a:pPr marL="342900" indent="-342900" algn="l">
              <a:spcBef>
                <a:spcPts val="0"/>
              </a:spcBef>
              <a:spcAft>
                <a:spcPts val="1200"/>
              </a:spcAft>
              <a:buFont typeface="Arial" charset="0"/>
              <a:buChar char="•"/>
            </a:pPr>
            <a:r>
              <a:rPr lang="en-US" dirty="0">
                <a:hlinkClick r:id="rId5" action="ppaction://hlinksldjump"/>
              </a:rPr>
              <a:t>Personalized Learning: Information for Educators </a:t>
            </a:r>
            <a:endParaRPr lang="en-US" dirty="0"/>
          </a:p>
          <a:p>
            <a:pPr marL="342900" indent="-342900" algn="l">
              <a:spcBef>
                <a:spcPts val="0"/>
              </a:spcBef>
              <a:spcAft>
                <a:spcPts val="1200"/>
              </a:spcAft>
              <a:buFont typeface="Arial" charset="0"/>
              <a:buChar char="•"/>
            </a:pPr>
            <a:r>
              <a:rPr lang="en-US" dirty="0">
                <a:hlinkClick r:id="rId6" action="ppaction://hlinksldjump"/>
              </a:rPr>
              <a:t>What Does ESSA Say? Opportunities to Expand Personalized Learning</a:t>
            </a:r>
            <a:endParaRPr lang="en-US" dirty="0"/>
          </a:p>
          <a:p>
            <a:pPr marL="342900" indent="-342900" algn="l">
              <a:spcBef>
                <a:spcPts val="0"/>
              </a:spcBef>
              <a:spcAft>
                <a:spcPts val="1200"/>
              </a:spcAft>
              <a:buFont typeface="Arial" charset="0"/>
              <a:buChar char="•"/>
            </a:pPr>
            <a:r>
              <a:rPr lang="en-US" dirty="0">
                <a:hlinkClick r:id="rId7" action="ppaction://hlinksldjump"/>
              </a:rPr>
              <a:t>Moving from Policy to Practice: Promising Approaches</a:t>
            </a:r>
            <a:endParaRPr lang="en-US" dirty="0"/>
          </a:p>
          <a:p>
            <a:pPr marL="342900" indent="-342900" algn="l">
              <a:spcBef>
                <a:spcPts val="0"/>
              </a:spcBef>
              <a:spcAft>
                <a:spcPts val="1200"/>
              </a:spcAft>
              <a:buFont typeface="Arial" charset="0"/>
              <a:buChar char="•"/>
            </a:pPr>
            <a:r>
              <a:rPr lang="en-US" dirty="0">
                <a:hlinkClick r:id="rId8" action="ppaction://hlinksldjump"/>
              </a:rPr>
              <a:t>Moving from Grass “Tops” to Grass “Roots”: Policies, Procedures, and Practices</a:t>
            </a:r>
            <a:endParaRPr lang="en-US" dirty="0"/>
          </a:p>
          <a:p>
            <a:pPr marL="342900" indent="-342900" algn="l">
              <a:spcBef>
                <a:spcPts val="0"/>
              </a:spcBef>
              <a:spcAft>
                <a:spcPts val="1200"/>
              </a:spcAft>
              <a:buFont typeface="Arial" charset="0"/>
              <a:buChar char="•"/>
            </a:pPr>
            <a:r>
              <a:rPr lang="en-US" dirty="0">
                <a:hlinkClick r:id="rId9" action="ppaction://hlinksldjump"/>
              </a:rPr>
              <a:t>Research and Resources</a:t>
            </a:r>
            <a:endParaRPr lang="en-US" dirty="0"/>
          </a:p>
          <a:p>
            <a:pPr marL="342900" indent="-342900" algn="l">
              <a:spcBef>
                <a:spcPts val="0"/>
              </a:spcBef>
              <a:spcAft>
                <a:spcPts val="1200"/>
              </a:spcAft>
              <a:buFont typeface="Arial" charset="0"/>
              <a:buChar char="•"/>
            </a:pPr>
            <a:r>
              <a:rPr lang="en-US" dirty="0">
                <a:hlinkClick r:id="rId10" action="ppaction://hlinksldjump"/>
              </a:rPr>
              <a:t>Planning and Implementation Tools</a:t>
            </a:r>
            <a:endParaRPr lang="en-US" dirty="0"/>
          </a:p>
        </p:txBody>
      </p:sp>
      <p:sp>
        <p:nvSpPr>
          <p:cNvPr id="4" name="Left Arrow 3"/>
          <p:cNvSpPr/>
          <p:nvPr/>
        </p:nvSpPr>
        <p:spPr>
          <a:xfrm>
            <a:off x="9357057" y="1044752"/>
            <a:ext cx="1931112" cy="1042163"/>
          </a:xfrm>
          <a:prstGeom prst="leftArrow">
            <a:avLst>
              <a:gd name="adj1" fmla="val 64041"/>
              <a:gd name="adj2" fmla="val 6053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dirty="0"/>
              <a:t>Click to navigate to a section of interest</a:t>
            </a:r>
          </a:p>
        </p:txBody>
      </p:sp>
    </p:spTree>
    <p:extLst>
      <p:ext uri="{BB962C8B-B14F-4D97-AF65-F5344CB8AC3E}">
        <p14:creationId xmlns:p14="http://schemas.microsoft.com/office/powerpoint/2010/main" val="262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childTnLst>
                          </p:cTn>
                        </p:par>
                        <p:par>
                          <p:cTn id="10" fill="hold">
                            <p:stCondLst>
                              <p:cond delay="300"/>
                            </p:stCondLst>
                            <p:childTnLst>
                              <p:par>
                                <p:cTn id="11" presetID="63" presetClass="path" presetSubtype="0" repeatCount="2000" accel="50000" decel="50000" autoRev="1" fill="hold" grpId="1" nodeType="afterEffect">
                                  <p:stCondLst>
                                    <p:cond delay="0"/>
                                  </p:stCondLst>
                                  <p:childTnLst>
                                    <p:animMotion origin="layout" path="M -4.16667E-6 -3.33333E-6 L 0.08607 -3.33333E-6 " pathEditMode="relative" rAng="0" ptsTypes="AA">
                                      <p:cBhvr>
                                        <p:cTn id="12" dur="1000" fill="hold"/>
                                        <p:tgtEl>
                                          <p:spTgt spid="4"/>
                                        </p:tgtEl>
                                        <p:attrNameLst>
                                          <p:attrName>ppt_x</p:attrName>
                                          <p:attrName>ppt_y</p:attrName>
                                        </p:attrNameLst>
                                      </p:cBhvr>
                                      <p:rCtr x="4297" y="0"/>
                                    </p:animMotion>
                                  </p:childTnLst>
                                </p:cTn>
                              </p:par>
                            </p:childTnLst>
                          </p:cTn>
                        </p:par>
                        <p:par>
                          <p:cTn id="13" fill="hold">
                            <p:stCondLst>
                              <p:cond delay="4300"/>
                            </p:stCondLst>
                            <p:childTnLst>
                              <p:par>
                                <p:cTn id="14" presetID="2" presetClass="exit" presetSubtype="3" fill="hold" grpId="2" nodeType="afterEffect">
                                  <p:stCondLst>
                                    <p:cond delay="0"/>
                                  </p:stCondLst>
                                  <p:childTnLst>
                                    <p:anim calcmode="lin" valueType="num">
                                      <p:cBhvr additive="base">
                                        <p:cTn id="15" dur="500"/>
                                        <p:tgtEl>
                                          <p:spTgt spid="4"/>
                                        </p:tgtEl>
                                        <p:attrNameLst>
                                          <p:attrName>ppt_x</p:attrName>
                                        </p:attrNameLst>
                                      </p:cBhvr>
                                      <p:tavLst>
                                        <p:tav tm="0">
                                          <p:val>
                                            <p:strVal val="ppt_x"/>
                                          </p:val>
                                        </p:tav>
                                        <p:tav tm="100000">
                                          <p:val>
                                            <p:strVal val="1+ppt_w/2"/>
                                          </p:val>
                                        </p:tav>
                                      </p:tavLst>
                                    </p:anim>
                                    <p:anim calcmode="lin" valueType="num">
                                      <p:cBhvr additive="base">
                                        <p:cTn id="16" dur="500"/>
                                        <p:tgtEl>
                                          <p:spTgt spid="4"/>
                                        </p:tgtEl>
                                        <p:attrNameLst>
                                          <p:attrName>ppt_y</p:attrName>
                                        </p:attrNameLst>
                                      </p:cBhvr>
                                      <p:tavLst>
                                        <p:tav tm="0">
                                          <p:val>
                                            <p:strVal val="ppt_y"/>
                                          </p:val>
                                        </p:tav>
                                        <p:tav tm="100000">
                                          <p:val>
                                            <p:strVal val="0-ppt_h/2"/>
                                          </p:val>
                                        </p:tav>
                                      </p:tavLst>
                                    </p:anim>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Need for Rigor …</a:t>
            </a:r>
          </a:p>
        </p:txBody>
      </p:sp>
      <p:sp>
        <p:nvSpPr>
          <p:cNvPr id="3" name="Subtitle 2"/>
          <p:cNvSpPr>
            <a:spLocks noGrp="1"/>
          </p:cNvSpPr>
          <p:nvPr>
            <p:ph type="subTitle" idx="1"/>
          </p:nvPr>
        </p:nvSpPr>
        <p:spPr>
          <a:xfrm>
            <a:off x="609600" y="2232837"/>
            <a:ext cx="10972800" cy="2828261"/>
          </a:xfrm>
        </p:spPr>
        <p:txBody>
          <a:bodyPr/>
          <a:lstStyle/>
          <a:p>
            <a:pPr algn="l">
              <a:spcBef>
                <a:spcPts val="0"/>
              </a:spcBef>
              <a:spcAft>
                <a:spcPts val="1200"/>
              </a:spcAft>
            </a:pPr>
            <a:r>
              <a:rPr lang="en-US" dirty="0"/>
              <a:t>Personalized learning will not help students if they are working with content that is below their learning capacity. Rigor and personalization must go hand in hand.</a:t>
            </a:r>
            <a:r>
              <a:rPr lang="en-US" b="1" dirty="0"/>
              <a:t> </a:t>
            </a:r>
            <a:endParaRPr lang="en-US" b="1" dirty="0">
              <a:solidFill>
                <a:schemeClr val="tx1"/>
              </a:solidFill>
            </a:endParaRPr>
          </a:p>
          <a:p>
            <a:pPr marL="342900" indent="-342900" algn="l">
              <a:spcBef>
                <a:spcPts val="0"/>
              </a:spcBef>
              <a:spcAft>
                <a:spcPts val="1200"/>
              </a:spcAft>
              <a:buFont typeface="Arial" panose="020B0604020202020204" pitchFamily="34" charset="0"/>
              <a:buChar char="•"/>
            </a:pPr>
            <a:r>
              <a:rPr lang="en-US" dirty="0"/>
              <a:t>Start with standards, not structures.</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Ensure appropriate level of rigor.</a:t>
            </a:r>
            <a:endParaRPr lang="en-US" dirty="0">
              <a:solidFill>
                <a:schemeClr val="tx1"/>
              </a:solidFill>
            </a:endParaRPr>
          </a:p>
        </p:txBody>
      </p:sp>
      <p:sp>
        <p:nvSpPr>
          <p:cNvPr id="5" name="TextBox 4"/>
          <p:cNvSpPr txBox="1"/>
          <p:nvPr/>
        </p:nvSpPr>
        <p:spPr>
          <a:xfrm>
            <a:off x="542924" y="5955093"/>
            <a:ext cx="11039475" cy="523220"/>
          </a:xfrm>
          <a:prstGeom prst="rect">
            <a:avLst/>
          </a:prstGeom>
        </p:spPr>
        <p:txBody>
          <a:bodyPr wrap="square" rtlCol="0">
            <a:spAutoFit/>
          </a:bodyPr>
          <a:lstStyle/>
          <a:p>
            <a:r>
              <a:rPr lang="en-US" sz="1400" dirty="0">
                <a:solidFill>
                  <a:schemeClr val="tx1">
                    <a:lumMod val="75000"/>
                    <a:lumOff val="25000"/>
                  </a:schemeClr>
                </a:solidFill>
                <a:latin typeface="Century Gothic"/>
              </a:rPr>
              <a:t>Source: </a:t>
            </a:r>
            <a:r>
              <a:rPr lang="en-US" sz="1400" dirty="0">
                <a:solidFill>
                  <a:schemeClr val="tx1">
                    <a:lumMod val="75000"/>
                    <a:lumOff val="25000"/>
                  </a:schemeClr>
                </a:solidFill>
                <a:latin typeface="Century Gothic"/>
                <a:hlinkClick r:id="rId2"/>
              </a:rPr>
              <a:t>http://educationnext.org/beware-the-iconography-trap-of-personalized-learning-rigor-matters/</a:t>
            </a:r>
            <a:r>
              <a:rPr lang="en-US" sz="1400" dirty="0">
                <a:solidFill>
                  <a:schemeClr val="tx1">
                    <a:lumMod val="75000"/>
                    <a:lumOff val="25000"/>
                  </a:schemeClr>
                </a:solidFill>
                <a:latin typeface="Century Gothic"/>
              </a:rPr>
              <a:t> (accessed September 23, 2016)</a:t>
            </a:r>
          </a:p>
        </p:txBody>
      </p:sp>
    </p:spTree>
    <p:extLst>
      <p:ext uri="{BB962C8B-B14F-4D97-AF65-F5344CB8AC3E}">
        <p14:creationId xmlns:p14="http://schemas.microsoft.com/office/powerpoint/2010/main" val="1081252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Caution</a:t>
            </a:r>
          </a:p>
        </p:txBody>
      </p:sp>
      <p:sp>
        <p:nvSpPr>
          <p:cNvPr id="3" name="Subtitle 2"/>
          <p:cNvSpPr>
            <a:spLocks noGrp="1"/>
          </p:cNvSpPr>
          <p:nvPr>
            <p:ph type="subTitle" idx="1"/>
          </p:nvPr>
        </p:nvSpPr>
        <p:spPr>
          <a:xfrm>
            <a:off x="609600" y="2205038"/>
            <a:ext cx="10972800" cy="2535404"/>
          </a:xfrm>
        </p:spPr>
        <p:txBody>
          <a:bodyPr/>
          <a:lstStyle/>
          <a:p>
            <a:pPr marL="342900" indent="-342900" algn="l">
              <a:spcBef>
                <a:spcPts val="0"/>
              </a:spcBef>
              <a:spcAft>
                <a:spcPts val="1200"/>
              </a:spcAft>
              <a:buFont typeface="Arial" panose="020B0604020202020204" pitchFamily="34" charset="0"/>
              <a:buChar char="•"/>
            </a:pPr>
            <a:r>
              <a:rPr lang="en-US" dirty="0"/>
              <a:t>Personalization requires educators to </a:t>
            </a:r>
            <a:r>
              <a:rPr lang="en-US" b="1" dirty="0"/>
              <a:t>know</a:t>
            </a:r>
            <a:r>
              <a:rPr lang="en-US" dirty="0"/>
              <a:t> students.</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t>Not all learners prefer or profit from controlling their own learning tasks; forcing control on them can be counterproductive. Learners may regulate their learning poorly, exert control in a misguided fashion, and thus fail to achieve the desired result.</a:t>
            </a:r>
            <a:endParaRPr lang="en-US" dirty="0">
              <a:solidFill>
                <a:schemeClr val="tx1"/>
              </a:solidFill>
            </a:endParaRPr>
          </a:p>
        </p:txBody>
      </p:sp>
      <p:sp>
        <p:nvSpPr>
          <p:cNvPr id="4" name="TextBox 3"/>
          <p:cNvSpPr txBox="1"/>
          <p:nvPr/>
        </p:nvSpPr>
        <p:spPr>
          <a:xfrm>
            <a:off x="718380" y="6029352"/>
            <a:ext cx="8644272" cy="307777"/>
          </a:xfrm>
          <a:prstGeom prst="rect">
            <a:avLst/>
          </a:prstGeom>
        </p:spPr>
        <p:txBody>
          <a:bodyPr rtlCol="0">
            <a:spAutoFit/>
          </a:bodyPr>
          <a:lstStyle/>
          <a:p>
            <a:r>
              <a:rPr lang="en-US" sz="1400" dirty="0">
                <a:solidFill>
                  <a:schemeClr val="tx1">
                    <a:lumMod val="75000"/>
                    <a:lumOff val="25000"/>
                  </a:schemeClr>
                </a:solidFill>
                <a:latin typeface="Century Gothic"/>
              </a:rPr>
              <a:t>Source: </a:t>
            </a:r>
            <a:r>
              <a:rPr lang="en-US" sz="1400" dirty="0">
                <a:solidFill>
                  <a:schemeClr val="tx1">
                    <a:lumMod val="75000"/>
                    <a:lumOff val="25000"/>
                  </a:schemeClr>
                </a:solidFill>
                <a:latin typeface="Century Gothic"/>
                <a:hlinkClick r:id="rId2"/>
              </a:rPr>
              <a:t>http://educationnext.org/personalization-future-learning/</a:t>
            </a:r>
            <a:r>
              <a:rPr lang="en-US" sz="1400" dirty="0">
                <a:solidFill>
                  <a:schemeClr val="tx1">
                    <a:lumMod val="75000"/>
                    <a:lumOff val="25000"/>
                  </a:schemeClr>
                </a:solidFill>
                <a:latin typeface="Century Gothic"/>
              </a:rPr>
              <a:t> (accessed September 23, 2016)</a:t>
            </a:r>
          </a:p>
        </p:txBody>
      </p:sp>
    </p:spTree>
    <p:extLst>
      <p:ext uri="{BB962C8B-B14F-4D97-AF65-F5344CB8AC3E}">
        <p14:creationId xmlns:p14="http://schemas.microsoft.com/office/powerpoint/2010/main" val="4163835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Strike a Thoughtful Balance</a:t>
            </a:r>
          </a:p>
        </p:txBody>
      </p:sp>
      <p:sp>
        <p:nvSpPr>
          <p:cNvPr id="3" name="Subtitle 2"/>
          <p:cNvSpPr>
            <a:spLocks noGrp="1"/>
          </p:cNvSpPr>
          <p:nvPr>
            <p:ph type="subTitle" idx="1"/>
          </p:nvPr>
        </p:nvSpPr>
        <p:spPr>
          <a:xfrm>
            <a:off x="609600" y="2037376"/>
            <a:ext cx="10972800" cy="3751262"/>
          </a:xfrm>
        </p:spPr>
        <p:txBody>
          <a:bodyPr/>
          <a:lstStyle/>
          <a:p>
            <a:r>
              <a:rPr lang="en-US" dirty="0"/>
              <a:t>When I use the term “personalized learning,” I do not picture a form of education that sets aside core knowledge and rigorous content standards for the sake of allowing students to pursue personal interests. Catering to students’ interests and passions can be a powerful means for engaging and motivating students. But that form of personalization should not compromise students’ mastery of core knowledge.</a:t>
            </a:r>
            <a:endParaRPr lang="en-US" dirty="0">
              <a:solidFill>
                <a:schemeClr val="tx1"/>
              </a:solidFill>
            </a:endParaRPr>
          </a:p>
          <a:p>
            <a:pPr algn="r"/>
            <a:endParaRPr lang="en-US" dirty="0"/>
          </a:p>
          <a:p>
            <a:pPr algn="r"/>
            <a:r>
              <a:rPr lang="en-US" dirty="0"/>
              <a:t>—Thomas Arnett, June 15, 2016</a:t>
            </a:r>
            <a:endParaRPr lang="en-US" dirty="0">
              <a:solidFill>
                <a:schemeClr val="tx1"/>
              </a:solidFill>
            </a:endParaRPr>
          </a:p>
        </p:txBody>
      </p:sp>
      <p:sp>
        <p:nvSpPr>
          <p:cNvPr id="4" name="TextBox 3"/>
          <p:cNvSpPr txBox="1"/>
          <p:nvPr/>
        </p:nvSpPr>
        <p:spPr>
          <a:xfrm>
            <a:off x="551243" y="6010458"/>
            <a:ext cx="10360387" cy="523220"/>
          </a:xfrm>
          <a:prstGeom prst="rect">
            <a:avLst/>
          </a:prstGeom>
        </p:spPr>
        <p:txBody>
          <a:bodyPr rtlCol="0"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http://educationnext.org/personalized-learning-and-sound-curriculum-two-sides-of-the-same-coin/</a:t>
            </a:r>
            <a:r>
              <a:rPr lang="en-US" sz="1400" dirty="0">
                <a:solidFill>
                  <a:schemeClr val="tx1">
                    <a:lumMod val="75000"/>
                    <a:lumOff val="25000"/>
                  </a:schemeClr>
                </a:solidFill>
              </a:rPr>
              <a:t> </a:t>
            </a:r>
            <a:br>
              <a:rPr lang="en-US" sz="1400" dirty="0">
                <a:solidFill>
                  <a:schemeClr val="tx1">
                    <a:lumMod val="75000"/>
                    <a:lumOff val="25000"/>
                  </a:schemeClr>
                </a:solidFill>
              </a:rPr>
            </a:br>
            <a:r>
              <a:rPr lang="en-US" sz="1400" dirty="0">
                <a:solidFill>
                  <a:schemeClr val="tx1">
                    <a:lumMod val="75000"/>
                    <a:lumOff val="25000"/>
                  </a:schemeClr>
                </a:solidFill>
              </a:rPr>
              <a:t>(accessed September 23, 2016)​</a:t>
            </a:r>
          </a:p>
        </p:txBody>
      </p:sp>
      <p:sp>
        <p:nvSpPr>
          <p:cNvPr id="5" name="TextBox 4"/>
          <p:cNvSpPr txBox="1"/>
          <p:nvPr/>
        </p:nvSpPr>
        <p:spPr>
          <a:xfrm>
            <a:off x="400050" y="1782328"/>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
        <p:nvSpPr>
          <p:cNvPr id="6" name="TextBox 5"/>
          <p:cNvSpPr txBox="1"/>
          <p:nvPr/>
        </p:nvSpPr>
        <p:spPr>
          <a:xfrm>
            <a:off x="10616356" y="3697830"/>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6801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 Supportive Learning Environment</a:t>
            </a:r>
          </a:p>
        </p:txBody>
      </p:sp>
      <p:sp>
        <p:nvSpPr>
          <p:cNvPr id="3" name="Subtitle 2"/>
          <p:cNvSpPr>
            <a:spLocks noGrp="1"/>
          </p:cNvSpPr>
          <p:nvPr>
            <p:ph type="subTitle" idx="1"/>
          </p:nvPr>
        </p:nvSpPr>
        <p:spPr>
          <a:xfrm>
            <a:off x="609600" y="1750423"/>
            <a:ext cx="10972800" cy="3735977"/>
          </a:xfrm>
        </p:spPr>
        <p:txBody>
          <a:bodyPr/>
          <a:lstStyle/>
          <a:p>
            <a:pPr algn="l">
              <a:spcBef>
                <a:spcPts val="0"/>
              </a:spcBef>
              <a:spcAft>
                <a:spcPts val="1200"/>
              </a:spcAft>
            </a:pPr>
            <a:r>
              <a:rPr lang="en-US" dirty="0"/>
              <a:t>Institute for Student Achievement (ISA) offers one model that includes</a:t>
            </a:r>
          </a:p>
          <a:p>
            <a:pPr marL="342900" indent="-342900" algn="l">
              <a:spcBef>
                <a:spcPts val="0"/>
              </a:spcBef>
              <a:spcAft>
                <a:spcPts val="600"/>
              </a:spcAft>
              <a:buFont typeface="Arial" panose="020B0604020202020204" pitchFamily="34" charset="0"/>
              <a:buChar char="•"/>
            </a:pPr>
            <a:r>
              <a:rPr lang="en-US" dirty="0"/>
              <a:t>choice;</a:t>
            </a:r>
          </a:p>
          <a:p>
            <a:pPr marL="342900" indent="-342900" algn="l">
              <a:spcBef>
                <a:spcPts val="0"/>
              </a:spcBef>
              <a:spcAft>
                <a:spcPts val="600"/>
              </a:spcAft>
              <a:buFont typeface="Arial" panose="020B0604020202020204" pitchFamily="34" charset="0"/>
              <a:buChar char="•"/>
            </a:pPr>
            <a:r>
              <a:rPr lang="en-US" dirty="0"/>
              <a:t>differentiated instruction;</a:t>
            </a:r>
          </a:p>
          <a:p>
            <a:pPr marL="342900" indent="-342900" algn="l">
              <a:spcBef>
                <a:spcPts val="0"/>
              </a:spcBef>
              <a:spcAft>
                <a:spcPts val="600"/>
              </a:spcAft>
              <a:buFont typeface="Arial" panose="020B0604020202020204" pitchFamily="34" charset="0"/>
              <a:buChar char="•"/>
            </a:pPr>
            <a:r>
              <a:rPr lang="en-US" dirty="0"/>
              <a:t>blended learning;</a:t>
            </a:r>
          </a:p>
          <a:p>
            <a:pPr marL="342900" indent="-342900" algn="l">
              <a:spcBef>
                <a:spcPts val="0"/>
              </a:spcBef>
              <a:spcAft>
                <a:spcPts val="600"/>
              </a:spcAft>
              <a:buFont typeface="Arial" panose="020B0604020202020204" pitchFamily="34" charset="0"/>
              <a:buChar char="•"/>
            </a:pPr>
            <a:r>
              <a:rPr lang="en-US" dirty="0"/>
              <a:t>customized curriculum; and</a:t>
            </a:r>
          </a:p>
          <a:p>
            <a:pPr marL="342900" indent="-342900" algn="l">
              <a:spcBef>
                <a:spcPts val="0"/>
              </a:spcBef>
              <a:spcAft>
                <a:spcPts val="600"/>
              </a:spcAft>
              <a:buFont typeface="Arial" panose="020B0604020202020204" pitchFamily="34" charset="0"/>
              <a:buChar char="•"/>
            </a:pPr>
            <a:r>
              <a:rPr lang="en-US" dirty="0"/>
              <a:t>advocate-advisory program.</a:t>
            </a:r>
          </a:p>
          <a:p>
            <a:pPr algn="r"/>
            <a:endParaRPr lang="en-US" dirty="0">
              <a:solidFill>
                <a:schemeClr val="tx1"/>
              </a:solidFill>
            </a:endParaRPr>
          </a:p>
          <a:p>
            <a:pPr algn="l"/>
            <a:endParaRPr lang="en-US" sz="1400" dirty="0">
              <a:latin typeface="+mn-lt"/>
              <a:ea typeface="+mn-ea"/>
              <a:cs typeface="+mn-cs"/>
            </a:endParaRPr>
          </a:p>
          <a:p>
            <a:pPr algn="l"/>
            <a:endParaRPr lang="en-US" sz="1400" dirty="0">
              <a:solidFill>
                <a:schemeClr val="tx1"/>
              </a:solidFill>
            </a:endParaRPr>
          </a:p>
          <a:p>
            <a:pPr algn="l"/>
            <a:endParaRPr lang="en-US" dirty="0">
              <a:solidFill>
                <a:schemeClr val="tx1"/>
              </a:solidFill>
            </a:endParaRPr>
          </a:p>
        </p:txBody>
      </p:sp>
      <p:sp>
        <p:nvSpPr>
          <p:cNvPr id="8" name="TextBox 7"/>
          <p:cNvSpPr txBox="1"/>
          <p:nvPr/>
        </p:nvSpPr>
        <p:spPr>
          <a:xfrm>
            <a:off x="357051" y="5964640"/>
            <a:ext cx="10598332"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u="sng" dirty="0">
                <a:solidFill>
                  <a:schemeClr val="tx1">
                    <a:lumMod val="75000"/>
                    <a:lumOff val="25000"/>
                  </a:schemeClr>
                </a:solidFill>
                <a:hlinkClick r:id="rId2"/>
              </a:rPr>
              <a:t>http://www.studentachievement.org/approach/isa-evidence-based-whole-school-reform-model/</a:t>
            </a:r>
            <a:r>
              <a:rPr lang="en-US" sz="1400" dirty="0">
                <a:solidFill>
                  <a:schemeClr val="tx1">
                    <a:lumMod val="75000"/>
                    <a:lumOff val="25000"/>
                  </a:schemeClr>
                </a:solidFill>
              </a:rPr>
              <a:t> (accessed September 27, 2016) </a:t>
            </a:r>
          </a:p>
        </p:txBody>
      </p:sp>
    </p:spTree>
    <p:extLst>
      <p:ext uri="{BB962C8B-B14F-4D97-AF65-F5344CB8AC3E}">
        <p14:creationId xmlns:p14="http://schemas.microsoft.com/office/powerpoint/2010/main" val="958636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1945879"/>
              </p:ext>
            </p:extLst>
          </p:nvPr>
        </p:nvGraphicFramePr>
        <p:xfrm>
          <a:off x="326264" y="1411206"/>
          <a:ext cx="11539471" cy="4970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70675" y="241655"/>
            <a:ext cx="10850651" cy="1169551"/>
          </a:xfrm>
          <a:prstGeom prst="rect">
            <a:avLst/>
          </a:prstGeom>
        </p:spPr>
        <p:txBody>
          <a:bodyPr wrap="square">
            <a:spAutoFit/>
          </a:bodyPr>
          <a:lstStyle/>
          <a:p>
            <a:pPr algn="ctr"/>
            <a:r>
              <a:rPr lang="en-US" sz="3500" b="1" dirty="0">
                <a:solidFill>
                  <a:schemeClr val="tx1">
                    <a:lumMod val="75000"/>
                    <a:lumOff val="25000"/>
                  </a:schemeClr>
                </a:solidFill>
                <a:latin typeface="Century Gothic" panose="020B0502020202020204" pitchFamily="34" charset="0"/>
              </a:rPr>
              <a:t>Institute for Student Achievement </a:t>
            </a:r>
          </a:p>
          <a:p>
            <a:pPr algn="ctr"/>
            <a:r>
              <a:rPr lang="en-US" sz="3500" b="1" dirty="0">
                <a:solidFill>
                  <a:schemeClr val="tx1">
                    <a:lumMod val="75000"/>
                    <a:lumOff val="25000"/>
                  </a:schemeClr>
                </a:solidFill>
                <a:latin typeface="Century Gothic" panose="020B0502020202020204" pitchFamily="34" charset="0"/>
              </a:rPr>
              <a:t> Approach to Personalized Student Learning</a:t>
            </a:r>
          </a:p>
        </p:txBody>
      </p:sp>
      <p:sp>
        <p:nvSpPr>
          <p:cNvPr id="2" name="TextBox 1"/>
          <p:cNvSpPr txBox="1"/>
          <p:nvPr/>
        </p:nvSpPr>
        <p:spPr>
          <a:xfrm>
            <a:off x="531222" y="6213815"/>
            <a:ext cx="10598332"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u="sng" dirty="0">
                <a:solidFill>
                  <a:schemeClr val="tx1">
                    <a:lumMod val="75000"/>
                    <a:lumOff val="25000"/>
                  </a:schemeClr>
                </a:solidFill>
                <a:hlinkClick r:id="rId8"/>
              </a:rPr>
              <a:t>http://www.studentachievement.org/approach/isa-evidence-based-whole-school-reform-model/</a:t>
            </a:r>
            <a:r>
              <a:rPr lang="en-US" sz="1400" dirty="0">
                <a:solidFill>
                  <a:schemeClr val="tx1">
                    <a:lumMod val="75000"/>
                    <a:lumOff val="25000"/>
                  </a:schemeClr>
                </a:solidFill>
              </a:rPr>
              <a:t> (accessed September 27, 2016) </a:t>
            </a:r>
          </a:p>
        </p:txBody>
      </p:sp>
    </p:spTree>
    <p:extLst>
      <p:ext uri="{BB962C8B-B14F-4D97-AF65-F5344CB8AC3E}">
        <p14:creationId xmlns:p14="http://schemas.microsoft.com/office/powerpoint/2010/main" val="986661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What are the essential pinnacles of Personalized Learning? </a:t>
            </a:r>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917724" y="-975570"/>
            <a:ext cx="13109724" cy="8971066"/>
          </a:xfrm>
          <a:prstGeom prst="rect">
            <a:avLst/>
          </a:prstGeom>
        </p:spPr>
      </p:pic>
      <p:sp>
        <p:nvSpPr>
          <p:cNvPr id="3" name="TextBox 2"/>
          <p:cNvSpPr txBox="1"/>
          <p:nvPr/>
        </p:nvSpPr>
        <p:spPr>
          <a:xfrm>
            <a:off x="3317517" y="454589"/>
            <a:ext cx="5089064" cy="2554545"/>
          </a:xfrm>
          <a:prstGeom prst="rect">
            <a:avLst/>
          </a:prstGeom>
        </p:spPr>
        <p:txBody>
          <a:bodyPr wrap="square" rtlCol="0">
            <a:spAutoFit/>
          </a:bodyPr>
          <a:lstStyle/>
          <a:p>
            <a:pPr algn="ctr"/>
            <a:r>
              <a:rPr lang="en-US" sz="2800" b="1" dirty="0">
                <a:solidFill>
                  <a:srgbClr val="FFFFFF"/>
                </a:solidFill>
              </a:rPr>
              <a:t>Personalized Learning: Perspectives of Teachers and Parents</a:t>
            </a:r>
            <a:endParaRPr lang="en-US" sz="2800" b="1" dirty="0"/>
          </a:p>
          <a:p>
            <a:endParaRPr lang="en-US" sz="2000" dirty="0"/>
          </a:p>
          <a:p>
            <a:pPr algn="ctr"/>
            <a:r>
              <a:rPr lang="en-US" sz="2800" dirty="0">
                <a:solidFill>
                  <a:srgbClr val="FFFFFF"/>
                </a:solidFill>
              </a:rPr>
              <a:t>Widmeyer Communications Survey Results</a:t>
            </a:r>
            <a:endParaRPr lang="en-US" sz="2800" dirty="0"/>
          </a:p>
        </p:txBody>
      </p:sp>
      <p:pic>
        <p:nvPicPr>
          <p:cNvPr id="7" name="Picture 6"/>
          <p:cNvPicPr>
            <a:picLocks noChangeAspect="1"/>
          </p:cNvPicPr>
          <p:nvPr/>
        </p:nvPicPr>
        <p:blipFill>
          <a:blip r:embed="rId4"/>
          <a:stretch>
            <a:fillRect/>
          </a:stretch>
        </p:blipFill>
        <p:spPr>
          <a:xfrm>
            <a:off x="11503470" y="6257925"/>
            <a:ext cx="540893" cy="530876"/>
          </a:xfrm>
          <a:prstGeom prst="rect">
            <a:avLst/>
          </a:prstGeom>
        </p:spPr>
      </p:pic>
      <p:sp>
        <p:nvSpPr>
          <p:cNvPr id="9" name="Rectangle 8"/>
          <p:cNvSpPr/>
          <p:nvPr/>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1D3EFEA5-F08F-914F-92DF-7BAAB48D7CB2}" type="slidenum">
              <a:rPr lang="en-US" sz="1100" smtClean="0">
                <a:solidFill>
                  <a:schemeClr val="bg1">
                    <a:lumMod val="50000"/>
                  </a:schemeClr>
                </a:solidFill>
              </a:rPr>
              <a:t>55</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410416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26" y="240723"/>
            <a:ext cx="11091949" cy="905903"/>
          </a:xfrm>
        </p:spPr>
        <p:txBody>
          <a:bodyPr>
            <a:noAutofit/>
          </a:bodyPr>
          <a:lstStyle/>
          <a:p>
            <a:r>
              <a:rPr lang="en-US" dirty="0"/>
              <a:t>Personalized Learning: Survey Responses</a:t>
            </a:r>
          </a:p>
        </p:txBody>
      </p:sp>
      <p:sp>
        <p:nvSpPr>
          <p:cNvPr id="9" name="Content Placeholder 2"/>
          <p:cNvSpPr>
            <a:spLocks noGrp="1"/>
          </p:cNvSpPr>
          <p:nvPr>
            <p:ph type="subTitle" idx="1"/>
          </p:nvPr>
        </p:nvSpPr>
        <p:spPr>
          <a:xfrm>
            <a:off x="338890" y="1200885"/>
            <a:ext cx="11514220" cy="761056"/>
          </a:xfrm>
        </p:spPr>
        <p:txBody>
          <a:bodyPr>
            <a:noAutofit/>
          </a:bodyPr>
          <a:lstStyle/>
          <a:p>
            <a:pPr marL="0" indent="0" algn="l">
              <a:spcBef>
                <a:spcPts val="0"/>
              </a:spcBef>
              <a:buNone/>
            </a:pPr>
            <a:r>
              <a:rPr lang="en-US" sz="2100" dirty="0"/>
              <a:t>Respondents were asked: “Being as specific as possible, what does the term “personalized learning” mean to you? If you do not know, please give your best guess.”</a:t>
            </a:r>
            <a:r>
              <a:rPr lang="en-US" sz="2100" b="1" dirty="0"/>
              <a:t> </a:t>
            </a:r>
            <a:endParaRPr lang="en-US" sz="2100" dirty="0"/>
          </a:p>
        </p:txBody>
      </p:sp>
      <p:graphicFrame>
        <p:nvGraphicFramePr>
          <p:cNvPr id="8" name="Chart 7"/>
          <p:cNvGraphicFramePr/>
          <p:nvPr>
            <p:extLst>
              <p:ext uri="{D42A27DB-BD31-4B8C-83A1-F6EECF244321}">
                <p14:modId xmlns:p14="http://schemas.microsoft.com/office/powerpoint/2010/main" val="4135121591"/>
              </p:ext>
            </p:extLst>
          </p:nvPr>
        </p:nvGraphicFramePr>
        <p:xfrm>
          <a:off x="1249680" y="2011716"/>
          <a:ext cx="9692640" cy="41605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09600" y="6250765"/>
            <a:ext cx="10366059" cy="523220"/>
          </a:xfrm>
          <a:prstGeom prst="rect">
            <a:avLst/>
          </a:prstGeom>
          <a:noFill/>
        </p:spPr>
        <p:txBody>
          <a:bodyPr wrap="square" rtlCol="0">
            <a:spAutoFit/>
          </a:bodyPr>
          <a:lstStyle/>
          <a:p>
            <a:r>
              <a:rPr lang="en-US" sz="1400" dirty="0">
                <a:solidFill>
                  <a:schemeClr val="tx1">
                    <a:lumMod val="75000"/>
                    <a:lumOff val="25000"/>
                  </a:schemeClr>
                </a:solidFill>
              </a:rPr>
              <a:t>Source: December 2015 Widmeyer Communications online survey of 750 underserved parents (MoE +/-3.6%) and 350 teachers of underserved students (MoE +/-5.2%) – Alliance for Excellent Education</a:t>
            </a:r>
          </a:p>
        </p:txBody>
      </p:sp>
    </p:spTree>
    <p:extLst>
      <p:ext uri="{BB962C8B-B14F-4D97-AF65-F5344CB8AC3E}">
        <p14:creationId xmlns:p14="http://schemas.microsoft.com/office/powerpoint/2010/main" val="3838835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Autofit/>
          </a:bodyPr>
          <a:lstStyle/>
          <a:p>
            <a:pPr algn="l"/>
            <a:r>
              <a:rPr lang="en-US" sz="2400" dirty="0">
                <a:solidFill>
                  <a:schemeClr val="bg1"/>
                </a:solidFill>
              </a:rPr>
              <a:t>Regardless of whether they are using our definition of personalized learning, this is not an alien concept. About 70% of teachers are either definitely (31%) or think they are (39%) using personalized learning, and about half of parents think this is practiced in their children’s classrooms.</a:t>
            </a:r>
            <a:endParaRPr lang="en-US" sz="2400" dirty="0"/>
          </a:p>
        </p:txBody>
      </p:sp>
      <p:graphicFrame>
        <p:nvGraphicFramePr>
          <p:cNvPr id="7" name="Chart 6"/>
          <p:cNvGraphicFramePr/>
          <p:nvPr>
            <p:extLst>
              <p:ext uri="{D42A27DB-BD31-4B8C-83A1-F6EECF244321}">
                <p14:modId xmlns:p14="http://schemas.microsoft.com/office/powerpoint/2010/main" val="1641823038"/>
              </p:ext>
            </p:extLst>
          </p:nvPr>
        </p:nvGraphicFramePr>
        <p:xfrm>
          <a:off x="6096000" y="1683512"/>
          <a:ext cx="4733925" cy="4676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330448418"/>
              </p:ext>
            </p:extLst>
          </p:nvPr>
        </p:nvGraphicFramePr>
        <p:xfrm>
          <a:off x="490451" y="1275979"/>
          <a:ext cx="5453149" cy="527664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90451" y="6198979"/>
            <a:ext cx="10366059" cy="523220"/>
          </a:xfrm>
          <a:prstGeom prst="rect">
            <a:avLst/>
          </a:prstGeom>
          <a:noFill/>
        </p:spPr>
        <p:txBody>
          <a:bodyPr wrap="square" rtlCol="0">
            <a:spAutoFit/>
          </a:bodyPr>
          <a:lstStyle/>
          <a:p>
            <a:r>
              <a:rPr lang="en-US" sz="1400" dirty="0">
                <a:solidFill>
                  <a:schemeClr val="tx1">
                    <a:lumMod val="75000"/>
                    <a:lumOff val="25000"/>
                  </a:schemeClr>
                </a:solidFill>
              </a:rPr>
              <a:t>Source: December 2015 Widmeyer Communications online survey of 750 underserved parents (MoE +/-3.6%) and 350 teachers of underserved students (MoE +/-5.2%) – Alliance for Excellent Education</a:t>
            </a:r>
          </a:p>
        </p:txBody>
      </p:sp>
      <p:sp>
        <p:nvSpPr>
          <p:cNvPr id="12" name="Title 1"/>
          <p:cNvSpPr txBox="1">
            <a:spLocks/>
          </p:cNvSpPr>
          <p:nvPr/>
        </p:nvSpPr>
        <p:spPr bwMode="auto">
          <a:xfrm>
            <a:off x="550026" y="445262"/>
            <a:ext cx="11091949" cy="90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dirty="0"/>
              <a:t>Personalized Learning: Survey Responses</a:t>
            </a:r>
          </a:p>
        </p:txBody>
      </p:sp>
    </p:spTree>
    <p:extLst>
      <p:ext uri="{BB962C8B-B14F-4D97-AF65-F5344CB8AC3E}">
        <p14:creationId xmlns:p14="http://schemas.microsoft.com/office/powerpoint/2010/main" val="1090933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Elements of Personalized Learning</a:t>
            </a:r>
            <a:endParaRPr lang="en-US" dirty="0">
              <a:solidFill>
                <a:schemeClr val="tx1"/>
              </a:solidFill>
            </a:endParaRPr>
          </a:p>
        </p:txBody>
      </p:sp>
      <p:sp>
        <p:nvSpPr>
          <p:cNvPr id="3" name="Subtitle 2"/>
          <p:cNvSpPr>
            <a:spLocks noGrp="1"/>
          </p:cNvSpPr>
          <p:nvPr>
            <p:ph type="subTitle" idx="1"/>
          </p:nvPr>
        </p:nvSpPr>
        <p:spPr>
          <a:xfrm>
            <a:off x="1772092" y="2837135"/>
            <a:ext cx="4323907" cy="2067176"/>
          </a:xfrm>
        </p:spPr>
        <p:txBody>
          <a:bodyPr/>
          <a:lstStyle/>
          <a:p>
            <a:pPr marL="342900" indent="-342900" algn="l">
              <a:spcBef>
                <a:spcPts val="0"/>
              </a:spcBef>
              <a:spcAft>
                <a:spcPts val="1200"/>
              </a:spcAft>
              <a:buFont typeface="Arial" panose="020B0604020202020204" pitchFamily="34" charset="0"/>
              <a:buChar char="•"/>
            </a:pPr>
            <a:r>
              <a:rPr lang="en-US" dirty="0">
                <a:solidFill>
                  <a:srgbClr val="404040"/>
                </a:solidFill>
              </a:rPr>
              <a:t>Student agency</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solidFill>
                  <a:srgbClr val="404040"/>
                </a:solidFill>
              </a:rPr>
              <a:t>Student ownership</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solidFill>
                  <a:srgbClr val="404040"/>
                </a:solidFill>
              </a:rPr>
              <a:t>Learning profile</a:t>
            </a:r>
            <a:endParaRPr lang="en-US" dirty="0">
              <a:solidFill>
                <a:schemeClr val="tx1"/>
              </a:solidFill>
            </a:endParaRPr>
          </a:p>
          <a:p>
            <a:pPr marL="342900" indent="-342900" algn="l">
              <a:spcBef>
                <a:spcPts val="0"/>
              </a:spcBef>
              <a:spcAft>
                <a:spcPts val="1200"/>
              </a:spcAft>
              <a:buFont typeface="Arial" panose="020B0604020202020204" pitchFamily="34" charset="0"/>
              <a:buChar char="•"/>
            </a:pPr>
            <a:r>
              <a:rPr lang="en-US" dirty="0">
                <a:solidFill>
                  <a:srgbClr val="404040"/>
                </a:solidFill>
              </a:rPr>
              <a:t>Learning paths</a:t>
            </a:r>
            <a:endParaRPr lang="en-US" dirty="0">
              <a:solidFill>
                <a:schemeClr val="tx1"/>
              </a:solidFill>
            </a:endParaRPr>
          </a:p>
          <a:p>
            <a:pPr marL="342900" indent="-342900" algn="l">
              <a:buFont typeface="Arial" panose="020B0604020202020204" pitchFamily="34" charset="0"/>
              <a:buChar char="•"/>
            </a:pPr>
            <a:endParaRPr lang="en-US" dirty="0">
              <a:solidFill>
                <a:schemeClr val="tx1"/>
              </a:solidFill>
            </a:endParaRPr>
          </a:p>
          <a:p>
            <a:pPr marL="342900" indent="-342900" algn="l">
              <a:buFont typeface="Arial" panose="020B0604020202020204" pitchFamily="34" charset="0"/>
              <a:buChar char="•"/>
            </a:pPr>
            <a:endParaRPr lang="en-US" dirty="0">
              <a:solidFill>
                <a:schemeClr val="tx1"/>
              </a:solidFill>
            </a:endParaRPr>
          </a:p>
        </p:txBody>
      </p:sp>
      <p:sp>
        <p:nvSpPr>
          <p:cNvPr id="4" name="TextBox 3"/>
          <p:cNvSpPr txBox="1"/>
          <p:nvPr/>
        </p:nvSpPr>
        <p:spPr>
          <a:xfrm>
            <a:off x="609600" y="6234821"/>
            <a:ext cx="10242241" cy="307777"/>
          </a:xfrm>
          <a:prstGeom prst="rect">
            <a:avLst/>
          </a:prstGeom>
          <a:noFill/>
        </p:spPr>
        <p:txBody>
          <a:bodyPr wrap="square" rtlCol="0">
            <a:spAutoFit/>
          </a:bodyPr>
          <a:lstStyle/>
          <a:p>
            <a:r>
              <a:rPr lang="en-US" sz="1400" dirty="0">
                <a:solidFill>
                  <a:schemeClr val="tx1">
                    <a:lumMod val="75000"/>
                    <a:lumOff val="25000"/>
                  </a:schemeClr>
                </a:solidFill>
                <a:latin typeface="+mj-lt"/>
              </a:rPr>
              <a:t>Source: </a:t>
            </a:r>
            <a:r>
              <a:rPr lang="en-US" sz="1400" dirty="0">
                <a:solidFill>
                  <a:schemeClr val="tx1">
                    <a:lumMod val="75000"/>
                    <a:lumOff val="25000"/>
                  </a:schemeClr>
                </a:solidFill>
                <a:latin typeface="+mj-lt"/>
                <a:hlinkClick r:id="rId3"/>
              </a:rPr>
              <a:t>http://www.edweek.org/ew/articles/2014/10/22/09pl-overview.h34.html</a:t>
            </a:r>
            <a:r>
              <a:rPr lang="en-US" sz="1400" dirty="0">
                <a:solidFill>
                  <a:schemeClr val="tx1">
                    <a:lumMod val="75000"/>
                    <a:lumOff val="25000"/>
                  </a:schemeClr>
                </a:solidFill>
                <a:latin typeface="+mj-lt"/>
              </a:rPr>
              <a:t> (a</a:t>
            </a:r>
            <a:r>
              <a:rPr lang="en-US" sz="1400" dirty="0">
                <a:solidFill>
                  <a:schemeClr val="tx1">
                    <a:lumMod val="75000"/>
                    <a:lumOff val="25000"/>
                  </a:schemeClr>
                </a:solidFill>
                <a:latin typeface="+mj-lt"/>
                <a:ea typeface="Century Gothic" charset="0"/>
                <a:cs typeface="Century Gothic" charset="0"/>
              </a:rPr>
              <a:t>ccessed September 16, 2016)</a:t>
            </a:r>
            <a:endParaRPr lang="en-US" sz="1400" dirty="0">
              <a:solidFill>
                <a:schemeClr val="tx1">
                  <a:lumMod val="75000"/>
                  <a:lumOff val="25000"/>
                </a:schemeClr>
              </a:solidFill>
              <a:latin typeface="+mj-lt"/>
            </a:endParaRPr>
          </a:p>
        </p:txBody>
      </p:sp>
      <p:sp>
        <p:nvSpPr>
          <p:cNvPr id="14" name="Teardrop 13"/>
          <p:cNvSpPr/>
          <p:nvPr/>
        </p:nvSpPr>
        <p:spPr>
          <a:xfrm rot="8152569">
            <a:off x="6791067" y="1744977"/>
            <a:ext cx="3137376" cy="3264408"/>
          </a:xfrm>
          <a:prstGeom prst="teardrop">
            <a:avLst/>
          </a:prstGeom>
          <a:blipFill dpi="0" rotWithShape="0">
            <a:blip r:embed="rId4"/>
            <a:srcRect/>
            <a:stretch>
              <a:fillRect l="-24369" t="29" r="-37915" b="-16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3536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Elements of Personalized Learning</a:t>
            </a:r>
            <a:endParaRPr lang="en-US" dirty="0">
              <a:solidFill>
                <a:schemeClr val="tx1"/>
              </a:solidFill>
            </a:endParaRPr>
          </a:p>
        </p:txBody>
      </p:sp>
      <p:sp>
        <p:nvSpPr>
          <p:cNvPr id="3" name="Subtitle 2"/>
          <p:cNvSpPr>
            <a:spLocks noGrp="1"/>
          </p:cNvSpPr>
          <p:nvPr>
            <p:ph type="subTitle" idx="1"/>
          </p:nvPr>
        </p:nvSpPr>
        <p:spPr>
          <a:xfrm>
            <a:off x="609600" y="1781088"/>
            <a:ext cx="10972800" cy="3979631"/>
          </a:xfrm>
        </p:spPr>
        <p:txBody>
          <a:bodyPr/>
          <a:lstStyle/>
          <a:p>
            <a:pPr marL="342900" indent="-342900" algn="l">
              <a:spcBef>
                <a:spcPts val="0"/>
              </a:spcBef>
              <a:spcAft>
                <a:spcPts val="1200"/>
              </a:spcAft>
              <a:buFont typeface="Arial" panose="020B0604020202020204" pitchFamily="34" charset="0"/>
              <a:buChar char="•"/>
            </a:pPr>
            <a:r>
              <a:rPr lang="en-US" b="1" dirty="0"/>
              <a:t>Student agency. </a:t>
            </a:r>
            <a:r>
              <a:rPr lang="en-US" dirty="0"/>
              <a:t>Students have more autonomy through the use of digital tools and other resources that accounts for how they learn best, what motivates them, and their academic goals. </a:t>
            </a:r>
          </a:p>
          <a:p>
            <a:pPr marL="342900" indent="-342900" algn="l">
              <a:spcBef>
                <a:spcPts val="0"/>
              </a:spcBef>
              <a:spcAft>
                <a:spcPts val="1200"/>
              </a:spcAft>
              <a:buFont typeface="Arial" panose="020B0604020202020204" pitchFamily="34" charset="0"/>
              <a:buChar char="•"/>
            </a:pPr>
            <a:r>
              <a:rPr lang="en-US" b="1" dirty="0"/>
              <a:t>Student ownership. </a:t>
            </a:r>
            <a:r>
              <a:rPr lang="en-US" dirty="0"/>
              <a:t>Teachers' roles are more like those of coaches or facilitators rather than content providers.</a:t>
            </a:r>
          </a:p>
          <a:p>
            <a:pPr marL="342900" indent="-342900" algn="l">
              <a:spcBef>
                <a:spcPts val="0"/>
              </a:spcBef>
              <a:spcAft>
                <a:spcPts val="1200"/>
              </a:spcAft>
              <a:buFont typeface="Arial" panose="020B0604020202020204" pitchFamily="34" charset="0"/>
              <a:buChar char="•"/>
            </a:pPr>
            <a:r>
              <a:rPr lang="en-US" b="1" dirty="0"/>
              <a:t>Learning profile. </a:t>
            </a:r>
            <a:r>
              <a:rPr lang="en-US" dirty="0"/>
              <a:t>Students record their goals, academic strengths and areas for growth, and motivations.</a:t>
            </a:r>
          </a:p>
          <a:p>
            <a:pPr marL="342900" indent="-342900" algn="l">
              <a:spcBef>
                <a:spcPts val="0"/>
              </a:spcBef>
              <a:spcAft>
                <a:spcPts val="1200"/>
              </a:spcAft>
              <a:buFont typeface="Arial" panose="020B0604020202020204" pitchFamily="34" charset="0"/>
              <a:buChar char="•"/>
            </a:pPr>
            <a:r>
              <a:rPr lang="en-US" b="1" dirty="0"/>
              <a:t>Learning paths. </a:t>
            </a:r>
            <a:r>
              <a:rPr lang="en-US" dirty="0"/>
              <a:t>Students set and manage their individual academic goals and learning activities.</a:t>
            </a:r>
          </a:p>
        </p:txBody>
      </p:sp>
      <p:sp>
        <p:nvSpPr>
          <p:cNvPr id="4" name="TextBox 3"/>
          <p:cNvSpPr txBox="1"/>
          <p:nvPr/>
        </p:nvSpPr>
        <p:spPr>
          <a:xfrm>
            <a:off x="609600" y="6279201"/>
            <a:ext cx="10454640" cy="307777"/>
          </a:xfrm>
          <a:prstGeom prst="rect">
            <a:avLst/>
          </a:prstGeom>
          <a:noFill/>
        </p:spPr>
        <p:txBody>
          <a:bodyPr wrap="square" rtlCol="0">
            <a:spAutoFit/>
          </a:bodyPr>
          <a:lstStyle/>
          <a:p>
            <a:r>
              <a:rPr lang="en-US" sz="1400" dirty="0">
                <a:solidFill>
                  <a:schemeClr val="tx1">
                    <a:lumMod val="75000"/>
                    <a:lumOff val="25000"/>
                  </a:schemeClr>
                </a:solidFill>
                <a:latin typeface="+mj-lt"/>
              </a:rPr>
              <a:t>Source: </a:t>
            </a:r>
            <a:r>
              <a:rPr lang="en-US" sz="1400" dirty="0">
                <a:solidFill>
                  <a:schemeClr val="tx1">
                    <a:lumMod val="75000"/>
                    <a:lumOff val="25000"/>
                  </a:schemeClr>
                </a:solidFill>
                <a:latin typeface="+mj-lt"/>
                <a:hlinkClick r:id="rId2"/>
              </a:rPr>
              <a:t>http://www.edweek.org/ew/articles/2014/10/22/09pl-overview.h34.html</a:t>
            </a:r>
            <a:r>
              <a:rPr lang="en-US" sz="1400" dirty="0">
                <a:solidFill>
                  <a:schemeClr val="tx1">
                    <a:lumMod val="75000"/>
                    <a:lumOff val="25000"/>
                  </a:schemeClr>
                </a:solidFill>
                <a:latin typeface="+mj-lt"/>
              </a:rPr>
              <a:t> (a</a:t>
            </a:r>
            <a:r>
              <a:rPr lang="en-US" sz="1400" dirty="0">
                <a:solidFill>
                  <a:schemeClr val="tx1">
                    <a:lumMod val="75000"/>
                    <a:lumOff val="25000"/>
                  </a:schemeClr>
                </a:solidFill>
                <a:latin typeface="+mj-lt"/>
                <a:ea typeface="Century Gothic" charset="0"/>
                <a:cs typeface="Century Gothic" charset="0"/>
              </a:rPr>
              <a:t>ccessed September 16, 2016)</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151350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70" y="1704975"/>
            <a:ext cx="10972800" cy="2955925"/>
          </a:xfrm>
        </p:spPr>
        <p:txBody>
          <a:bodyPr/>
          <a:lstStyle/>
          <a:p>
            <a:r>
              <a:rPr lang="en-US" dirty="0"/>
              <a:t>What Is Personalized Learning and </a:t>
            </a:r>
            <a:br>
              <a:rPr lang="en-US" dirty="0"/>
            </a:br>
            <a:r>
              <a:rPr lang="en-US" dirty="0"/>
              <a:t>Why Does It Matter?</a:t>
            </a:r>
            <a:endParaRPr lang="en-US" i="1" dirty="0"/>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8047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 for Implementing Personalized Learning</a:t>
            </a:r>
            <a:endParaRPr lang="en-US" dirty="0">
              <a:solidFill>
                <a:schemeClr val="tx1"/>
              </a:solidFill>
            </a:endParaRPr>
          </a:p>
        </p:txBody>
      </p:sp>
      <p:sp>
        <p:nvSpPr>
          <p:cNvPr id="4" name="Rectangle 3"/>
          <p:cNvSpPr/>
          <p:nvPr/>
        </p:nvSpPr>
        <p:spPr>
          <a:xfrm>
            <a:off x="623452" y="6210785"/>
            <a:ext cx="10900756"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http://www.knowledgeworks.org/sites/default/files/u1/teacher-conditions.pdf</a:t>
            </a:r>
            <a:r>
              <a:rPr lang="en-US" sz="1400" dirty="0">
                <a:solidFill>
                  <a:schemeClr val="tx1">
                    <a:lumMod val="75000"/>
                    <a:lumOff val="25000"/>
                  </a:schemeClr>
                </a:solidFill>
              </a:rPr>
              <a:t> (accessed September 16, 2016)</a:t>
            </a:r>
          </a:p>
        </p:txBody>
      </p:sp>
      <p:sp>
        <p:nvSpPr>
          <p:cNvPr id="12" name="Rectangle 11"/>
          <p:cNvSpPr/>
          <p:nvPr/>
        </p:nvSpPr>
        <p:spPr>
          <a:xfrm>
            <a:off x="6131442" y="2425544"/>
            <a:ext cx="5011479" cy="2554545"/>
          </a:xfrm>
          <a:prstGeom prst="rect">
            <a:avLst/>
          </a:prstGeom>
        </p:spPr>
        <p:txBody>
          <a:bodyPr wrap="square">
            <a:spAutoFit/>
          </a:bodyPr>
          <a:lstStyle/>
          <a:p>
            <a:pPr marL="457200" indent="-457200">
              <a:spcAft>
                <a:spcPts val="1200"/>
              </a:spcAft>
              <a:buFont typeface="Arial" charset="0"/>
              <a:buChar char="•"/>
            </a:pPr>
            <a:r>
              <a:rPr lang="en-US" sz="2400" dirty="0">
                <a:solidFill>
                  <a:schemeClr val="tx1">
                    <a:lumMod val="75000"/>
                    <a:lumOff val="25000"/>
                  </a:schemeClr>
                </a:solidFill>
              </a:rPr>
              <a:t>Alignment</a:t>
            </a:r>
          </a:p>
          <a:p>
            <a:pPr marL="457200" indent="-457200">
              <a:spcAft>
                <a:spcPts val="1200"/>
              </a:spcAft>
              <a:buFont typeface="Arial" charset="0"/>
              <a:buChar char="•"/>
            </a:pPr>
            <a:r>
              <a:rPr lang="en-US" sz="2400" dirty="0">
                <a:solidFill>
                  <a:schemeClr val="tx1">
                    <a:lumMod val="75000"/>
                    <a:lumOff val="25000"/>
                  </a:schemeClr>
                </a:solidFill>
              </a:rPr>
              <a:t>Customization</a:t>
            </a:r>
          </a:p>
          <a:p>
            <a:pPr marL="457200" indent="-457200">
              <a:spcAft>
                <a:spcPts val="1200"/>
              </a:spcAft>
              <a:buFont typeface="Arial" charset="0"/>
              <a:buChar char="•"/>
            </a:pPr>
            <a:r>
              <a:rPr lang="en-US" sz="2400" dirty="0">
                <a:solidFill>
                  <a:schemeClr val="tx1">
                    <a:lumMod val="75000"/>
                    <a:lumOff val="25000"/>
                  </a:schemeClr>
                </a:solidFill>
              </a:rPr>
              <a:t>Pace</a:t>
            </a:r>
          </a:p>
          <a:p>
            <a:pPr marL="457200" indent="-457200">
              <a:spcAft>
                <a:spcPts val="1200"/>
              </a:spcAft>
              <a:buFont typeface="Arial" charset="0"/>
              <a:buChar char="•"/>
            </a:pPr>
            <a:r>
              <a:rPr lang="en-US" sz="2400" dirty="0">
                <a:solidFill>
                  <a:schemeClr val="tx1">
                    <a:lumMod val="75000"/>
                    <a:lumOff val="25000"/>
                  </a:schemeClr>
                </a:solidFill>
              </a:rPr>
              <a:t>Data </a:t>
            </a:r>
          </a:p>
          <a:p>
            <a:pPr marL="457200" indent="-457200">
              <a:spcAft>
                <a:spcPts val="1200"/>
              </a:spcAft>
              <a:buFont typeface="Arial" charset="0"/>
              <a:buChar char="•"/>
            </a:pPr>
            <a:r>
              <a:rPr lang="en-US" sz="2400" dirty="0">
                <a:solidFill>
                  <a:schemeClr val="tx1">
                    <a:lumMod val="75000"/>
                    <a:lumOff val="25000"/>
                  </a:schemeClr>
                </a:solidFill>
              </a:rPr>
              <a:t>Access </a:t>
            </a:r>
          </a:p>
        </p:txBody>
      </p:sp>
      <p:sp>
        <p:nvSpPr>
          <p:cNvPr id="20" name="Teardrop 19"/>
          <p:cNvSpPr/>
          <p:nvPr/>
        </p:nvSpPr>
        <p:spPr>
          <a:xfrm rot="8152569">
            <a:off x="1252209" y="1938176"/>
            <a:ext cx="2925026" cy="2925026"/>
          </a:xfrm>
          <a:prstGeom prst="teardrop">
            <a:avLst/>
          </a:prstGeom>
          <a:blipFill dpi="0" rotWithShape="0">
            <a:blip r:embed="rId4"/>
            <a:srcRect/>
            <a:stretch>
              <a:fillRect l="-27350" t="-8041" r="-27350" b="-49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7493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051149"/>
            <a:ext cx="10972800" cy="3751262"/>
          </a:xfrm>
        </p:spPr>
        <p:txBody>
          <a:bodyPr/>
          <a:lstStyle/>
          <a:p>
            <a:pPr marL="342900" indent="-342900" algn="l">
              <a:spcBef>
                <a:spcPts val="0"/>
              </a:spcBef>
              <a:spcAft>
                <a:spcPts val="1200"/>
              </a:spcAft>
              <a:buFont typeface="Arial" charset="0"/>
              <a:buChar char="•"/>
            </a:pPr>
            <a:r>
              <a:rPr lang="en-US" b="1" dirty="0"/>
              <a:t>Alignment.</a:t>
            </a:r>
            <a:r>
              <a:rPr lang="en-US" dirty="0"/>
              <a:t> Instruction is aligned with rigorous college- and career-ready standards and with the social and emotional skills students need to be successful in college and a career. </a:t>
            </a:r>
          </a:p>
          <a:p>
            <a:pPr marL="342900" indent="-342900" algn="l">
              <a:spcBef>
                <a:spcPts val="0"/>
              </a:spcBef>
              <a:spcAft>
                <a:spcPts val="1200"/>
              </a:spcAft>
              <a:buFont typeface="Arial" charset="0"/>
              <a:buChar char="•"/>
            </a:pPr>
            <a:r>
              <a:rPr lang="en-US" b="1" dirty="0"/>
              <a:t>Customization.</a:t>
            </a:r>
            <a:r>
              <a:rPr lang="en-US" dirty="0"/>
              <a:t> Instruction is customized, allowing each student to design learning experiences aligned with his or her interests. </a:t>
            </a:r>
          </a:p>
          <a:p>
            <a:pPr marL="342900" indent="-342900" algn="l">
              <a:spcBef>
                <a:spcPts val="0"/>
              </a:spcBef>
              <a:spcAft>
                <a:spcPts val="1200"/>
              </a:spcAft>
              <a:buFont typeface="Arial" charset="0"/>
              <a:buChar char="•"/>
            </a:pPr>
            <a:r>
              <a:rPr lang="en-US" b="1" dirty="0"/>
              <a:t>Pace. </a:t>
            </a:r>
            <a:r>
              <a:rPr lang="en-US" dirty="0"/>
              <a:t>Instructional pace varies based on individual student needs, allowing students to accelerate or take additional time based on their level of mastery or need.</a:t>
            </a:r>
            <a:r>
              <a:rPr lang="en-US" sz="2200" dirty="0"/>
              <a:t> </a:t>
            </a:r>
          </a:p>
        </p:txBody>
      </p:sp>
      <p:sp>
        <p:nvSpPr>
          <p:cNvPr id="5" name="Title 1"/>
          <p:cNvSpPr>
            <a:spLocks noGrp="1"/>
          </p:cNvSpPr>
          <p:nvPr>
            <p:ph type="title"/>
          </p:nvPr>
        </p:nvSpPr>
        <p:spPr>
          <a:xfrm>
            <a:off x="609600" y="540512"/>
            <a:ext cx="10972800" cy="1143000"/>
          </a:xfrm>
        </p:spPr>
        <p:txBody>
          <a:bodyPr/>
          <a:lstStyle/>
          <a:p>
            <a:r>
              <a:rPr lang="en-US" dirty="0"/>
              <a:t>Other Considerations for Implementing Personalized Learning</a:t>
            </a:r>
            <a:endParaRPr lang="en-US" dirty="0">
              <a:solidFill>
                <a:schemeClr val="tx1"/>
              </a:solidFill>
            </a:endParaRPr>
          </a:p>
        </p:txBody>
      </p:sp>
      <p:sp>
        <p:nvSpPr>
          <p:cNvPr id="6" name="Rectangle 5"/>
          <p:cNvSpPr/>
          <p:nvPr/>
        </p:nvSpPr>
        <p:spPr>
          <a:xfrm>
            <a:off x="609600" y="6323937"/>
            <a:ext cx="10812087"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http://www.knowledgeworks.org/sites/default/files/u1/teacher-conditions.pdf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2442497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 for </a:t>
            </a:r>
            <a:br>
              <a:rPr lang="en-US" dirty="0"/>
            </a:br>
            <a:r>
              <a:rPr lang="en-US" dirty="0"/>
              <a:t>Personalized Learning</a:t>
            </a:r>
            <a:endParaRPr lang="en-US" dirty="0">
              <a:solidFill>
                <a:schemeClr val="tx1"/>
              </a:solidFill>
            </a:endParaRPr>
          </a:p>
        </p:txBody>
      </p:sp>
      <p:sp>
        <p:nvSpPr>
          <p:cNvPr id="3" name="Subtitle 2"/>
          <p:cNvSpPr>
            <a:spLocks noGrp="1"/>
          </p:cNvSpPr>
          <p:nvPr>
            <p:ph type="subTitle" idx="1"/>
          </p:nvPr>
        </p:nvSpPr>
        <p:spPr/>
        <p:txBody>
          <a:bodyPr/>
          <a:lstStyle/>
          <a:p>
            <a:pPr marL="342900" indent="-342900" algn="l">
              <a:spcBef>
                <a:spcPts val="0"/>
              </a:spcBef>
              <a:spcAft>
                <a:spcPts val="1200"/>
              </a:spcAft>
              <a:buFont typeface="Arial" panose="020B0604020202020204" pitchFamily="34" charset="0"/>
              <a:buChar char="•"/>
            </a:pPr>
            <a:r>
              <a:rPr lang="en-US" b="1" dirty="0"/>
              <a:t>Data. </a:t>
            </a:r>
            <a:r>
              <a:rPr lang="en-US" dirty="0"/>
              <a:t>Educators use data from formative assessments and student feedback in real time to differentiate instruction, and provide robust supports and interventions so that every student remains on track to high school graduation. </a:t>
            </a:r>
          </a:p>
          <a:p>
            <a:pPr marL="342900" indent="-342900" algn="l">
              <a:spcBef>
                <a:spcPts val="0"/>
              </a:spcBef>
              <a:spcAft>
                <a:spcPts val="1200"/>
              </a:spcAft>
              <a:buFont typeface="Arial" panose="020B0604020202020204" pitchFamily="34" charset="0"/>
              <a:buChar char="•"/>
            </a:pPr>
            <a:r>
              <a:rPr lang="en-US" b="1" dirty="0"/>
              <a:t>Access. </a:t>
            </a:r>
            <a:r>
              <a:rPr lang="en-US" dirty="0"/>
              <a:t>Students and parents have access to clear learning objectives and assessment results so they understand what is expected for mastery and advancement.</a:t>
            </a:r>
          </a:p>
        </p:txBody>
      </p:sp>
      <p:sp>
        <p:nvSpPr>
          <p:cNvPr id="4" name="Rectangle 3"/>
          <p:cNvSpPr/>
          <p:nvPr/>
        </p:nvSpPr>
        <p:spPr>
          <a:xfrm>
            <a:off x="609600" y="6304455"/>
            <a:ext cx="10557163"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http://www.knowledgeworks.org/sites/default/files/u1/teacher-conditions.pdf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974548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Supports for </a:t>
            </a:r>
            <a:br>
              <a:rPr lang="en-US" dirty="0"/>
            </a:br>
            <a:r>
              <a:rPr lang="en-US" dirty="0"/>
              <a:t>Personalized Learning</a:t>
            </a:r>
          </a:p>
        </p:txBody>
      </p:sp>
      <p:sp>
        <p:nvSpPr>
          <p:cNvPr id="3" name="Subtitle 2"/>
          <p:cNvSpPr>
            <a:spLocks noGrp="1"/>
          </p:cNvSpPr>
          <p:nvPr>
            <p:ph type="subTitle" idx="1"/>
          </p:nvPr>
        </p:nvSpPr>
        <p:spPr>
          <a:xfrm>
            <a:off x="4267200" y="2597444"/>
            <a:ext cx="7093819" cy="2580947"/>
          </a:xfrm>
        </p:spPr>
        <p:txBody>
          <a:bodyPr/>
          <a:lstStyle/>
          <a:p>
            <a:pPr algn="l"/>
            <a:r>
              <a:rPr lang="en-US" dirty="0"/>
              <a:t>Personalized learning can meet the needs of all students when schools provide targeted instruction, practice, and support in areas where these students need help, and still ensure that they learn challenging academic content and skills.</a:t>
            </a:r>
          </a:p>
          <a:p>
            <a:pPr algn="l"/>
            <a:endParaRPr lang="en-US" dirty="0">
              <a:solidFill>
                <a:schemeClr val="tx1"/>
              </a:solidFill>
            </a:endParaRPr>
          </a:p>
          <a:p>
            <a:pPr algn="l"/>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02" y="2607736"/>
            <a:ext cx="2735847" cy="2735847"/>
          </a:xfrm>
          <a:prstGeom prst="rect">
            <a:avLst/>
          </a:prstGeom>
        </p:spPr>
      </p:pic>
      <p:sp>
        <p:nvSpPr>
          <p:cNvPr id="5" name="Rectangle 4"/>
          <p:cNvSpPr/>
          <p:nvPr/>
        </p:nvSpPr>
        <p:spPr>
          <a:xfrm>
            <a:off x="609600" y="6257515"/>
            <a:ext cx="8317698" cy="307777"/>
          </a:xfrm>
          <a:prstGeom prst="rect">
            <a:avLst/>
          </a:prstGeom>
        </p:spPr>
        <p:txBody>
          <a:bodyPr wrap="square">
            <a:spAutoFit/>
          </a:bodyPr>
          <a:lstStyle/>
          <a:p>
            <a:r>
              <a:rPr lang="en-US" sz="1400" dirty="0">
                <a:solidFill>
                  <a:schemeClr val="tx1">
                    <a:lumMod val="75000"/>
                    <a:lumOff val="25000"/>
                  </a:schemeClr>
                </a:solidFill>
              </a:rPr>
              <a:t>Source: Alliance for Excellent Education, September 2016</a:t>
            </a:r>
          </a:p>
        </p:txBody>
      </p:sp>
    </p:spTree>
    <p:extLst>
      <p:ext uri="{BB962C8B-B14F-4D97-AF65-F5344CB8AC3E}">
        <p14:creationId xmlns:p14="http://schemas.microsoft.com/office/powerpoint/2010/main" val="2935238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1912"/>
            <a:ext cx="10972800" cy="710772"/>
          </a:xfrm>
        </p:spPr>
        <p:txBody>
          <a:bodyPr/>
          <a:lstStyle/>
          <a:p>
            <a:r>
              <a:rPr lang="en-US" dirty="0"/>
              <a:t>When Personalized Learning Is Done Well</a:t>
            </a:r>
          </a:p>
        </p:txBody>
      </p:sp>
      <p:sp>
        <p:nvSpPr>
          <p:cNvPr id="3" name="Subtitle 2"/>
          <p:cNvSpPr>
            <a:spLocks noGrp="1"/>
          </p:cNvSpPr>
          <p:nvPr>
            <p:ph type="subTitle" idx="1"/>
          </p:nvPr>
        </p:nvSpPr>
        <p:spPr>
          <a:xfrm>
            <a:off x="609600" y="2493237"/>
            <a:ext cx="4969845" cy="3111132"/>
          </a:xfrm>
        </p:spPr>
        <p:txBody>
          <a:bodyPr/>
          <a:lstStyle/>
          <a:p>
            <a:pPr algn="l">
              <a:spcBef>
                <a:spcPts val="0"/>
              </a:spcBef>
              <a:spcAft>
                <a:spcPts val="600"/>
              </a:spcAft>
            </a:pPr>
            <a:r>
              <a:rPr lang="en-US" sz="2000" b="1" dirty="0"/>
              <a:t>Students …</a:t>
            </a:r>
          </a:p>
          <a:p>
            <a:pPr marL="342900" indent="-342900" algn="l">
              <a:spcBef>
                <a:spcPts val="0"/>
              </a:spcBef>
              <a:spcAft>
                <a:spcPts val="600"/>
              </a:spcAft>
              <a:buFont typeface="Arial" charset="0"/>
              <a:buChar char="•"/>
            </a:pPr>
            <a:r>
              <a:rPr lang="en-US" sz="2000" dirty="0"/>
              <a:t>demonstrate agency and ownership over their own learning;</a:t>
            </a:r>
          </a:p>
          <a:p>
            <a:pPr marL="342900" indent="-342900" algn="l">
              <a:spcBef>
                <a:spcPts val="0"/>
              </a:spcBef>
              <a:spcAft>
                <a:spcPts val="600"/>
              </a:spcAft>
              <a:buFont typeface="Arial" charset="0"/>
              <a:buChar char="•"/>
            </a:pPr>
            <a:r>
              <a:rPr lang="en-US" sz="2000" dirty="0"/>
              <a:t>solve problems that are relevant to their present and future;</a:t>
            </a:r>
          </a:p>
          <a:p>
            <a:pPr marL="342900" indent="-342900" algn="l">
              <a:spcBef>
                <a:spcPts val="0"/>
              </a:spcBef>
              <a:spcAft>
                <a:spcPts val="600"/>
              </a:spcAft>
              <a:buFont typeface="Arial" charset="0"/>
              <a:buChar char="•"/>
            </a:pPr>
            <a:r>
              <a:rPr lang="en-US" sz="2000" dirty="0"/>
              <a:t>learn through social interaction and collaboration; and</a:t>
            </a:r>
          </a:p>
          <a:p>
            <a:pPr marL="342900" indent="-342900" algn="l">
              <a:spcBef>
                <a:spcPts val="0"/>
              </a:spcBef>
              <a:spcAft>
                <a:spcPts val="600"/>
              </a:spcAft>
              <a:buFont typeface="Arial" charset="0"/>
              <a:buChar char="•"/>
            </a:pPr>
            <a:r>
              <a:rPr lang="en-US" sz="2000" dirty="0"/>
              <a:t>feel motivated, challenged, and joyful about learning and school.</a:t>
            </a:r>
          </a:p>
        </p:txBody>
      </p:sp>
      <p:sp>
        <p:nvSpPr>
          <p:cNvPr id="4" name="Subtitle 2"/>
          <p:cNvSpPr txBox="1">
            <a:spLocks/>
          </p:cNvSpPr>
          <p:nvPr/>
        </p:nvSpPr>
        <p:spPr bwMode="auto">
          <a:xfrm>
            <a:off x="6179419" y="2465275"/>
            <a:ext cx="5736656" cy="320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spcBef>
                <a:spcPts val="0"/>
              </a:spcBef>
              <a:spcAft>
                <a:spcPts val="600"/>
              </a:spcAft>
            </a:pPr>
            <a:r>
              <a:rPr lang="en-US" sz="2000" b="1" dirty="0"/>
              <a:t>Teachers …</a:t>
            </a:r>
          </a:p>
          <a:p>
            <a:pPr marL="342900" indent="-342900" algn="l">
              <a:spcBef>
                <a:spcPts val="0"/>
              </a:spcBef>
              <a:spcAft>
                <a:spcPts val="600"/>
              </a:spcAft>
              <a:buFont typeface="Arial" charset="0"/>
              <a:buChar char="•"/>
            </a:pPr>
            <a:r>
              <a:rPr lang="en-US" sz="2000" dirty="0"/>
              <a:t>enable students to take increasing ownership of their learning path and pace;</a:t>
            </a:r>
          </a:p>
          <a:p>
            <a:pPr marL="342900" indent="-342900" algn="l">
              <a:spcBef>
                <a:spcPts val="0"/>
              </a:spcBef>
              <a:spcAft>
                <a:spcPts val="600"/>
              </a:spcAft>
              <a:buFont typeface="Arial" charset="0"/>
              <a:buChar char="•"/>
            </a:pPr>
            <a:r>
              <a:rPr lang="en-US" sz="2000" dirty="0"/>
              <a:t>pursue a broader definition of student success that includes college- and career-aligned knowledge, skills, and habits of success; and</a:t>
            </a:r>
          </a:p>
          <a:p>
            <a:pPr marL="342900" indent="-342900" algn="l">
              <a:spcBef>
                <a:spcPts val="0"/>
              </a:spcBef>
              <a:spcAft>
                <a:spcPts val="600"/>
              </a:spcAft>
              <a:buFont typeface="Arial" charset="0"/>
              <a:buChar char="•"/>
            </a:pPr>
            <a:r>
              <a:rPr lang="en-US" sz="2000" dirty="0"/>
              <a:t>design schools and classrooms around student ownership of learning and based on student needs and feedback.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894" y="1251284"/>
            <a:ext cx="1166828" cy="11668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333" y="1264755"/>
            <a:ext cx="1166828" cy="1166828"/>
          </a:xfrm>
          <a:prstGeom prst="rect">
            <a:avLst/>
          </a:prstGeom>
        </p:spPr>
      </p:pic>
      <p:sp>
        <p:nvSpPr>
          <p:cNvPr id="7" name="Rectangle 6"/>
          <p:cNvSpPr/>
          <p:nvPr/>
        </p:nvSpPr>
        <p:spPr>
          <a:xfrm>
            <a:off x="389394" y="6149069"/>
            <a:ext cx="9407527" cy="523220"/>
          </a:xfrm>
          <a:prstGeom prst="rect">
            <a:avLst/>
          </a:prstGeom>
        </p:spPr>
        <p:txBody>
          <a:bodyPr wrap="square" anchor="t">
            <a:spAutoFit/>
          </a:bodyPr>
          <a:lstStyle/>
          <a:p>
            <a:r>
              <a:rPr lang="en-US" sz="1400" dirty="0">
                <a:solidFill>
                  <a:schemeClr val="tx1">
                    <a:lumMod val="75000"/>
                    <a:lumOff val="25000"/>
                  </a:schemeClr>
                </a:solidFill>
              </a:rPr>
              <a:t>Source:</a:t>
            </a:r>
            <a:r>
              <a:rPr lang="en-US" sz="1400" dirty="0"/>
              <a:t> </a:t>
            </a:r>
            <a:r>
              <a:rPr lang="en-US" sz="1400" dirty="0">
                <a:hlinkClick r:id="rId5"/>
              </a:rPr>
              <a:t>http://k12education.gatesfoundation.org/student-success/</a:t>
            </a:r>
            <a:br>
              <a:rPr lang="en-US" sz="1400" dirty="0">
                <a:hlinkClick r:id="rId5"/>
              </a:rPr>
            </a:br>
            <a:r>
              <a:rPr lang="en-US" sz="1400" dirty="0">
                <a:hlinkClick r:id="rId5"/>
              </a:rPr>
              <a:t>personalized-learning/schools-systems/</a:t>
            </a:r>
            <a:r>
              <a:rPr lang="en-US" sz="1400" dirty="0"/>
              <a:t> </a:t>
            </a:r>
            <a:r>
              <a:rPr lang="en-US" sz="1400" dirty="0">
                <a:solidFill>
                  <a:schemeClr val="tx1">
                    <a:lumMod val="75000"/>
                    <a:lumOff val="25000"/>
                  </a:schemeClr>
                </a:solidFill>
              </a:rPr>
              <a:t>(a</a:t>
            </a:r>
            <a:r>
              <a:rPr lang="en-US" sz="1400" dirty="0">
                <a:solidFill>
                  <a:schemeClr val="tx1">
                    <a:lumMod val="75000"/>
                    <a:lumOff val="25000"/>
                  </a:schemeClr>
                </a:solidFill>
                <a:latin typeface="Century Gothic" charset="0"/>
                <a:ea typeface="Century Gothic" charset="0"/>
                <a:cs typeface="Century Gothic" charset="0"/>
              </a:rPr>
              <a:t>ccessed September 16, 2016)</a:t>
            </a:r>
            <a:endParaRPr lang="en-US" sz="1400" dirty="0"/>
          </a:p>
        </p:txBody>
      </p:sp>
    </p:spTree>
    <p:extLst>
      <p:ext uri="{BB962C8B-B14F-4D97-AF65-F5344CB8AC3E}">
        <p14:creationId xmlns:p14="http://schemas.microsoft.com/office/powerpoint/2010/main" val="2583755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1912"/>
            <a:ext cx="10972800" cy="710772"/>
          </a:xfrm>
        </p:spPr>
        <p:txBody>
          <a:bodyPr/>
          <a:lstStyle/>
          <a:p>
            <a:r>
              <a:rPr lang="en-US" dirty="0"/>
              <a:t>When Personalized Learning Is Done Well</a:t>
            </a:r>
          </a:p>
        </p:txBody>
      </p:sp>
      <p:sp>
        <p:nvSpPr>
          <p:cNvPr id="3" name="Subtitle 2"/>
          <p:cNvSpPr>
            <a:spLocks noGrp="1"/>
          </p:cNvSpPr>
          <p:nvPr>
            <p:ph type="subTitle" idx="1"/>
          </p:nvPr>
        </p:nvSpPr>
        <p:spPr>
          <a:xfrm>
            <a:off x="346225" y="2341993"/>
            <a:ext cx="5320649" cy="3773057"/>
          </a:xfrm>
        </p:spPr>
        <p:txBody>
          <a:bodyPr/>
          <a:lstStyle/>
          <a:p>
            <a:pPr algn="l">
              <a:spcBef>
                <a:spcPts val="0"/>
              </a:spcBef>
              <a:spcAft>
                <a:spcPts val="600"/>
              </a:spcAft>
            </a:pPr>
            <a:r>
              <a:rPr lang="en-US" sz="2000" b="1" dirty="0"/>
              <a:t>School leaders …</a:t>
            </a:r>
          </a:p>
          <a:p>
            <a:pPr marL="285750" indent="-285750" algn="l">
              <a:spcBef>
                <a:spcPts val="0"/>
              </a:spcBef>
              <a:spcAft>
                <a:spcPts val="600"/>
              </a:spcAft>
              <a:buFont typeface="Arial" charset="0"/>
              <a:buChar char="•"/>
            </a:pPr>
            <a:r>
              <a:rPr lang="en-US" sz="2000" dirty="0"/>
              <a:t>enable teachers to design personalized learning environments;</a:t>
            </a:r>
          </a:p>
          <a:p>
            <a:pPr marL="285750" indent="-285750" algn="l">
              <a:spcBef>
                <a:spcPts val="0"/>
              </a:spcBef>
              <a:spcAft>
                <a:spcPts val="600"/>
              </a:spcAft>
              <a:buFont typeface="Arial" charset="0"/>
              <a:buChar char="•"/>
            </a:pPr>
            <a:r>
              <a:rPr lang="en-US" sz="2000" dirty="0"/>
              <a:t>create innovation oriented cultures where teachers can collaborate, test new approaches, and learn together;</a:t>
            </a:r>
          </a:p>
          <a:p>
            <a:pPr marL="285750" indent="-285750" algn="l">
              <a:spcBef>
                <a:spcPts val="0"/>
              </a:spcBef>
              <a:spcAft>
                <a:spcPts val="600"/>
              </a:spcAft>
              <a:buFont typeface="Arial" charset="0"/>
              <a:buChar char="•"/>
            </a:pPr>
            <a:r>
              <a:rPr lang="en-US" sz="2000" dirty="0"/>
              <a:t>create systems to support teacher growth and development of the knowledge, skills, and mindsets that enable personalized learning; and</a:t>
            </a:r>
          </a:p>
          <a:p>
            <a:pPr marL="285750" indent="-285750" algn="l">
              <a:spcBef>
                <a:spcPts val="0"/>
              </a:spcBef>
              <a:spcAft>
                <a:spcPts val="600"/>
              </a:spcAft>
              <a:buFont typeface="Arial" charset="0"/>
              <a:buChar char="•"/>
            </a:pPr>
            <a:r>
              <a:rPr lang="en-US" sz="2000" dirty="0"/>
              <a:t>effectively manage change.</a:t>
            </a:r>
          </a:p>
        </p:txBody>
      </p:sp>
      <p:sp>
        <p:nvSpPr>
          <p:cNvPr id="4" name="Subtitle 2"/>
          <p:cNvSpPr txBox="1">
            <a:spLocks/>
          </p:cNvSpPr>
          <p:nvPr/>
        </p:nvSpPr>
        <p:spPr bwMode="auto">
          <a:xfrm>
            <a:off x="6213107" y="2347597"/>
            <a:ext cx="5669279" cy="368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spcBef>
                <a:spcPts val="0"/>
              </a:spcBef>
              <a:spcAft>
                <a:spcPts val="600"/>
              </a:spcAft>
            </a:pPr>
            <a:r>
              <a:rPr lang="en-US" sz="2000" b="1" dirty="0"/>
              <a:t>Systems leaders …</a:t>
            </a:r>
          </a:p>
          <a:p>
            <a:pPr marL="285750" indent="-285750" algn="l">
              <a:spcBef>
                <a:spcPts val="0"/>
              </a:spcBef>
              <a:spcAft>
                <a:spcPts val="600"/>
              </a:spcAft>
              <a:buFont typeface="Arial" charset="0"/>
              <a:buChar char="•"/>
            </a:pPr>
            <a:r>
              <a:rPr lang="en-US" sz="2000" dirty="0"/>
              <a:t>create conditions of school autonomy, support, and accountability to enable learning environment innovation;</a:t>
            </a:r>
          </a:p>
          <a:p>
            <a:pPr marL="285750" indent="-285750" algn="l">
              <a:spcBef>
                <a:spcPts val="0"/>
              </a:spcBef>
              <a:spcAft>
                <a:spcPts val="600"/>
              </a:spcAft>
              <a:buFont typeface="Arial" charset="0"/>
              <a:buChar char="•"/>
            </a:pPr>
            <a:r>
              <a:rPr lang="en-US" sz="2000" dirty="0"/>
              <a:t>attract, develop, and retain innovative leaders; and</a:t>
            </a:r>
          </a:p>
          <a:p>
            <a:pPr marL="285750" indent="-285750" algn="l">
              <a:spcBef>
                <a:spcPts val="0"/>
              </a:spcBef>
              <a:spcAft>
                <a:spcPts val="600"/>
              </a:spcAft>
              <a:buFont typeface="Arial" charset="0"/>
              <a:buChar char="•"/>
            </a:pPr>
            <a:r>
              <a:rPr lang="en-US" sz="2000" dirty="0"/>
              <a:t>build an infrastructure and organizational processes to support seamless delivery of high-quality instructional content and tools into the hands of teachers and students.</a:t>
            </a:r>
          </a:p>
        </p:txBody>
      </p:sp>
      <p:sp>
        <p:nvSpPr>
          <p:cNvPr id="7" name="Rectangle 6"/>
          <p:cNvSpPr/>
          <p:nvPr/>
        </p:nvSpPr>
        <p:spPr>
          <a:xfrm>
            <a:off x="311285" y="6206352"/>
            <a:ext cx="10330775"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hlinkClick r:id="rId3"/>
              </a:rPr>
              <a:t>http://k12education.gatesfoundation.org/student-success/personalized-learning/schools-systems/</a:t>
            </a:r>
            <a:r>
              <a:rPr lang="en-US" sz="1400" dirty="0"/>
              <a:t> </a:t>
            </a:r>
            <a:br>
              <a:rPr lang="en-US" sz="1400" dirty="0"/>
            </a:br>
            <a:r>
              <a:rPr lang="en-US" sz="1400" dirty="0">
                <a:solidFill>
                  <a:schemeClr val="tx1">
                    <a:lumMod val="75000"/>
                    <a:lumOff val="25000"/>
                  </a:schemeClr>
                </a:solidFill>
              </a:rPr>
              <a:t>(a</a:t>
            </a:r>
            <a:r>
              <a:rPr lang="en-US" sz="1400" dirty="0">
                <a:solidFill>
                  <a:schemeClr val="tx1">
                    <a:lumMod val="75000"/>
                    <a:lumOff val="25000"/>
                  </a:schemeClr>
                </a:solidFill>
                <a:latin typeface="Century Gothic" charset="0"/>
                <a:ea typeface="Century Gothic" charset="0"/>
                <a:cs typeface="Century Gothic" charset="0"/>
              </a:rPr>
              <a:t>ccessed September 16, 2016)</a:t>
            </a:r>
            <a:endParaRPr lang="en-US" sz="1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143" y="1149465"/>
            <a:ext cx="1170432" cy="11704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530" y="1162125"/>
            <a:ext cx="1170432" cy="1170432"/>
          </a:xfrm>
          <a:prstGeom prst="rect">
            <a:avLst/>
          </a:prstGeom>
        </p:spPr>
      </p:pic>
    </p:spTree>
    <p:extLst>
      <p:ext uri="{BB962C8B-B14F-4D97-AF65-F5344CB8AC3E}">
        <p14:creationId xmlns:p14="http://schemas.microsoft.com/office/powerpoint/2010/main" val="4148446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870" y="456097"/>
            <a:ext cx="10972800" cy="784262"/>
          </a:xfrm>
        </p:spPr>
        <p:txBody>
          <a:bodyPr/>
          <a:lstStyle/>
          <a:p>
            <a:r>
              <a:rPr lang="en-US" dirty="0"/>
              <a:t>District Conditions for Scaling </a:t>
            </a:r>
            <a:br>
              <a:rPr lang="en-US" dirty="0"/>
            </a:br>
            <a:r>
              <a:rPr lang="en-US" dirty="0"/>
              <a:t>Personalized Learning</a:t>
            </a:r>
          </a:p>
        </p:txBody>
      </p:sp>
      <p:pic>
        <p:nvPicPr>
          <p:cNvPr id="1026" name="Picture 2" descr="http://blogs.edweek.org/teachers/teaching_now/personalized%20learning.png"/>
          <p:cNvPicPr>
            <a:picLocks noChangeAspect="1" noChangeArrowheads="1"/>
          </p:cNvPicPr>
          <p:nvPr/>
        </p:nvPicPr>
        <p:blipFill rotWithShape="1">
          <a:blip r:embed="rId3">
            <a:extLst>
              <a:ext uri="{28A0092B-C50C-407E-A947-70E740481C1C}">
                <a14:useLocalDpi xmlns:a14="http://schemas.microsoft.com/office/drawing/2010/main" val="0"/>
              </a:ext>
            </a:extLst>
          </a:blip>
          <a:srcRect l="7222" t="3497" r="9021" b="2915"/>
          <a:stretch/>
        </p:blipFill>
        <p:spPr bwMode="auto">
          <a:xfrm>
            <a:off x="447957" y="1446730"/>
            <a:ext cx="5100356" cy="50139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3103" y="5669241"/>
            <a:ext cx="7037836" cy="646331"/>
          </a:xfrm>
          <a:prstGeom prst="rect">
            <a:avLst/>
          </a:prstGeom>
        </p:spPr>
        <p:txBody>
          <a:bodyPr wrap="square">
            <a:spAutoFit/>
          </a:bodyPr>
          <a:lstStyle/>
          <a:p>
            <a:endParaRPr lang="en-US" dirty="0">
              <a:solidFill>
                <a:schemeClr val="tx1">
                  <a:lumMod val="75000"/>
                  <a:lumOff val="25000"/>
                </a:schemeClr>
              </a:solidFill>
              <a:latin typeface="Century Gothic" charset="0"/>
            </a:endParaRPr>
          </a:p>
          <a:p>
            <a:endParaRPr lang="en-US" dirty="0"/>
          </a:p>
        </p:txBody>
      </p:sp>
      <p:sp>
        <p:nvSpPr>
          <p:cNvPr id="8" name="Rectangle 7"/>
          <p:cNvSpPr/>
          <p:nvPr/>
        </p:nvSpPr>
        <p:spPr>
          <a:xfrm>
            <a:off x="5734050" y="3321111"/>
            <a:ext cx="5993795" cy="1015663"/>
          </a:xfrm>
          <a:prstGeom prst="rect">
            <a:avLst/>
          </a:prstGeom>
        </p:spPr>
        <p:txBody>
          <a:bodyPr wrap="square">
            <a:spAutoFit/>
          </a:bodyPr>
          <a:lstStyle/>
          <a:p>
            <a:pPr algn="ctr"/>
            <a:r>
              <a:rPr lang="en-US" sz="2000" dirty="0">
                <a:solidFill>
                  <a:schemeClr val="tx1">
                    <a:lumMod val="75000"/>
                    <a:lumOff val="25000"/>
                  </a:schemeClr>
                </a:solidFill>
                <a:cs typeface="Times New Roman" panose="02020603050405020304" pitchFamily="18" charset="0"/>
              </a:rPr>
              <a:t>Survey results from </a:t>
            </a:r>
            <a:br>
              <a:rPr lang="en-US" sz="2000" dirty="0">
                <a:solidFill>
                  <a:schemeClr val="tx1">
                    <a:lumMod val="75000"/>
                    <a:lumOff val="25000"/>
                  </a:schemeClr>
                </a:solidFill>
                <a:cs typeface="Times New Roman" panose="02020603050405020304" pitchFamily="18" charset="0"/>
              </a:rPr>
            </a:br>
            <a:r>
              <a:rPr lang="en-US" sz="2000" i="1" dirty="0">
                <a:solidFill>
                  <a:schemeClr val="tx1">
                    <a:lumMod val="75000"/>
                    <a:lumOff val="25000"/>
                  </a:schemeClr>
                </a:solidFill>
                <a:cs typeface="Times New Roman" panose="02020603050405020304" pitchFamily="18" charset="0"/>
                <a:hlinkClick r:id="rId4"/>
              </a:rPr>
              <a:t>The Shifting Paradigm of Teaching: Personalized Learning According to Teachers</a:t>
            </a:r>
            <a:endParaRPr lang="en-US" sz="2000" i="1" dirty="0">
              <a:solidFill>
                <a:schemeClr val="tx1">
                  <a:lumMod val="75000"/>
                  <a:lumOff val="25000"/>
                </a:schemeClr>
              </a:solidFill>
              <a:cs typeface="Times New Roman" panose="02020603050405020304" pitchFamily="18" charset="0"/>
            </a:endParaRPr>
          </a:p>
        </p:txBody>
      </p:sp>
      <p:sp>
        <p:nvSpPr>
          <p:cNvPr id="5" name="TextBox 4"/>
          <p:cNvSpPr txBox="1"/>
          <p:nvPr/>
        </p:nvSpPr>
        <p:spPr>
          <a:xfrm>
            <a:off x="4457700" y="6009951"/>
            <a:ext cx="6889145" cy="523220"/>
          </a:xfrm>
          <a:prstGeom prst="rect">
            <a:avLst/>
          </a:prstGeom>
          <a:noFill/>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5"/>
              </a:rPr>
              <a:t>http://blogs.edweek.org/teachers/teaching_now/2016/07/teachers_</a:t>
            </a:r>
            <a:br>
              <a:rPr lang="en-US" sz="1400" dirty="0">
                <a:solidFill>
                  <a:schemeClr val="tx1">
                    <a:lumMod val="75000"/>
                    <a:lumOff val="25000"/>
                  </a:schemeClr>
                </a:solidFill>
                <a:hlinkClick r:id="rId5"/>
              </a:rPr>
            </a:br>
            <a:r>
              <a:rPr lang="en-US" sz="1400" dirty="0">
                <a:solidFill>
                  <a:schemeClr val="tx1">
                    <a:lumMod val="75000"/>
                    <a:lumOff val="25000"/>
                  </a:schemeClr>
                </a:solidFill>
                <a:hlinkClick r:id="rId5"/>
              </a:rPr>
              <a:t>personalized_learning_report.html</a:t>
            </a:r>
            <a:r>
              <a:rPr lang="en-US" sz="1400" dirty="0">
                <a:solidFill>
                  <a:schemeClr val="tx1">
                    <a:lumMod val="75000"/>
                    <a:lumOff val="25000"/>
                  </a:schemeClr>
                </a:solidFill>
              </a:rPr>
              <a:t> (a</a:t>
            </a:r>
            <a:r>
              <a:rPr lang="en-US" sz="1400" dirty="0">
                <a:solidFill>
                  <a:schemeClr val="tx1">
                    <a:lumMod val="75000"/>
                    <a:lumOff val="25000"/>
                  </a:schemeClr>
                </a:solidFill>
                <a:ea typeface="Century Gothic" charset="0"/>
                <a:cs typeface="Century Gothic" charset="0"/>
              </a:rPr>
              <a:t>ccessed September 16, 2016)</a:t>
            </a:r>
          </a:p>
        </p:txBody>
      </p:sp>
    </p:spTree>
    <p:extLst>
      <p:ext uri="{BB962C8B-B14F-4D97-AF65-F5344CB8AC3E}">
        <p14:creationId xmlns:p14="http://schemas.microsoft.com/office/powerpoint/2010/main" val="1864283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50" y="2270159"/>
            <a:ext cx="10487891" cy="2398093"/>
          </a:xfrm>
        </p:spPr>
        <p:txBody>
          <a:bodyPr/>
          <a:lstStyle/>
          <a:p>
            <a:r>
              <a:rPr lang="en-US" dirty="0"/>
              <a:t>What Does ESSA Say?:</a:t>
            </a:r>
            <a:br>
              <a:rPr lang="en-US" dirty="0"/>
            </a:br>
            <a:r>
              <a:rPr lang="en-US" dirty="0"/>
              <a:t>Opportunities to Expand </a:t>
            </a:r>
            <a:br>
              <a:rPr lang="en-US" dirty="0"/>
            </a:br>
            <a:r>
              <a:rPr lang="en-US" dirty="0"/>
              <a:t>Personalized Learning</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712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 Provisions on Personalized Learning: Federal Flash</a:t>
            </a:r>
          </a:p>
        </p:txBody>
      </p:sp>
      <p:sp>
        <p:nvSpPr>
          <p:cNvPr id="5" name="Rectangle 4"/>
          <p:cNvSpPr/>
          <p:nvPr/>
        </p:nvSpPr>
        <p:spPr>
          <a:xfrm>
            <a:off x="609600" y="6320031"/>
            <a:ext cx="9630981" cy="307777"/>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https://www.youtube.com/watch?v=XFKf0iaPeUU</a:t>
            </a:r>
            <a:r>
              <a:rPr lang="en-US" sz="1400" dirty="0">
                <a:solidFill>
                  <a:schemeClr val="tx1">
                    <a:lumMod val="75000"/>
                    <a:lumOff val="25000"/>
                  </a:schemeClr>
                </a:solidFill>
              </a:rPr>
              <a:t> (accessed September 16,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p:cNvGraphicFramePr>
                <a:graphicFrameLocks noGrp="1"/>
              </p:cNvGraphicFramePr>
              <p:nvPr>
                <p:extLst>
                  <p:ext uri="{D42A27DB-BD31-4B8C-83A1-F6EECF244321}">
                    <p14:modId xmlns:p14="http://schemas.microsoft.com/office/powerpoint/2010/main" val="2033883413"/>
                  </p:ext>
                </p:extLst>
              </p:nvPr>
            </p:nvGraphicFramePr>
            <p:xfrm>
              <a:off x="2737630" y="2057105"/>
              <a:ext cx="6788269" cy="3818401"/>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8" name="Add-in 7"/>
              <p:cNvPicPr>
                <a:picLocks noGrp="1" noRot="1" noChangeAspect="1" noMove="1" noResize="1" noEditPoints="1" noAdjustHandles="1" noChangeArrowheads="1" noChangeShapeType="1"/>
              </p:cNvPicPr>
              <p:nvPr/>
            </p:nvPicPr>
            <p:blipFill>
              <a:blip r:embed="rId4"/>
              <a:stretch>
                <a:fillRect/>
              </a:stretch>
            </p:blipFill>
            <p:spPr>
              <a:xfrm>
                <a:off x="2737630" y="2057105"/>
                <a:ext cx="6788269" cy="3818401"/>
              </a:xfrm>
              <a:prstGeom prst="rect">
                <a:avLst/>
              </a:prstGeom>
            </p:spPr>
          </p:pic>
        </mc:Fallback>
      </mc:AlternateContent>
    </p:spTree>
    <p:extLst>
      <p:ext uri="{BB962C8B-B14F-4D97-AF65-F5344CB8AC3E}">
        <p14:creationId xmlns:p14="http://schemas.microsoft.com/office/powerpoint/2010/main" val="3178535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575207"/>
            <a:ext cx="9144000" cy="1187084"/>
          </a:xfrm>
        </p:spPr>
        <p:txBody>
          <a:bodyPr>
            <a:noAutofit/>
          </a:bodyPr>
          <a:lstStyle/>
          <a:p>
            <a:r>
              <a:rPr lang="en-US" sz="4000" dirty="0"/>
              <a:t>ESSA Opportunities</a:t>
            </a:r>
            <a:r>
              <a:rPr lang="en-US" dirty="0"/>
              <a:t> </a:t>
            </a:r>
            <a:r>
              <a:rPr lang="en-US" dirty="0">
                <a:solidFill>
                  <a:schemeClr val="tx1"/>
                </a:solidFill>
              </a:rPr>
              <a:t/>
            </a:r>
            <a:br>
              <a:rPr lang="en-US" dirty="0">
                <a:solidFill>
                  <a:schemeClr val="tx1"/>
                </a:solidFill>
              </a:rPr>
            </a:br>
            <a:endParaRPr lang="en-US" dirty="0">
              <a:solidFill>
                <a:schemeClr val="tx1"/>
              </a:solidFill>
            </a:endParaRPr>
          </a:p>
        </p:txBody>
      </p:sp>
      <p:sp>
        <p:nvSpPr>
          <p:cNvPr id="2" name="Subtitle 1"/>
          <p:cNvSpPr>
            <a:spLocks noGrp="1"/>
          </p:cNvSpPr>
          <p:nvPr>
            <p:ph type="subTitle" idx="1"/>
          </p:nvPr>
        </p:nvSpPr>
        <p:spPr>
          <a:xfrm>
            <a:off x="495272" y="2208411"/>
            <a:ext cx="5353078" cy="3382763"/>
          </a:xfrm>
        </p:spPr>
        <p:txBody>
          <a:bodyPr>
            <a:normAutofit lnSpcReduction="10000"/>
          </a:bodyPr>
          <a:lstStyle/>
          <a:p>
            <a:pPr algn="l"/>
            <a:r>
              <a:rPr lang="en-US" b="1" dirty="0"/>
              <a:t>Professional development funding </a:t>
            </a:r>
            <a:r>
              <a:rPr lang="en-US" dirty="0"/>
              <a:t>may be used to provide training “on effective strategies to integrate rigorous academic content, career and technical education, and work-based learning (if appropriate), which may include providing common planning time … ”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192" y="1989327"/>
            <a:ext cx="5734982" cy="3820932"/>
          </a:xfrm>
          <a:prstGeom prst="rect">
            <a:avLst/>
          </a:prstGeom>
        </p:spPr>
      </p:pic>
      <p:sp>
        <p:nvSpPr>
          <p:cNvPr id="3" name="TextBox 2"/>
          <p:cNvSpPr txBox="1"/>
          <p:nvPr/>
        </p:nvSpPr>
        <p:spPr>
          <a:xfrm>
            <a:off x="495272" y="6296025"/>
            <a:ext cx="5076853" cy="307777"/>
          </a:xfrm>
          <a:prstGeom prst="rect">
            <a:avLst/>
          </a:prstGeom>
          <a:noFill/>
        </p:spPr>
        <p:txBody>
          <a:bodyPr wrap="square" rtlCol="0">
            <a:spAutoFit/>
          </a:bodyPr>
          <a:lstStyle/>
          <a:p>
            <a:pPr lvl="0" fontAlgn="base">
              <a:spcBef>
                <a:spcPct val="20000"/>
              </a:spcBef>
              <a:spcAft>
                <a:spcPct val="0"/>
              </a:spcAft>
            </a:pPr>
            <a:r>
              <a:rPr lang="en-US" sz="1400" dirty="0">
                <a:solidFill>
                  <a:srgbClr val="000000">
                    <a:lumMod val="75000"/>
                    <a:lumOff val="25000"/>
                  </a:srgbClr>
                </a:solidFill>
                <a:latin typeface="Century Gothic" charset="0"/>
              </a:rPr>
              <a:t>Source: ESSA, Sec. 2103(b)(3)(O)</a:t>
            </a:r>
          </a:p>
        </p:txBody>
      </p:sp>
    </p:spTree>
    <p:extLst>
      <p:ext uri="{BB962C8B-B14F-4D97-AF65-F5344CB8AC3E}">
        <p14:creationId xmlns:p14="http://schemas.microsoft.com/office/powerpoint/2010/main" val="13831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0512"/>
            <a:ext cx="10919254" cy="756947"/>
          </a:xfrm>
        </p:spPr>
        <p:txBody>
          <a:bodyPr/>
          <a:lstStyle/>
          <a:p>
            <a:r>
              <a:rPr lang="en-US" dirty="0"/>
              <a:t>The Movement So Far …</a:t>
            </a:r>
          </a:p>
        </p:txBody>
      </p:sp>
      <p:sp>
        <p:nvSpPr>
          <p:cNvPr id="8" name="TextBox 7"/>
          <p:cNvSpPr txBox="1"/>
          <p:nvPr/>
        </p:nvSpPr>
        <p:spPr>
          <a:xfrm>
            <a:off x="342900" y="5989165"/>
            <a:ext cx="10172700" cy="523220"/>
          </a:xfrm>
          <a:prstGeom prst="rect">
            <a:avLst/>
          </a:prstGeom>
          <a:noFill/>
        </p:spPr>
        <p:txBody>
          <a:bodyPr wrap="square" rtlCol="0" anchor="t">
            <a:spAutoFit/>
          </a:bodyPr>
          <a:lstStyle/>
          <a:p>
            <a:r>
              <a:rPr lang="en-US" sz="1400" dirty="0">
                <a:solidFill>
                  <a:schemeClr val="tx1">
                    <a:lumMod val="75000"/>
                    <a:lumOff val="25000"/>
                  </a:schemeClr>
                </a:solidFill>
              </a:rPr>
              <a:t>Source: Used with permission from XQ Super School Project, </a:t>
            </a:r>
            <a:r>
              <a:rPr lang="en-US" sz="1400" dirty="0">
                <a:solidFill>
                  <a:schemeClr val="tx1">
                    <a:lumMod val="75000"/>
                    <a:lumOff val="25000"/>
                  </a:schemeClr>
                </a:solidFill>
                <a:hlinkClick r:id="rId3"/>
              </a:rPr>
              <a:t>https://www.youtube.com/watch?v=4XDLwUJBUjY</a:t>
            </a:r>
            <a:r>
              <a:rPr lang="en-US" sz="1400" dirty="0">
                <a:solidFill>
                  <a:schemeClr val="tx1">
                    <a:lumMod val="75000"/>
                    <a:lumOff val="25000"/>
                  </a:schemeClr>
                </a:solidFill>
              </a:rPr>
              <a:t> (accessed August 24, 2016)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p:cNvGraphicFramePr>
                <a:graphicFrameLocks noGrp="1"/>
              </p:cNvGraphicFramePr>
              <p:nvPr>
                <p:extLst/>
              </p:nvPr>
            </p:nvGraphicFramePr>
            <p:xfrm>
              <a:off x="2628900" y="1698624"/>
              <a:ext cx="6914446" cy="388937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p:cNvPicPr>
                <a:picLocks noGrp="1" noRot="1" noChangeAspect="1" noMove="1" noResize="1" noEditPoints="1" noAdjustHandles="1" noChangeArrowheads="1" noChangeShapeType="1"/>
              </p:cNvPicPr>
              <p:nvPr/>
            </p:nvPicPr>
            <p:blipFill>
              <a:blip r:embed="rId5"/>
              <a:stretch>
                <a:fillRect/>
              </a:stretch>
            </p:blipFill>
            <p:spPr>
              <a:xfrm>
                <a:off x="2628900" y="1698624"/>
                <a:ext cx="6914446" cy="3889376"/>
              </a:xfrm>
              <a:prstGeom prst="rect">
                <a:avLst/>
              </a:prstGeom>
            </p:spPr>
          </p:pic>
        </mc:Fallback>
      </mc:AlternateContent>
    </p:spTree>
    <p:extLst>
      <p:ext uri="{BB962C8B-B14F-4D97-AF65-F5344CB8AC3E}">
        <p14:creationId xmlns:p14="http://schemas.microsoft.com/office/powerpoint/2010/main" val="3712411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7194"/>
            <a:ext cx="9144000" cy="986355"/>
          </a:xfrm>
        </p:spPr>
        <p:txBody>
          <a:bodyPr>
            <a:noAutofit/>
          </a:bodyPr>
          <a:lstStyle/>
          <a:p>
            <a:r>
              <a:rPr lang="en-US" sz="4000" dirty="0"/>
              <a:t>ESSA Personalized Learning Opportunities with Funding</a:t>
            </a:r>
            <a:endParaRPr lang="en-US" sz="4000" dirty="0">
              <a:solidFill>
                <a:schemeClr val="tx1"/>
              </a:solidFill>
            </a:endParaRPr>
          </a:p>
        </p:txBody>
      </p:sp>
      <p:sp>
        <p:nvSpPr>
          <p:cNvPr id="3" name="Subtitle 2"/>
          <p:cNvSpPr>
            <a:spLocks noGrp="1"/>
          </p:cNvSpPr>
          <p:nvPr>
            <p:ph type="subTitle" idx="1"/>
          </p:nvPr>
        </p:nvSpPr>
        <p:spPr>
          <a:xfrm>
            <a:off x="676275" y="2516112"/>
            <a:ext cx="10725150" cy="2751213"/>
          </a:xfrm>
        </p:spPr>
        <p:txBody>
          <a:bodyPr/>
          <a:lstStyle/>
          <a:p>
            <a:pPr marL="342900" indent="-342900" algn="l">
              <a:spcBef>
                <a:spcPts val="0"/>
              </a:spcBef>
              <a:spcAft>
                <a:spcPts val="1200"/>
              </a:spcAft>
              <a:buFont typeface="Arial" panose="020B0604020202020204" pitchFamily="34" charset="0"/>
              <a:buChar char="•"/>
            </a:pPr>
            <a:r>
              <a:rPr lang="en-US" dirty="0"/>
              <a:t>Under ESSA, a state may use up to 3% of its Title I funds for “direct student services,” including “components of a personalized learning approach.” </a:t>
            </a:r>
          </a:p>
          <a:p>
            <a:pPr marL="342900" indent="-342900" algn="l">
              <a:spcBef>
                <a:spcPts val="0"/>
              </a:spcBef>
              <a:spcAft>
                <a:spcPts val="1200"/>
              </a:spcAft>
              <a:buFont typeface="Arial" panose="020B0604020202020204" pitchFamily="34" charset="0"/>
              <a:buChar char="•"/>
            </a:pPr>
            <a:r>
              <a:rPr lang="en-US" dirty="0"/>
              <a:t>States award grants to geographically diverse districts to use these funds. </a:t>
            </a:r>
          </a:p>
          <a:p>
            <a:pPr algn="l"/>
            <a:endParaRPr lang="en-US" dirty="0"/>
          </a:p>
        </p:txBody>
      </p:sp>
      <p:sp>
        <p:nvSpPr>
          <p:cNvPr id="4" name="TextBox 3"/>
          <p:cNvSpPr txBox="1"/>
          <p:nvPr/>
        </p:nvSpPr>
        <p:spPr>
          <a:xfrm>
            <a:off x="485775" y="6167101"/>
            <a:ext cx="4905375" cy="307777"/>
          </a:xfrm>
          <a:prstGeom prst="rect">
            <a:avLst/>
          </a:prstGeom>
          <a:noFill/>
        </p:spPr>
        <p:txBody>
          <a:bodyPr wrap="square" rtlCol="0">
            <a:spAutoFit/>
          </a:bodyPr>
          <a:lstStyle/>
          <a:p>
            <a:pPr lvl="0" fontAlgn="base">
              <a:spcBef>
                <a:spcPct val="20000"/>
              </a:spcBef>
              <a:spcAft>
                <a:spcPct val="0"/>
              </a:spcAft>
            </a:pPr>
            <a:r>
              <a:rPr lang="en-US" sz="1400" dirty="0">
                <a:solidFill>
                  <a:srgbClr val="000000">
                    <a:lumMod val="75000"/>
                    <a:lumOff val="25000"/>
                  </a:srgbClr>
                </a:solidFill>
                <a:latin typeface="Century Gothic" charset="0"/>
              </a:rPr>
              <a:t>Source: ESSA, Sec. Sec. 1003A(c)(3)(D)</a:t>
            </a:r>
          </a:p>
        </p:txBody>
      </p:sp>
    </p:spTree>
    <p:extLst>
      <p:ext uri="{BB962C8B-B14F-4D97-AF65-F5344CB8AC3E}">
        <p14:creationId xmlns:p14="http://schemas.microsoft.com/office/powerpoint/2010/main" val="3479357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4813" y="2046659"/>
            <a:ext cx="11382375" cy="365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algn="ctr" rtl="0" eaLnBrk="1" fontAlgn="base" hangingPunct="1">
              <a:spcBef>
                <a:spcPct val="0"/>
              </a:spcBef>
              <a:spcAft>
                <a:spcPct val="0"/>
              </a:spcAft>
              <a:defRPr sz="54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pPr algn="l">
              <a:spcAft>
                <a:spcPts val="1200"/>
              </a:spcAft>
            </a:pPr>
            <a:r>
              <a:rPr lang="en-US" sz="2400" b="0" dirty="0"/>
              <a:t>Districts may also use Direct Student Services funds to support the following:</a:t>
            </a:r>
            <a:endParaRPr lang="en-US" sz="2400" b="0" dirty="0">
              <a:solidFill>
                <a:schemeClr val="tx1"/>
              </a:solidFill>
            </a:endParaRPr>
          </a:p>
          <a:p>
            <a:pPr marL="342900" indent="-342900" algn="l">
              <a:spcAft>
                <a:spcPts val="1200"/>
              </a:spcAft>
              <a:buFont typeface="Arial" panose="020B0604020202020204" pitchFamily="34" charset="0"/>
              <a:buChar char="•"/>
            </a:pPr>
            <a:r>
              <a:rPr lang="en-US" sz="2400" b="0" dirty="0">
                <a:latin typeface="+mj-lt"/>
                <a:cs typeface="Times New Roman" panose="02020603050405020304" pitchFamily="18" charset="0"/>
              </a:rPr>
              <a:t>S</a:t>
            </a:r>
            <a:r>
              <a:rPr lang="en-US" sz="2400" b="0" dirty="0">
                <a:solidFill>
                  <a:schemeClr val="tx1">
                    <a:lumMod val="75000"/>
                    <a:lumOff val="25000"/>
                  </a:schemeClr>
                </a:solidFill>
                <a:latin typeface="+mj-lt"/>
                <a:cs typeface="Times New Roman" panose="02020603050405020304" pitchFamily="18" charset="0"/>
              </a:rPr>
              <a:t>tudent enrollment and participation in academic courses not otherwise available at a school, including advanced course work </a:t>
            </a:r>
            <a:endParaRPr lang="en-US" sz="2400" b="0" dirty="0">
              <a:latin typeface="+mj-lt"/>
              <a:cs typeface="Times New Roman" panose="02020603050405020304" pitchFamily="18" charset="0"/>
            </a:endParaRPr>
          </a:p>
          <a:p>
            <a:pPr marL="342900" indent="-342900" algn="l">
              <a:spcAft>
                <a:spcPts val="1200"/>
              </a:spcAft>
              <a:buFont typeface="Arial" panose="020B0604020202020204" pitchFamily="34" charset="0"/>
              <a:buChar char="•"/>
            </a:pPr>
            <a:r>
              <a:rPr lang="en-US" sz="2400" b="0" dirty="0">
                <a:latin typeface="+mj-lt"/>
                <a:cs typeface="Times New Roman" panose="02020603050405020304" pitchFamily="18" charset="0"/>
              </a:rPr>
              <a:t>A</a:t>
            </a:r>
            <a:r>
              <a:rPr lang="en-US" sz="2400" b="0" dirty="0">
                <a:solidFill>
                  <a:schemeClr val="tx1">
                    <a:lumMod val="75000"/>
                    <a:lumOff val="25000"/>
                  </a:schemeClr>
                </a:solidFill>
                <a:latin typeface="+mj-lt"/>
                <a:cs typeface="Times New Roman" panose="02020603050405020304" pitchFamily="18" charset="0"/>
              </a:rPr>
              <a:t>ctivities that assist students in completing credit-bearing postsecondary education–level instruction, such as Advanced Placement (AP) and International Baccalaureate (IB) courses, including covering test fees</a:t>
            </a:r>
            <a:endParaRPr lang="en-US" sz="2400" b="0" dirty="0">
              <a:latin typeface="+mj-lt"/>
              <a:cs typeface="Times New Roman" panose="02020603050405020304" pitchFamily="18" charset="0"/>
            </a:endParaRPr>
          </a:p>
        </p:txBody>
      </p:sp>
      <p:sp>
        <p:nvSpPr>
          <p:cNvPr id="5" name="Title 1"/>
          <p:cNvSpPr txBox="1">
            <a:spLocks/>
          </p:cNvSpPr>
          <p:nvPr/>
        </p:nvSpPr>
        <p:spPr bwMode="auto">
          <a:xfrm>
            <a:off x="716604" y="613310"/>
            <a:ext cx="10758792" cy="98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54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sz="4000" dirty="0"/>
              <a:t>ESSA Personalized Learning </a:t>
            </a:r>
          </a:p>
          <a:p>
            <a:r>
              <a:rPr lang="en-US" sz="4000" dirty="0"/>
              <a:t>Opportunities with Funding</a:t>
            </a:r>
            <a:endParaRPr lang="en-US" sz="4000" dirty="0">
              <a:solidFill>
                <a:schemeClr val="tx1"/>
              </a:solidFill>
            </a:endParaRPr>
          </a:p>
        </p:txBody>
      </p:sp>
      <p:sp>
        <p:nvSpPr>
          <p:cNvPr id="6" name="Rectangle 5"/>
          <p:cNvSpPr/>
          <p:nvPr/>
        </p:nvSpPr>
        <p:spPr>
          <a:xfrm>
            <a:off x="653577" y="6122871"/>
            <a:ext cx="4566123" cy="307777"/>
          </a:xfrm>
          <a:prstGeom prst="rect">
            <a:avLst/>
          </a:prstGeom>
        </p:spPr>
        <p:txBody>
          <a:bodyPr wrap="square">
            <a:spAutoFit/>
          </a:bodyPr>
          <a:lstStyle/>
          <a:p>
            <a:r>
              <a:rPr lang="en-US" sz="1400" dirty="0">
                <a:solidFill>
                  <a:schemeClr val="tx1">
                    <a:lumMod val="75000"/>
                    <a:lumOff val="25000"/>
                  </a:schemeClr>
                </a:solidFill>
              </a:rPr>
              <a:t>Source: ESSA, Sec. Sec. 1003A(c)(3)</a:t>
            </a:r>
          </a:p>
        </p:txBody>
      </p:sp>
    </p:spTree>
    <p:extLst>
      <p:ext uri="{BB962C8B-B14F-4D97-AF65-F5344CB8AC3E}">
        <p14:creationId xmlns:p14="http://schemas.microsoft.com/office/powerpoint/2010/main" val="3616017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877" y="735653"/>
            <a:ext cx="10778247" cy="695923"/>
          </a:xfrm>
        </p:spPr>
        <p:txBody>
          <a:bodyPr>
            <a:noAutofit/>
          </a:bodyPr>
          <a:lstStyle/>
          <a:p>
            <a:r>
              <a:rPr lang="en-US" sz="4000" dirty="0"/>
              <a:t>Accountability and Personalized Learning</a:t>
            </a:r>
            <a:endParaRPr lang="en-US" sz="4000" dirty="0">
              <a:solidFill>
                <a:schemeClr val="tx1"/>
              </a:solidFill>
            </a:endParaRPr>
          </a:p>
        </p:txBody>
      </p:sp>
      <p:sp>
        <p:nvSpPr>
          <p:cNvPr id="3" name="Subtitle 2"/>
          <p:cNvSpPr>
            <a:spLocks noGrp="1"/>
          </p:cNvSpPr>
          <p:nvPr>
            <p:ph type="subTitle" idx="1"/>
          </p:nvPr>
        </p:nvSpPr>
        <p:spPr>
          <a:xfrm>
            <a:off x="881313" y="2356500"/>
            <a:ext cx="10429374" cy="2624061"/>
          </a:xfrm>
        </p:spPr>
        <p:txBody>
          <a:bodyPr/>
          <a:lstStyle/>
          <a:p>
            <a:pPr algn="l"/>
            <a:r>
              <a:rPr lang="en-US" dirty="0"/>
              <a:t>ESSA requires a multiple-measure accountability system that must include at least one indicator of school quality or success selected by the state, in addition to students’ performance on the statewide assessment, high school graduation rates, and English language proficiency. This gives states the flexibility to include indicators in its statewide accountability system that reflect the impact of personalized learning.</a:t>
            </a:r>
          </a:p>
        </p:txBody>
      </p:sp>
      <p:sp>
        <p:nvSpPr>
          <p:cNvPr id="4" name="Rectangle 3"/>
          <p:cNvSpPr/>
          <p:nvPr/>
        </p:nvSpPr>
        <p:spPr>
          <a:xfrm>
            <a:off x="603115" y="6134487"/>
            <a:ext cx="10533136" cy="523220"/>
          </a:xfrm>
          <a:prstGeom prst="rect">
            <a:avLst/>
          </a:prstGeom>
        </p:spPr>
        <p:txBody>
          <a:bodyPr wrap="square">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http://all4ed.org/wp-content/uploads/2016/06/FINAL-ESSA_FactSheet_Personalized-Learning.pdf</a:t>
            </a:r>
            <a:r>
              <a:rPr lang="en-US" sz="1400" dirty="0">
                <a:solidFill>
                  <a:schemeClr val="tx1">
                    <a:lumMod val="75000"/>
                    <a:lumOff val="25000"/>
                  </a:schemeClr>
                </a:solidFill>
              </a:rPr>
              <a:t> (accessed September 16,2016)</a:t>
            </a:r>
          </a:p>
        </p:txBody>
      </p:sp>
    </p:spTree>
    <p:extLst>
      <p:ext uri="{BB962C8B-B14F-4D97-AF65-F5344CB8AC3E}">
        <p14:creationId xmlns:p14="http://schemas.microsoft.com/office/powerpoint/2010/main" val="25298493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75744"/>
            <a:ext cx="10972800" cy="1615320"/>
          </a:xfrm>
        </p:spPr>
        <p:txBody>
          <a:bodyPr/>
          <a:lstStyle/>
          <a:p>
            <a:r>
              <a:rPr lang="en-US" dirty="0"/>
              <a:t>Moving from Policy to Practice:</a:t>
            </a:r>
            <a:br>
              <a:rPr lang="en-US" dirty="0"/>
            </a:br>
            <a:r>
              <a:rPr lang="en-US" dirty="0"/>
              <a:t>Promising Approaches</a:t>
            </a:r>
          </a:p>
        </p:txBody>
      </p:sp>
      <p:pic>
        <p:nvPicPr>
          <p:cNvPr id="4" name="Picture 3"/>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0502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81201"/>
            <a:ext cx="9644743" cy="3119609"/>
          </a:xfrm>
        </p:spPr>
        <p:txBody>
          <a:bodyPr/>
          <a:lstStyle/>
          <a:p>
            <a:pPr marL="0" indent="0">
              <a:lnSpc>
                <a:spcPct val="110000"/>
              </a:lnSpc>
              <a:buNone/>
            </a:pPr>
            <a:r>
              <a:rPr lang="en-US" dirty="0"/>
              <a:t>What Can Be Done to </a:t>
            </a:r>
            <a:br>
              <a:rPr lang="en-US" dirty="0"/>
            </a:br>
            <a:r>
              <a:rPr lang="en-US" dirty="0"/>
              <a:t>Personalize Learning?</a:t>
            </a:r>
          </a:p>
        </p:txBody>
      </p:sp>
      <p:sp>
        <p:nvSpPr>
          <p:cNvPr id="4" name="Oval 3"/>
          <p:cNvSpPr/>
          <p:nvPr/>
        </p:nvSpPr>
        <p:spPr>
          <a:xfrm>
            <a:off x="1292473" y="609602"/>
            <a:ext cx="750274" cy="750274"/>
          </a:xfrm>
          <a:prstGeom prst="ellipse">
            <a:avLst/>
          </a:prstGeom>
          <a:solidFill>
            <a:schemeClr val="accent4">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a:t>
            </a:r>
          </a:p>
        </p:txBody>
      </p:sp>
      <p:sp>
        <p:nvSpPr>
          <p:cNvPr id="5" name="Oval 4"/>
          <p:cNvSpPr/>
          <p:nvPr/>
        </p:nvSpPr>
        <p:spPr>
          <a:xfrm>
            <a:off x="413241" y="4237894"/>
            <a:ext cx="1090246" cy="1090246"/>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charset="0"/>
                <a:ea typeface="Arial" charset="0"/>
                <a:cs typeface="Arial" charset="0"/>
              </a:rPr>
              <a:t>?</a:t>
            </a:r>
          </a:p>
        </p:txBody>
      </p:sp>
      <p:sp>
        <p:nvSpPr>
          <p:cNvPr id="6" name="Oval 5"/>
          <p:cNvSpPr/>
          <p:nvPr/>
        </p:nvSpPr>
        <p:spPr>
          <a:xfrm>
            <a:off x="8886091" y="269630"/>
            <a:ext cx="1090246" cy="1090246"/>
          </a:xfrm>
          <a:prstGeom prst="ellipse">
            <a:avLst/>
          </a:prstGeom>
          <a:solidFill>
            <a:schemeClr val="accent6">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Arial" charset="0"/>
                <a:ea typeface="Arial" charset="0"/>
                <a:cs typeface="Arial" charset="0"/>
              </a:rPr>
              <a:t>?</a:t>
            </a:r>
          </a:p>
        </p:txBody>
      </p:sp>
      <p:sp>
        <p:nvSpPr>
          <p:cNvPr id="7" name="Oval 6"/>
          <p:cNvSpPr/>
          <p:nvPr/>
        </p:nvSpPr>
        <p:spPr>
          <a:xfrm>
            <a:off x="5673969" y="1034559"/>
            <a:ext cx="703384" cy="703384"/>
          </a:xfrm>
          <a:prstGeom prst="ellipse">
            <a:avLst/>
          </a:prstGeom>
          <a:solidFill>
            <a:schemeClr val="accent5">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a:t>
            </a:r>
          </a:p>
        </p:txBody>
      </p:sp>
      <p:sp>
        <p:nvSpPr>
          <p:cNvPr id="8" name="Oval 7"/>
          <p:cNvSpPr/>
          <p:nvPr/>
        </p:nvSpPr>
        <p:spPr>
          <a:xfrm>
            <a:off x="8445500" y="4975299"/>
            <a:ext cx="1788744" cy="17859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atin typeface="Arial" charset="0"/>
                <a:ea typeface="Arial" charset="0"/>
                <a:cs typeface="Arial" charset="0"/>
              </a:rPr>
              <a:t>?</a:t>
            </a:r>
          </a:p>
        </p:txBody>
      </p:sp>
      <p:sp>
        <p:nvSpPr>
          <p:cNvPr id="9" name="Oval 8"/>
          <p:cNvSpPr/>
          <p:nvPr/>
        </p:nvSpPr>
        <p:spPr>
          <a:xfrm>
            <a:off x="3112483" y="5328140"/>
            <a:ext cx="826477" cy="826477"/>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charset="0"/>
                <a:ea typeface="Arial" charset="0"/>
                <a:cs typeface="Arial" charset="0"/>
              </a:rPr>
              <a:t>?</a:t>
            </a:r>
          </a:p>
        </p:txBody>
      </p:sp>
    </p:spTree>
    <p:extLst>
      <p:ext uri="{BB962C8B-B14F-4D97-AF65-F5344CB8AC3E}">
        <p14:creationId xmlns:p14="http://schemas.microsoft.com/office/powerpoint/2010/main" val="8774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Learning: </a:t>
            </a:r>
            <a:br>
              <a:rPr lang="en-US" dirty="0"/>
            </a:br>
            <a:r>
              <a:rPr lang="en-US" dirty="0"/>
              <a:t>Big Picture High School (Nashville, TN)</a:t>
            </a:r>
          </a:p>
        </p:txBody>
      </p:sp>
      <p:sp>
        <p:nvSpPr>
          <p:cNvPr id="9" name="Rectangle 8"/>
          <p:cNvSpPr/>
          <p:nvPr/>
        </p:nvSpPr>
        <p:spPr>
          <a:xfrm>
            <a:off x="609600" y="6153304"/>
            <a:ext cx="10285379" cy="307777"/>
          </a:xfrm>
          <a:prstGeom prst="rect">
            <a:avLst/>
          </a:prstGeom>
        </p:spPr>
        <p:txBody>
          <a:bodyPr wrap="square" anchor="t">
            <a:spAutoFit/>
          </a:bodyPr>
          <a:lstStyle/>
          <a:p>
            <a:r>
              <a:rPr lang="en-US" sz="1400" dirty="0">
                <a:solidFill>
                  <a:schemeClr val="tx1">
                    <a:lumMod val="75000"/>
                    <a:lumOff val="25000"/>
                  </a:schemeClr>
                </a:solidFill>
                <a:latin typeface="Century Gothic"/>
              </a:rPr>
              <a:t>Source: </a:t>
            </a:r>
            <a:r>
              <a:rPr lang="en-US" sz="1400" dirty="0">
                <a:solidFill>
                  <a:schemeClr val="tx1">
                    <a:lumMod val="75000"/>
                    <a:lumOff val="25000"/>
                  </a:schemeClr>
                </a:solidFill>
                <a:latin typeface="Century Gothic"/>
                <a:hlinkClick r:id="rId2"/>
              </a:rPr>
              <a:t>https://www.youtube.com/watch?v=UCeM4lyvaAE</a:t>
            </a:r>
            <a:r>
              <a:rPr lang="en-US" sz="1400" dirty="0">
                <a:solidFill>
                  <a:schemeClr val="tx1">
                    <a:lumMod val="75000"/>
                    <a:lumOff val="25000"/>
                  </a:schemeClr>
                </a:solidFill>
                <a:latin typeface="Century Gothic"/>
              </a:rPr>
              <a:t> (accessed September 16,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p:cNvGraphicFramePr>
                <a:graphicFrameLocks noGrp="1"/>
              </p:cNvGraphicFramePr>
              <p:nvPr>
                <p:extLst>
                  <p:ext uri="{D42A27DB-BD31-4B8C-83A1-F6EECF244321}">
                    <p14:modId xmlns:p14="http://schemas.microsoft.com/office/powerpoint/2010/main" val="1219620126"/>
                  </p:ext>
                </p:extLst>
              </p:nvPr>
            </p:nvGraphicFramePr>
            <p:xfrm>
              <a:off x="2884793" y="2011339"/>
              <a:ext cx="6422414" cy="361260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p:cNvPicPr>
                <a:picLocks noGrp="1" noRot="1" noChangeAspect="1" noMove="1" noResize="1" noEditPoints="1" noAdjustHandles="1" noChangeArrowheads="1" noChangeShapeType="1"/>
              </p:cNvPicPr>
              <p:nvPr/>
            </p:nvPicPr>
            <p:blipFill>
              <a:blip r:embed="rId4"/>
              <a:stretch>
                <a:fillRect/>
              </a:stretch>
            </p:blipFill>
            <p:spPr>
              <a:xfrm>
                <a:off x="2884793" y="2011339"/>
                <a:ext cx="6422414" cy="3612608"/>
              </a:xfrm>
              <a:prstGeom prst="rect">
                <a:avLst/>
              </a:prstGeom>
            </p:spPr>
          </p:pic>
        </mc:Fallback>
      </mc:AlternateContent>
    </p:spTree>
    <p:extLst>
      <p:ext uri="{BB962C8B-B14F-4D97-AF65-F5344CB8AC3E}">
        <p14:creationId xmlns:p14="http://schemas.microsoft.com/office/powerpoint/2010/main" val="3598033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6418"/>
            <a:ext cx="10972800" cy="1833951"/>
          </a:xfrm>
        </p:spPr>
        <p:txBody>
          <a:bodyPr/>
          <a:lstStyle/>
          <a:p>
            <a:r>
              <a:rPr lang="en-US" dirty="0"/>
              <a:t>Personalizing Learning Through </a:t>
            </a:r>
            <a:br>
              <a:rPr lang="en-US" dirty="0"/>
            </a:br>
            <a:r>
              <a:rPr lang="en-US" dirty="0"/>
              <a:t>Project-Based Instruction: </a:t>
            </a:r>
            <a:br>
              <a:rPr lang="en-US" dirty="0"/>
            </a:br>
            <a:r>
              <a:rPr lang="en-US" dirty="0"/>
              <a:t>Talladega County Schools (GA)</a:t>
            </a:r>
            <a:endParaRPr lang="en-US" sz="3600" dirty="0">
              <a:solidFill>
                <a:schemeClr val="tx1"/>
              </a:solidFill>
            </a:endParaRPr>
          </a:p>
        </p:txBody>
      </p:sp>
      <p:sp>
        <p:nvSpPr>
          <p:cNvPr id="3" name="Subtitle 2"/>
          <p:cNvSpPr>
            <a:spLocks noGrp="1"/>
          </p:cNvSpPr>
          <p:nvPr>
            <p:ph type="subTitle" idx="1"/>
          </p:nvPr>
        </p:nvSpPr>
        <p:spPr>
          <a:xfrm>
            <a:off x="609600" y="2374461"/>
            <a:ext cx="10972800" cy="3578663"/>
          </a:xfrm>
        </p:spPr>
        <p:txBody>
          <a:bodyPr/>
          <a:lstStyle/>
          <a:p>
            <a:pPr algn="l">
              <a:spcBef>
                <a:spcPts val="0"/>
              </a:spcBef>
              <a:spcAft>
                <a:spcPts val="1200"/>
              </a:spcAft>
            </a:pPr>
            <a:r>
              <a:rPr lang="en-US" b="1" dirty="0"/>
              <a:t>Keys to Success</a:t>
            </a:r>
            <a:endParaRPr lang="en-US" b="1" dirty="0">
              <a:solidFill>
                <a:schemeClr val="tx1"/>
              </a:solidFill>
            </a:endParaRPr>
          </a:p>
          <a:p>
            <a:pPr marL="457200" indent="-457200" algn="l">
              <a:spcBef>
                <a:spcPts val="0"/>
              </a:spcBef>
              <a:spcAft>
                <a:spcPts val="1200"/>
              </a:spcAft>
              <a:buAutoNum type="arabicPeriod"/>
            </a:pPr>
            <a:r>
              <a:rPr lang="en-US" dirty="0"/>
              <a:t>Partner with and learn from the challenges and successes of other schools.</a:t>
            </a:r>
            <a:endParaRPr lang="en-US" dirty="0">
              <a:solidFill>
                <a:schemeClr val="tx1"/>
              </a:solidFill>
            </a:endParaRPr>
          </a:p>
          <a:p>
            <a:pPr marL="457200" indent="-457200" algn="l">
              <a:spcBef>
                <a:spcPts val="0"/>
              </a:spcBef>
              <a:spcAft>
                <a:spcPts val="1200"/>
              </a:spcAft>
              <a:buAutoNum type="arabicPeriod"/>
            </a:pPr>
            <a:r>
              <a:rPr lang="en-US" dirty="0"/>
              <a:t>Involve teacher and student voices.</a:t>
            </a:r>
            <a:endParaRPr lang="en-US" dirty="0">
              <a:solidFill>
                <a:schemeClr val="tx1"/>
              </a:solidFill>
            </a:endParaRPr>
          </a:p>
          <a:p>
            <a:pPr marL="457200" indent="-457200" algn="l">
              <a:spcBef>
                <a:spcPts val="0"/>
              </a:spcBef>
              <a:spcAft>
                <a:spcPts val="1200"/>
              </a:spcAft>
              <a:buAutoNum type="arabicPeriod"/>
            </a:pPr>
            <a:r>
              <a:rPr lang="en-US" dirty="0"/>
              <a:t>Develop a technology-rich, project-based learning model.</a:t>
            </a:r>
            <a:endParaRPr lang="en-US" dirty="0">
              <a:solidFill>
                <a:schemeClr val="tx1"/>
              </a:solidFill>
            </a:endParaRPr>
          </a:p>
          <a:p>
            <a:pPr marL="457200" indent="-457200" algn="l">
              <a:spcBef>
                <a:spcPts val="0"/>
              </a:spcBef>
              <a:spcAft>
                <a:spcPts val="1200"/>
              </a:spcAft>
              <a:buAutoNum type="arabicPeriod"/>
            </a:pPr>
            <a:r>
              <a:rPr lang="en-US" dirty="0"/>
              <a:t>Build community support.</a:t>
            </a:r>
            <a:endParaRPr lang="en-US" dirty="0">
              <a:solidFill>
                <a:schemeClr val="tx1"/>
              </a:solidFill>
            </a:endParaRPr>
          </a:p>
          <a:p>
            <a:pPr marL="457200" indent="-457200" algn="l">
              <a:spcBef>
                <a:spcPts val="0"/>
              </a:spcBef>
              <a:spcAft>
                <a:spcPts val="1200"/>
              </a:spcAft>
              <a:buAutoNum type="arabicPeriod"/>
            </a:pPr>
            <a:r>
              <a:rPr lang="en-US" dirty="0"/>
              <a:t>Invest in teacher training.</a:t>
            </a:r>
            <a:endParaRPr lang="en-US" dirty="0">
              <a:solidFill>
                <a:schemeClr val="tx1"/>
              </a:solidFill>
            </a:endParaRPr>
          </a:p>
          <a:p>
            <a:pPr marL="457200" indent="-457200" algn="l">
              <a:buAutoNum type="arabicPeriod"/>
            </a:pPr>
            <a:endParaRPr lang="en-US" dirty="0">
              <a:solidFill>
                <a:schemeClr val="tx1"/>
              </a:solidFill>
            </a:endParaRPr>
          </a:p>
          <a:p>
            <a:pPr marL="457200" indent="-457200" algn="l">
              <a:buAutoNum type="arabicPeriod"/>
            </a:pPr>
            <a:endParaRPr lang="en-US" dirty="0">
              <a:solidFill>
                <a:schemeClr val="tx1"/>
              </a:solidFill>
            </a:endParaRPr>
          </a:p>
          <a:p>
            <a:pPr marL="457200" indent="-457200" algn="l">
              <a:buAutoNum type="arabicPeriod"/>
            </a:pPr>
            <a:endParaRPr lang="en-US" dirty="0">
              <a:solidFill>
                <a:schemeClr val="tx1"/>
              </a:solidFill>
            </a:endParaRPr>
          </a:p>
        </p:txBody>
      </p:sp>
      <p:sp>
        <p:nvSpPr>
          <p:cNvPr id="4" name="TextBox 3"/>
          <p:cNvSpPr txBox="1"/>
          <p:nvPr/>
        </p:nvSpPr>
        <p:spPr>
          <a:xfrm>
            <a:off x="609600" y="6074289"/>
            <a:ext cx="9798996" cy="307777"/>
          </a:xfrm>
          <a:prstGeom prst="rect">
            <a:avLst/>
          </a:prstGeom>
        </p:spPr>
        <p:txBody>
          <a:bodyPr wrap="square" rtlCol="0">
            <a:spAutoFit/>
          </a:bodyPr>
          <a:lstStyle/>
          <a:p>
            <a:r>
              <a:rPr lang="en-US" sz="1400" dirty="0">
                <a:solidFill>
                  <a:schemeClr val="tx1">
                    <a:lumMod val="75000"/>
                    <a:lumOff val="25000"/>
                  </a:schemeClr>
                </a:solidFill>
                <a:latin typeface="Century Gothic"/>
              </a:rPr>
              <a:t>Source: </a:t>
            </a:r>
            <a:r>
              <a:rPr lang="en-US" sz="1400" dirty="0">
                <a:solidFill>
                  <a:schemeClr val="tx1">
                    <a:lumMod val="75000"/>
                    <a:lumOff val="25000"/>
                  </a:schemeClr>
                </a:solidFill>
                <a:latin typeface="Century Gothic"/>
                <a:hlinkClick r:id="rId3"/>
              </a:rPr>
              <a:t>http://all4ed.org/reports-factsheets/talladega/</a:t>
            </a:r>
            <a:r>
              <a:rPr lang="en-US" sz="1400" dirty="0">
                <a:solidFill>
                  <a:schemeClr val="tx1">
                    <a:lumMod val="75000"/>
                    <a:lumOff val="25000"/>
                  </a:schemeClr>
                </a:solidFill>
                <a:latin typeface="Century Gothic"/>
                <a:hlinkClick r:id="rId4"/>
              </a:rPr>
              <a:t>​</a:t>
            </a:r>
            <a:r>
              <a:rPr lang="en-US" sz="1400" dirty="0">
                <a:solidFill>
                  <a:schemeClr val="tx1">
                    <a:lumMod val="75000"/>
                    <a:lumOff val="25000"/>
                  </a:schemeClr>
                </a:solidFill>
                <a:latin typeface="Century Gothic"/>
              </a:rPr>
              <a:t> (accessed September 24, 2016)</a:t>
            </a:r>
          </a:p>
        </p:txBody>
      </p:sp>
    </p:spTree>
    <p:extLst>
      <p:ext uri="{BB962C8B-B14F-4D97-AF65-F5344CB8AC3E}">
        <p14:creationId xmlns:p14="http://schemas.microsoft.com/office/powerpoint/2010/main" val="2860158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77" y="443233"/>
            <a:ext cx="11252512" cy="1143000"/>
          </a:xfrm>
        </p:spPr>
        <p:txBody>
          <a:bodyPr/>
          <a:lstStyle/>
          <a:p>
            <a:r>
              <a:rPr lang="en-US" dirty="0"/>
              <a:t>Personalized Learning:</a:t>
            </a:r>
            <a:br>
              <a:rPr lang="en-US" dirty="0"/>
            </a:br>
            <a:r>
              <a:rPr lang="en-US" dirty="0"/>
              <a:t> </a:t>
            </a:r>
            <a:r>
              <a:rPr lang="en-US" dirty="0" err="1"/>
              <a:t>Winterboro</a:t>
            </a:r>
            <a:r>
              <a:rPr lang="en-US" dirty="0"/>
              <a:t> High School (Talladega, GA)</a:t>
            </a:r>
            <a:endParaRPr lang="en-US" dirty="0">
              <a:solidFill>
                <a:schemeClr val="tx1"/>
              </a:solidFill>
            </a:endParaRPr>
          </a:p>
        </p:txBody>
      </p:sp>
      <p:sp>
        <p:nvSpPr>
          <p:cNvPr id="7" name="TextBox 6"/>
          <p:cNvSpPr txBox="1"/>
          <p:nvPr/>
        </p:nvSpPr>
        <p:spPr>
          <a:xfrm>
            <a:off x="249677" y="6240976"/>
            <a:ext cx="9708204" cy="307777"/>
          </a:xfrm>
          <a:prstGeom prst="rect">
            <a:avLst/>
          </a:prstGeom>
          <a:noFill/>
        </p:spPr>
        <p:txBody>
          <a:bodyPr wrap="square" rtlCol="0"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https://www.youtube.com/watch?v=8VfYPZDlg1M&amp;feature=youtu.be</a:t>
            </a:r>
            <a:r>
              <a:rPr lang="en-US" sz="1400" dirty="0">
                <a:solidFill>
                  <a:schemeClr val="tx1">
                    <a:lumMod val="75000"/>
                    <a:lumOff val="25000"/>
                  </a:schemeClr>
                </a:solidFill>
              </a:rPr>
              <a:t> (accessed September 24, 2016)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9" name="Add-in 8"/>
              <p:cNvGraphicFramePr>
                <a:graphicFrameLocks noGrp="1"/>
              </p:cNvGraphicFramePr>
              <p:nvPr>
                <p:extLst>
                  <p:ext uri="{D42A27DB-BD31-4B8C-83A1-F6EECF244321}">
                    <p14:modId xmlns:p14="http://schemas.microsoft.com/office/powerpoint/2010/main" val="2141733618"/>
                  </p:ext>
                </p:extLst>
              </p:nvPr>
            </p:nvGraphicFramePr>
            <p:xfrm>
              <a:off x="2537791" y="1912112"/>
              <a:ext cx="7116417" cy="400298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9" name="Add-in 8"/>
              <p:cNvPicPr>
                <a:picLocks noGrp="1" noRot="1" noChangeAspect="1" noMove="1" noResize="1" noEditPoints="1" noAdjustHandles="1" noChangeArrowheads="1" noChangeShapeType="1"/>
              </p:cNvPicPr>
              <p:nvPr/>
            </p:nvPicPr>
            <p:blipFill>
              <a:blip r:embed="rId4"/>
              <a:stretch>
                <a:fillRect/>
              </a:stretch>
            </p:blipFill>
            <p:spPr>
              <a:xfrm>
                <a:off x="2537791" y="1912112"/>
                <a:ext cx="7116417" cy="4002985"/>
              </a:xfrm>
              <a:prstGeom prst="rect">
                <a:avLst/>
              </a:prstGeom>
            </p:spPr>
          </p:pic>
        </mc:Fallback>
      </mc:AlternateContent>
    </p:spTree>
    <p:extLst>
      <p:ext uri="{BB962C8B-B14F-4D97-AF65-F5344CB8AC3E}">
        <p14:creationId xmlns:p14="http://schemas.microsoft.com/office/powerpoint/2010/main" val="377508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1160"/>
            <a:ext cx="10972800" cy="1143000"/>
          </a:xfrm>
        </p:spPr>
        <p:txBody>
          <a:bodyPr/>
          <a:lstStyle/>
          <a:p>
            <a:r>
              <a:rPr lang="en-US" dirty="0"/>
              <a:t>Personalized Learning: </a:t>
            </a:r>
            <a:r>
              <a:rPr lang="en-US" dirty="0">
                <a:solidFill>
                  <a:schemeClr val="tx1"/>
                </a:solidFill>
              </a:rPr>
              <a:t/>
            </a:r>
            <a:br>
              <a:rPr lang="en-US" dirty="0">
                <a:solidFill>
                  <a:schemeClr val="tx1"/>
                </a:solidFill>
              </a:rPr>
            </a:br>
            <a:r>
              <a:rPr lang="en-US" dirty="0"/>
              <a:t>Hampton High School (Henry County, GA)</a:t>
            </a:r>
            <a:endParaRPr lang="en-US" dirty="0">
              <a:solidFill>
                <a:schemeClr val="tx1"/>
              </a:solidFill>
            </a:endParaRPr>
          </a:p>
        </p:txBody>
      </p:sp>
      <p:sp>
        <p:nvSpPr>
          <p:cNvPr id="5" name="Rectangle 4"/>
          <p:cNvSpPr/>
          <p:nvPr/>
        </p:nvSpPr>
        <p:spPr>
          <a:xfrm>
            <a:off x="447675" y="6292850"/>
            <a:ext cx="11452622"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a:rPr>
              <a:t>https://www.youtube.com/watch?v=IqfeEZosO-E</a:t>
            </a:r>
            <a:r>
              <a:rPr lang="en-US" sz="1400" dirty="0">
                <a:solidFill>
                  <a:schemeClr val="tx1">
                    <a:lumMod val="75000"/>
                    <a:lumOff val="25000"/>
                  </a:schemeClr>
                </a:solidFill>
                <a:latin typeface="Century Gothic" charset="0"/>
              </a:rPr>
              <a:t>(accessed September 23,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p:cNvGraphicFramePr>
                <a:graphicFrameLocks noGrp="1"/>
              </p:cNvGraphicFramePr>
              <p:nvPr>
                <p:extLst>
                  <p:ext uri="{D42A27DB-BD31-4B8C-83A1-F6EECF244321}">
                    <p14:modId xmlns:p14="http://schemas.microsoft.com/office/powerpoint/2010/main" val="1642999473"/>
                  </p:ext>
                </p:extLst>
              </p:nvPr>
            </p:nvGraphicFramePr>
            <p:xfrm>
              <a:off x="2230474" y="1726234"/>
              <a:ext cx="7731051" cy="434871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6" name="Add-in 5"/>
              <p:cNvPicPr>
                <a:picLocks noGrp="1" noRot="1" noChangeAspect="1" noMove="1" noResize="1" noEditPoints="1" noAdjustHandles="1" noChangeArrowheads="1" noChangeShapeType="1"/>
              </p:cNvPicPr>
              <p:nvPr/>
            </p:nvPicPr>
            <p:blipFill>
              <a:blip r:embed="rId5"/>
              <a:stretch>
                <a:fillRect/>
              </a:stretch>
            </p:blipFill>
            <p:spPr>
              <a:xfrm>
                <a:off x="2230474" y="1726234"/>
                <a:ext cx="7731051" cy="4348716"/>
              </a:xfrm>
              <a:prstGeom prst="rect">
                <a:avLst/>
              </a:prstGeom>
            </p:spPr>
          </p:pic>
        </mc:Fallback>
      </mc:AlternateContent>
    </p:spTree>
    <p:extLst>
      <p:ext uri="{BB962C8B-B14F-4D97-AF65-F5344CB8AC3E}">
        <p14:creationId xmlns:p14="http://schemas.microsoft.com/office/powerpoint/2010/main" val="3924513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Learning District Policy: Chugach School District (AK)</a:t>
            </a:r>
            <a:endParaRPr lang="en-US" dirty="0">
              <a:solidFill>
                <a:schemeClr val="tx1"/>
              </a:solidFill>
            </a:endParaRPr>
          </a:p>
        </p:txBody>
      </p:sp>
      <p:sp>
        <p:nvSpPr>
          <p:cNvPr id="3" name="Subtitle 2"/>
          <p:cNvSpPr>
            <a:spLocks noGrp="1"/>
          </p:cNvSpPr>
          <p:nvPr>
            <p:ph type="subTitle" idx="1"/>
          </p:nvPr>
        </p:nvSpPr>
        <p:spPr>
          <a:xfrm>
            <a:off x="724711" y="2406526"/>
            <a:ext cx="10742578" cy="2213099"/>
          </a:xfrm>
        </p:spPr>
        <p:txBody>
          <a:bodyPr/>
          <a:lstStyle/>
          <a:p>
            <a:pPr algn="l"/>
            <a:r>
              <a:rPr lang="en-US" b="1" dirty="0"/>
              <a:t>Chugach School District </a:t>
            </a:r>
            <a:r>
              <a:rPr lang="en-US" dirty="0"/>
              <a:t>in rural Alaska developed a performance-based learning system by creating, implementing, and fine-tuning thematic units, tools, assessments, and instructional approaches, and replacing the Carnegie unit and grade levels with ten performance levels.</a:t>
            </a:r>
          </a:p>
        </p:txBody>
      </p:sp>
      <p:sp>
        <p:nvSpPr>
          <p:cNvPr id="4" name="Rectangle 3"/>
          <p:cNvSpPr/>
          <p:nvPr/>
        </p:nvSpPr>
        <p:spPr>
          <a:xfrm>
            <a:off x="243191" y="6147114"/>
            <a:ext cx="11108987"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http://www.ed.gov/oii-news/competency-based-learning-or-personalized-learning</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370749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3151" y="1941424"/>
            <a:ext cx="3335950" cy="3093791"/>
          </a:xfrm>
        </p:spPr>
        <p:txBody>
          <a:bodyPr/>
          <a:lstStyle/>
          <a:p>
            <a:pPr algn="l"/>
            <a:r>
              <a:rPr lang="en-US" dirty="0"/>
              <a:t>More than </a:t>
            </a:r>
            <a:r>
              <a:rPr lang="en-US" b="1" dirty="0"/>
              <a:t>50% </a:t>
            </a:r>
            <a:r>
              <a:rPr lang="en-US" dirty="0"/>
              <a:t>of public school students are from low-income families and/or are students of color.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44"/>
          <a:stretch/>
        </p:blipFill>
        <p:spPr>
          <a:xfrm>
            <a:off x="4853353" y="952228"/>
            <a:ext cx="7338648" cy="5072185"/>
          </a:xfrm>
          <a:prstGeom prst="rect">
            <a:avLst/>
          </a:prstGeom>
        </p:spPr>
      </p:pic>
      <p:sp>
        <p:nvSpPr>
          <p:cNvPr id="4" name="Subtitle 2">
            <a:hlinkClick r:id="rId4"/>
          </p:cNvPr>
          <p:cNvSpPr txBox="1">
            <a:spLocks/>
          </p:cNvSpPr>
          <p:nvPr/>
        </p:nvSpPr>
        <p:spPr bwMode="auto">
          <a:xfrm>
            <a:off x="289065" y="6327587"/>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lvl="0" algn="l"/>
            <a:r>
              <a:rPr lang="en-US" sz="1400" dirty="0"/>
              <a:t>Source: </a:t>
            </a:r>
            <a:r>
              <a:rPr lang="en-US" sz="1400" dirty="0">
                <a:hlinkClick r:id="rId5"/>
              </a:rPr>
              <a:t>http://nces.ed.gov/programs/coe/indicator_cge.asp</a:t>
            </a:r>
            <a:r>
              <a:rPr lang="en-US" sz="1400" dirty="0"/>
              <a:t> (accessed August 24, 2016)</a:t>
            </a:r>
          </a:p>
        </p:txBody>
      </p:sp>
    </p:spTree>
    <p:extLst>
      <p:ext uri="{BB962C8B-B14F-4D97-AF65-F5344CB8AC3E}">
        <p14:creationId xmlns:p14="http://schemas.microsoft.com/office/powerpoint/2010/main" val="15907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Personalized Learning District Policy:</a:t>
            </a:r>
            <a:br>
              <a:rPr lang="en-US" dirty="0"/>
            </a:br>
            <a:r>
              <a:rPr lang="en-US" dirty="0"/>
              <a:t> Dallas, TX</a:t>
            </a:r>
            <a:endParaRPr lang="en-US" dirty="0">
              <a:solidFill>
                <a:schemeClr val="tx1"/>
              </a:solidFill>
            </a:endParaRPr>
          </a:p>
        </p:txBody>
      </p:sp>
      <p:sp>
        <p:nvSpPr>
          <p:cNvPr id="6" name="Subtitle 5"/>
          <p:cNvSpPr>
            <a:spLocks noGrp="1"/>
          </p:cNvSpPr>
          <p:nvPr>
            <p:ph type="subTitle" idx="1"/>
          </p:nvPr>
        </p:nvSpPr>
        <p:spPr>
          <a:xfrm>
            <a:off x="866775" y="1987900"/>
            <a:ext cx="10458450" cy="3751262"/>
          </a:xfrm>
        </p:spPr>
        <p:txBody>
          <a:bodyPr/>
          <a:lstStyle/>
          <a:p>
            <a:pPr algn="l">
              <a:spcBef>
                <a:spcPts val="0"/>
              </a:spcBef>
              <a:spcAft>
                <a:spcPts val="1200"/>
              </a:spcAft>
            </a:pPr>
            <a:r>
              <a:rPr lang="en-US" b="1" dirty="0"/>
              <a:t>Dallas Independent School District </a:t>
            </a:r>
            <a:r>
              <a:rPr lang="en-US" dirty="0"/>
              <a:t>created the following objectives that align with its goal of leveraging personalized learning models to increase college and career readiness among all students. </a:t>
            </a:r>
            <a:endParaRPr lang="en-US" sz="2400" dirty="0">
              <a:solidFill>
                <a:schemeClr val="tx1"/>
              </a:solidFill>
            </a:endParaRPr>
          </a:p>
          <a:p>
            <a:pPr marL="285750" indent="-285750" algn="l">
              <a:spcBef>
                <a:spcPts val="0"/>
              </a:spcBef>
              <a:spcAft>
                <a:spcPts val="1200"/>
              </a:spcAft>
              <a:buFont typeface="Arial" panose="020B0604020202020204" pitchFamily="34" charset="0"/>
              <a:buChar char="•"/>
            </a:pPr>
            <a:r>
              <a:rPr lang="en-US" dirty="0"/>
              <a:t>By 2015, ensure that at least four new or existing elementary, middle, and/or high schools feature personalized learning, serving at least 1% of the student body. </a:t>
            </a:r>
            <a:endParaRPr lang="en-US" dirty="0">
              <a:solidFill>
                <a:schemeClr val="tx1"/>
              </a:solidFill>
            </a:endParaRPr>
          </a:p>
          <a:p>
            <a:pPr marL="285750" indent="-285750" algn="l">
              <a:spcBef>
                <a:spcPts val="0"/>
              </a:spcBef>
              <a:spcAft>
                <a:spcPts val="1200"/>
              </a:spcAft>
              <a:buFont typeface="Arial" panose="020B0604020202020204" pitchFamily="34" charset="0"/>
              <a:buChar char="•"/>
            </a:pPr>
            <a:r>
              <a:rPr lang="en-US" dirty="0"/>
              <a:t>By 2020, scale personalized learning to twenty new or existing schools to serve at least 10% of the student body.</a:t>
            </a:r>
            <a:endParaRPr lang="en-US" dirty="0">
              <a:solidFill>
                <a:schemeClr val="tx1"/>
              </a:solidFill>
            </a:endParaRPr>
          </a:p>
        </p:txBody>
      </p:sp>
      <p:sp>
        <p:nvSpPr>
          <p:cNvPr id="7" name="Rectangle 6"/>
          <p:cNvSpPr/>
          <p:nvPr/>
        </p:nvSpPr>
        <p:spPr>
          <a:xfrm>
            <a:off x="323359" y="5998187"/>
            <a:ext cx="11197389" cy="523220"/>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invalidUrl="http://nextgenlearning.org/sites/default/files/grants_download/Gate Next Gen Systems Challenge paper (lo-res).pdf"/>
              </a:rPr>
              <a:t>http://nextgenlearning.org/sites/default/files/grants_download/Gate%20Next%20Gen%20Systems%20Challenge%</a:t>
            </a:r>
            <a:r>
              <a:rPr lang="en-US" sz="1400" dirty="0">
                <a:solidFill>
                  <a:schemeClr val="tx1">
                    <a:lumMod val="75000"/>
                    <a:lumOff val="25000"/>
                  </a:schemeClr>
                </a:solidFill>
                <a:hlinkClick r:id="rId4" invalidUrl="http://nextgenlearning.org/sites/default/files/grants_download/Gate Next Gen Systems Challenge paper (lo-res).pdf"/>
              </a:rPr>
              <a:t/>
            </a:r>
            <a:br>
              <a:rPr lang="en-US" sz="1400" dirty="0">
                <a:solidFill>
                  <a:schemeClr val="tx1">
                    <a:lumMod val="75000"/>
                    <a:lumOff val="25000"/>
                  </a:schemeClr>
                </a:solidFill>
                <a:hlinkClick r:id="rId5" invalidUrl="http://nextgenlearning.org/sites/default/files/grants_download/Gate Next Gen Systems Challenge paper (lo-res).pdf"/>
              </a:rPr>
            </a:br>
            <a:r>
              <a:rPr lang="en-US" sz="1400" dirty="0">
                <a:solidFill>
                  <a:schemeClr val="tx1">
                    <a:lumMod val="75000"/>
                    <a:lumOff val="25000"/>
                  </a:schemeClr>
                </a:solidFill>
                <a:hlinkClick r:id="rId6" invalidUrl="http://nextgenlearning.org/sites/default/files/grants_download/Gate Next Gen Systems Challenge paper (lo-res).pdf"/>
              </a:rPr>
              <a:t>20paper%20(lo-res).pdf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279034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288" y="473837"/>
            <a:ext cx="9877425" cy="1283745"/>
          </a:xfrm>
        </p:spPr>
        <p:txBody>
          <a:bodyPr/>
          <a:lstStyle/>
          <a:p>
            <a:r>
              <a:rPr lang="en-US" dirty="0"/>
              <a:t>Personalized Learning State Policies: New Hampshire and Michigan</a:t>
            </a:r>
            <a:endParaRPr lang="en-US" dirty="0">
              <a:solidFill>
                <a:schemeClr val="tx1"/>
              </a:solidFill>
            </a:endParaRPr>
          </a:p>
        </p:txBody>
      </p:sp>
      <p:sp>
        <p:nvSpPr>
          <p:cNvPr id="3" name="Subtitle 2"/>
          <p:cNvSpPr>
            <a:spLocks noGrp="1"/>
          </p:cNvSpPr>
          <p:nvPr>
            <p:ph type="subTitle" idx="1"/>
          </p:nvPr>
        </p:nvSpPr>
        <p:spPr>
          <a:xfrm>
            <a:off x="444126" y="2016592"/>
            <a:ext cx="10814424" cy="3889515"/>
          </a:xfrm>
        </p:spPr>
        <p:txBody>
          <a:bodyPr/>
          <a:lstStyle/>
          <a:p>
            <a:pPr marL="342900" indent="-342900" algn="l">
              <a:buFont typeface="Arial" panose="020B0604020202020204" pitchFamily="34" charset="0"/>
              <a:buChar char="•"/>
            </a:pPr>
            <a:r>
              <a:rPr lang="en-US" b="1" dirty="0"/>
              <a:t>New Hampshire</a:t>
            </a:r>
            <a:r>
              <a:rPr lang="en-US" dirty="0"/>
              <a:t> </a:t>
            </a:r>
            <a:r>
              <a:rPr lang="en-US" b="1" dirty="0"/>
              <a:t>is initiating high school redesign </a:t>
            </a:r>
            <a:r>
              <a:rPr lang="en-US" dirty="0"/>
              <a:t>that replaces the time-based system (Carnegie unit) with a competency-based system focused on personalized learning, strong teacher-student relationships, flexible supports, and development of twenty-first-century skills.</a:t>
            </a:r>
          </a:p>
          <a:p>
            <a:pPr marL="285750" indent="-285750" algn="l">
              <a:buFont typeface="Arial" panose="020B0604020202020204" pitchFamily="34" charset="0"/>
              <a:buChar char="•"/>
            </a:pPr>
            <a:endParaRPr lang="en-US" sz="1400" u="sng" dirty="0">
              <a:hlinkClick r:id="rId3"/>
            </a:endParaRPr>
          </a:p>
          <a:p>
            <a:pPr marL="342900" indent="-342900" algn="l">
              <a:buFont typeface="Arial" panose="020B0604020202020204" pitchFamily="34" charset="0"/>
              <a:buChar char="•"/>
            </a:pPr>
            <a:r>
              <a:rPr lang="en-US" b="1" dirty="0"/>
              <a:t>Michigan passed legislation in 2010 providing a seat-time waiver </a:t>
            </a:r>
            <a:r>
              <a:rPr lang="en-US" dirty="0"/>
              <a:t>to districts that want to offer pupils access to online learning options and the opportunity to continue working on a high school diploma or grade progression without physically attending a school facility. </a:t>
            </a:r>
          </a:p>
        </p:txBody>
      </p:sp>
      <p:sp>
        <p:nvSpPr>
          <p:cNvPr id="4" name="Rectangle 3"/>
          <p:cNvSpPr/>
          <p:nvPr/>
        </p:nvSpPr>
        <p:spPr>
          <a:xfrm>
            <a:off x="444126" y="6231792"/>
            <a:ext cx="10972800"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4"/>
              </a:rPr>
              <a:t>http://www.ed.gov/oii-news/competency-based-learning-or-personalized-learning</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1842345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Personalized Learning State Policy: Ohio</a:t>
            </a:r>
            <a:endParaRPr lang="en-US" dirty="0">
              <a:solidFill>
                <a:schemeClr val="tx1"/>
              </a:solidFill>
            </a:endParaRPr>
          </a:p>
        </p:txBody>
      </p:sp>
      <p:sp>
        <p:nvSpPr>
          <p:cNvPr id="3" name="Subtitle 2"/>
          <p:cNvSpPr>
            <a:spLocks noGrp="1"/>
          </p:cNvSpPr>
          <p:nvPr>
            <p:ph type="subTitle" idx="1"/>
          </p:nvPr>
        </p:nvSpPr>
        <p:spPr>
          <a:xfrm>
            <a:off x="609600" y="2332629"/>
            <a:ext cx="10972800" cy="2600878"/>
          </a:xfrm>
        </p:spPr>
        <p:txBody>
          <a:bodyPr/>
          <a:lstStyle/>
          <a:p>
            <a:pPr algn="l"/>
            <a:r>
              <a:rPr lang="en-US" b="1" dirty="0"/>
              <a:t>Ohio’s credit flexibility plan</a:t>
            </a:r>
            <a:r>
              <a:rPr lang="en-US" dirty="0"/>
              <a:t>, adopted by the State Board of Education in 2009, allows students to earn high school credit by demonstrating subject-area competency, completing classroom instruction, or a combination of the two. Under this plan, subject-area competency can be demonstrated by participation in alternative experiences including internships, community service, online learning, educational travel, and independent study.</a:t>
            </a:r>
          </a:p>
          <a:p>
            <a:pPr algn="l"/>
            <a:endParaRPr lang="en-US" dirty="0"/>
          </a:p>
        </p:txBody>
      </p:sp>
      <p:sp>
        <p:nvSpPr>
          <p:cNvPr id="4" name="Rectangle 3"/>
          <p:cNvSpPr/>
          <p:nvPr/>
        </p:nvSpPr>
        <p:spPr>
          <a:xfrm>
            <a:off x="340468" y="6140870"/>
            <a:ext cx="10887513"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http://www.ed.gov/oii-news/competency-based-learning-or-personalized-learning</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323468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Practices that Support </a:t>
            </a:r>
            <a:br>
              <a:rPr lang="en-US" dirty="0"/>
            </a:br>
            <a:r>
              <a:rPr lang="en-US" dirty="0"/>
              <a:t>Personalized Learning: Dallas, TX</a:t>
            </a:r>
            <a:endParaRPr lang="en-US" dirty="0">
              <a:solidFill>
                <a:schemeClr val="tx1"/>
              </a:solidFill>
            </a:endParaRPr>
          </a:p>
        </p:txBody>
      </p:sp>
      <p:sp>
        <p:nvSpPr>
          <p:cNvPr id="6" name="Subtitle 5"/>
          <p:cNvSpPr>
            <a:spLocks noGrp="1"/>
          </p:cNvSpPr>
          <p:nvPr>
            <p:ph type="subTitle" idx="1"/>
          </p:nvPr>
        </p:nvSpPr>
        <p:spPr>
          <a:xfrm>
            <a:off x="609600" y="2433194"/>
            <a:ext cx="10972800" cy="2281681"/>
          </a:xfrm>
        </p:spPr>
        <p:txBody>
          <a:bodyPr/>
          <a:lstStyle/>
          <a:p>
            <a:pPr algn="l"/>
            <a:r>
              <a:rPr lang="en-US" b="1" dirty="0"/>
              <a:t>Dallas Independent School District (DISD) </a:t>
            </a:r>
            <a:r>
              <a:rPr lang="en-US" dirty="0"/>
              <a:t>is in the process of creating an “Office of Transformation and Innovation” to formalize district support for personalized learning. The cross-functional office will work directly with schools as well as other departments at the district level. </a:t>
            </a:r>
          </a:p>
        </p:txBody>
      </p:sp>
      <p:sp>
        <p:nvSpPr>
          <p:cNvPr id="4" name="Rectangle 3"/>
          <p:cNvSpPr/>
          <p:nvPr/>
        </p:nvSpPr>
        <p:spPr>
          <a:xfrm>
            <a:off x="609599" y="5872163"/>
            <a:ext cx="10699471" cy="523220"/>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invalidUrl="http://nextgenlearning.org/sites/default/files/grants_download/Gate Next Gen Systems Challenge paper (lo-res).pdf"/>
              </a:rPr>
              <a:t>http://nextgenlearning.org/sites/default/files/grants_download/Gate%20Next%20Gen%20Systems%20</a:t>
            </a:r>
            <a:r>
              <a:rPr lang="en-US" sz="1400" dirty="0">
                <a:solidFill>
                  <a:schemeClr val="tx1">
                    <a:lumMod val="75000"/>
                    <a:lumOff val="25000"/>
                  </a:schemeClr>
                </a:solidFill>
                <a:hlinkClick r:id="rId3" invalidUrl="http://nextgenlearning.org/sites/default/files/grants_download/Gate Next Gen Systems Challenge paper (lo-res).pdf"/>
              </a:rPr>
              <a:t/>
            </a:r>
            <a:br>
              <a:rPr lang="en-US" sz="1400" dirty="0">
                <a:solidFill>
                  <a:schemeClr val="tx1">
                    <a:lumMod val="75000"/>
                    <a:lumOff val="25000"/>
                  </a:schemeClr>
                </a:solidFill>
                <a:hlinkClick r:id="rId4" invalidUrl="http://nextgenlearning.org/sites/default/files/grants_download/Gate Next Gen Systems Challenge paper (lo-res).pdf"/>
              </a:rPr>
            </a:br>
            <a:r>
              <a:rPr lang="en-US" sz="1400" dirty="0">
                <a:solidFill>
                  <a:schemeClr val="tx1">
                    <a:lumMod val="75000"/>
                    <a:lumOff val="25000"/>
                  </a:schemeClr>
                </a:solidFill>
                <a:hlinkClick r:id="rId5" invalidUrl="http://nextgenlearning.org/sites/default/files/grants_download/Gate Next Gen Systems Challenge paper (lo-res).pdf"/>
              </a:rPr>
              <a:t>Challenge%20paper%20(lo-res).pdf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3201127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341563"/>
            <a:ext cx="10972800" cy="2607065"/>
          </a:xfrm>
        </p:spPr>
        <p:txBody>
          <a:bodyPr/>
          <a:lstStyle/>
          <a:p>
            <a:pPr algn="l"/>
            <a:r>
              <a:rPr lang="en-US" dirty="0"/>
              <a:t>A team of district leaders and external partners from Southern Methodist University, Dallas Regional Chamber, design experts, and human capital organizations provides oversight throughout the personalized learning implementation and scaling process in </a:t>
            </a:r>
            <a:r>
              <a:rPr lang="en-US" b="1" dirty="0"/>
              <a:t>Dallas Independent School District</a:t>
            </a:r>
            <a:r>
              <a:rPr lang="en-US" dirty="0"/>
              <a:t>.</a:t>
            </a:r>
            <a:endParaRPr lang="en-US" dirty="0">
              <a:solidFill>
                <a:schemeClr val="tx1"/>
              </a:solidFill>
            </a:endParaRPr>
          </a:p>
        </p:txBody>
      </p:sp>
      <p:sp>
        <p:nvSpPr>
          <p:cNvPr id="4" name="Title 4"/>
          <p:cNvSpPr>
            <a:spLocks noGrp="1"/>
          </p:cNvSpPr>
          <p:nvPr>
            <p:ph type="title"/>
          </p:nvPr>
        </p:nvSpPr>
        <p:spPr>
          <a:xfrm>
            <a:off x="609600" y="646837"/>
            <a:ext cx="10972800" cy="1143000"/>
          </a:xfrm>
        </p:spPr>
        <p:txBody>
          <a:bodyPr/>
          <a:lstStyle/>
          <a:p>
            <a:r>
              <a:rPr lang="en-US" dirty="0"/>
              <a:t>Procedures that Support</a:t>
            </a:r>
            <a:r>
              <a:rPr lang="en-US" dirty="0">
                <a:solidFill>
                  <a:schemeClr val="tx1"/>
                </a:solidFill>
              </a:rPr>
              <a:t/>
            </a:r>
            <a:br>
              <a:rPr lang="en-US" dirty="0">
                <a:solidFill>
                  <a:schemeClr val="tx1"/>
                </a:solidFill>
              </a:rPr>
            </a:br>
            <a:r>
              <a:rPr lang="en-US" dirty="0"/>
              <a:t>Personalized Learning: Dallas, TX</a:t>
            </a:r>
            <a:endParaRPr lang="en-US" dirty="0">
              <a:solidFill>
                <a:schemeClr val="tx1"/>
              </a:solidFill>
            </a:endParaRPr>
          </a:p>
        </p:txBody>
      </p:sp>
      <p:sp>
        <p:nvSpPr>
          <p:cNvPr id="2" name="TextBox 1"/>
          <p:cNvSpPr txBox="1"/>
          <p:nvPr/>
        </p:nvSpPr>
        <p:spPr>
          <a:xfrm>
            <a:off x="609600" y="5836314"/>
            <a:ext cx="10820400" cy="523220"/>
          </a:xfrm>
          <a:prstGeom prst="rect">
            <a:avLst/>
          </a:prstGeom>
        </p:spPr>
        <p:txBody>
          <a:bodyPr wrap="square" rtlCol="0">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3" invalidUrl="http://nextgenlearning.org/sites/default/files/grants_download/Gate Next Gen Systems Challenge paper (lo-res).pdf"/>
              </a:rPr>
              <a:t>http://nextgenlearning.org/sites/default/files/grants_download/Gate%20Next%20Gen%20Systems%</a:t>
            </a:r>
            <a:r>
              <a:rPr lang="en-US" sz="1400" dirty="0">
                <a:solidFill>
                  <a:schemeClr val="tx1">
                    <a:lumMod val="75000"/>
                    <a:lumOff val="25000"/>
                  </a:schemeClr>
                </a:solidFill>
                <a:hlinkClick r:id="rId4" invalidUrl="http://nextgenlearning.org/sites/default/files/grants_download/Gate Next Gen Systems Challenge paper (lo-res).pdf"/>
              </a:rPr>
              <a:t/>
            </a:r>
            <a:br>
              <a:rPr lang="en-US" sz="1400" dirty="0">
                <a:solidFill>
                  <a:schemeClr val="tx1">
                    <a:lumMod val="75000"/>
                    <a:lumOff val="25000"/>
                  </a:schemeClr>
                </a:solidFill>
                <a:hlinkClick r:id="rId5" invalidUrl="http://nextgenlearning.org/sites/default/files/grants_download/Gate Next Gen Systems Challenge paper (lo-res).pdf"/>
              </a:rPr>
            </a:br>
            <a:r>
              <a:rPr lang="en-US" sz="1400" dirty="0">
                <a:solidFill>
                  <a:schemeClr val="tx1">
                    <a:lumMod val="75000"/>
                    <a:lumOff val="25000"/>
                  </a:schemeClr>
                </a:solidFill>
                <a:hlinkClick r:id="rId6" invalidUrl="http://nextgenlearning.org/sites/default/files/grants_download/Gate Next Gen Systems Challenge paper (lo-res).pdf"/>
              </a:rPr>
              <a:t>20Challenge%20paper%20(lo-res).pdf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24528576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864360"/>
            <a:ext cx="10972800" cy="1694180"/>
          </a:xfrm>
        </p:spPr>
        <p:txBody>
          <a:bodyPr/>
          <a:lstStyle/>
          <a:p>
            <a:r>
              <a:rPr lang="en-US" dirty="0"/>
              <a:t>Moving from Grass “Tops” to Grass “Roots”: Policies, Procedures, and Practices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3741420"/>
            <a:ext cx="12192000" cy="3136303"/>
          </a:xfrm>
          <a:prstGeom prst="rect">
            <a:avLst/>
          </a:prstGeom>
        </p:spPr>
      </p:pic>
      <p:pic>
        <p:nvPicPr>
          <p:cNvPr id="5" name="Picture 4"/>
          <p:cNvPicPr>
            <a:picLocks noChangeAspect="1"/>
          </p:cNvPicPr>
          <p:nvPr/>
        </p:nvPicPr>
        <p:blipFill>
          <a:blip r:embed="rId4"/>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4721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768" y="416171"/>
            <a:ext cx="10972800" cy="1115906"/>
          </a:xfrm>
        </p:spPr>
        <p:txBody>
          <a:bodyPr/>
          <a:lstStyle/>
          <a:p>
            <a:r>
              <a:rPr lang="en-US" dirty="0"/>
              <a:t>Considerations for Changes in System</a:t>
            </a:r>
            <a:endParaRPr lang="en-US" dirty="0">
              <a:solidFill>
                <a:schemeClr val="tx1"/>
              </a:solidFill>
            </a:endParaRPr>
          </a:p>
        </p:txBody>
      </p:sp>
      <p:sp>
        <p:nvSpPr>
          <p:cNvPr id="3" name="Content Placeholder 2"/>
          <p:cNvSpPr>
            <a:spLocks noGrp="1"/>
          </p:cNvSpPr>
          <p:nvPr>
            <p:ph type="subTitle" idx="1"/>
          </p:nvPr>
        </p:nvSpPr>
        <p:spPr>
          <a:xfrm>
            <a:off x="1259682" y="2220686"/>
            <a:ext cx="9672637" cy="2717074"/>
          </a:xfrm>
        </p:spPr>
        <p:txBody>
          <a:bodyPr>
            <a:normAutofit/>
          </a:bodyPr>
          <a:lstStyle/>
          <a:p>
            <a:pPr algn="l">
              <a:spcBef>
                <a:spcPts val="0"/>
              </a:spcBef>
              <a:spcAft>
                <a:spcPts val="1200"/>
              </a:spcAft>
            </a:pPr>
            <a:r>
              <a:rPr lang="en-US" dirty="0"/>
              <a:t>States, districts, or schools can </a:t>
            </a:r>
            <a:endParaRPr lang="en-US" dirty="0">
              <a:solidFill>
                <a:schemeClr val="tx1"/>
              </a:solidFill>
            </a:endParaRPr>
          </a:p>
          <a:p>
            <a:pPr marL="571500" indent="-571500" algn="l">
              <a:spcBef>
                <a:spcPts val="0"/>
              </a:spcBef>
              <a:spcAft>
                <a:spcPts val="600"/>
              </a:spcAft>
              <a:buFont typeface="Arial" panose="020B0604020202020204" pitchFamily="34" charset="0"/>
              <a:buChar char="•"/>
            </a:pPr>
            <a:r>
              <a:rPr lang="en-US" dirty="0"/>
              <a:t>ensure students have a personalized learning plan;</a:t>
            </a:r>
            <a:endParaRPr lang="en-US" dirty="0">
              <a:solidFill>
                <a:schemeClr val="tx1"/>
              </a:solidFill>
            </a:endParaRPr>
          </a:p>
          <a:p>
            <a:pPr marL="571500" indent="-571500" algn="l">
              <a:spcBef>
                <a:spcPts val="0"/>
              </a:spcBef>
              <a:spcAft>
                <a:spcPts val="600"/>
              </a:spcAft>
              <a:buFont typeface="Arial" panose="020B0604020202020204" pitchFamily="34" charset="0"/>
              <a:buChar char="•"/>
            </a:pPr>
            <a:r>
              <a:rPr lang="en-US" dirty="0"/>
              <a:t>build educator and school leader capacity;</a:t>
            </a:r>
            <a:endParaRPr lang="en-US" dirty="0">
              <a:solidFill>
                <a:schemeClr val="tx1"/>
              </a:solidFill>
            </a:endParaRPr>
          </a:p>
          <a:p>
            <a:pPr marL="571500" indent="-571500" algn="l">
              <a:spcBef>
                <a:spcPts val="0"/>
              </a:spcBef>
              <a:spcAft>
                <a:spcPts val="600"/>
              </a:spcAft>
              <a:buFont typeface="Arial" panose="020B0604020202020204" pitchFamily="34" charset="0"/>
              <a:buChar char="•"/>
            </a:pPr>
            <a:r>
              <a:rPr lang="en-US" dirty="0"/>
              <a:t>rethink systems of assessment; and</a:t>
            </a:r>
            <a:endParaRPr lang="en-US" dirty="0">
              <a:solidFill>
                <a:schemeClr val="tx1"/>
              </a:solidFill>
            </a:endParaRPr>
          </a:p>
          <a:p>
            <a:pPr marL="571500" indent="-571500" algn="l">
              <a:spcBef>
                <a:spcPts val="0"/>
              </a:spcBef>
              <a:spcAft>
                <a:spcPts val="600"/>
              </a:spcAft>
              <a:buFont typeface="Arial" panose="020B0604020202020204" pitchFamily="34" charset="0"/>
              <a:buChar char="•"/>
            </a:pPr>
            <a:r>
              <a:rPr lang="en-US" dirty="0"/>
              <a:t>align data systems with student-centered learning.</a:t>
            </a:r>
            <a:endParaRPr lang="en-US" dirty="0">
              <a:solidFill>
                <a:schemeClr val="tx1"/>
              </a:solidFill>
            </a:endParaRPr>
          </a:p>
        </p:txBody>
      </p:sp>
      <p:sp>
        <p:nvSpPr>
          <p:cNvPr id="4" name="Rectangle 3"/>
          <p:cNvSpPr/>
          <p:nvPr/>
        </p:nvSpPr>
        <p:spPr>
          <a:xfrm>
            <a:off x="385763" y="5708650"/>
            <a:ext cx="10422278" cy="523220"/>
          </a:xfrm>
          <a:prstGeom prst="rect">
            <a:avLst/>
          </a:prstGeom>
        </p:spPr>
        <p:txBody>
          <a:bodyPr wrap="square" anchor="t">
            <a:spAutoFit/>
          </a:bodyPr>
          <a:lstStyle/>
          <a:p>
            <a:r>
              <a:rPr lang="en-US" sz="1400" dirty="0">
                <a:solidFill>
                  <a:schemeClr val="tx1">
                    <a:lumMod val="75000"/>
                    <a:lumOff val="25000"/>
                  </a:schemeClr>
                </a:solidFill>
              </a:rPr>
              <a:t>Source:</a:t>
            </a:r>
            <a:r>
              <a:rPr lang="en-US" sz="1400" dirty="0">
                <a:solidFill>
                  <a:schemeClr val="tx1">
                    <a:lumMod val="75000"/>
                    <a:lumOff val="25000"/>
                  </a:schemeClr>
                </a:solidFill>
                <a:hlinkClick r:id="rId3" invalidUrl="http://nextgenlearning.org/sites/default/files/grants_download/Gate Next Gen Systems Challenge paper (lo-res).pdf"/>
              </a:rPr>
              <a:t> http://nextgenlearning.org/sites/default/files/grants_download/Gate%20Next%20Gen%20Systems%20</a:t>
            </a:r>
            <a:r>
              <a:rPr lang="en-US" sz="1400" dirty="0">
                <a:solidFill>
                  <a:schemeClr val="tx1">
                    <a:lumMod val="75000"/>
                    <a:lumOff val="25000"/>
                  </a:schemeClr>
                </a:solidFill>
                <a:hlinkClick r:id="rId4" invalidUrl="http://nextgenlearning.org/sites/default/files/grants_download/Gate Next Gen Systems Challenge paper (lo-res).pdf"/>
              </a:rPr>
              <a:t/>
            </a:r>
            <a:br>
              <a:rPr lang="en-US" sz="1400" dirty="0">
                <a:solidFill>
                  <a:schemeClr val="tx1">
                    <a:lumMod val="75000"/>
                    <a:lumOff val="25000"/>
                  </a:schemeClr>
                </a:solidFill>
                <a:hlinkClick r:id="rId5" invalidUrl="http://nextgenlearning.org/sites/default/files/grants_download/Gate Next Gen Systems Challenge paper (lo-res).pdf"/>
              </a:rPr>
            </a:br>
            <a:r>
              <a:rPr lang="en-US" sz="1400" dirty="0">
                <a:solidFill>
                  <a:schemeClr val="tx1">
                    <a:lumMod val="75000"/>
                    <a:lumOff val="25000"/>
                  </a:schemeClr>
                </a:solidFill>
                <a:hlinkClick r:id="rId6" invalidUrl="http://nextgenlearning.org/sites/default/files/grants_download/Gate Next Gen Systems Challenge paper (lo-res).pdf"/>
              </a:rPr>
              <a:t>Challenge%20paper%20(lo-res).pdf</a:t>
            </a:r>
            <a:r>
              <a:rPr lang="en-US" sz="1400" dirty="0">
                <a:solidFill>
                  <a:schemeClr val="tx1">
                    <a:lumMod val="75000"/>
                    <a:lumOff val="25000"/>
                  </a:schemeClr>
                </a:solidFill>
              </a:rPr>
              <a:t> (accessed September 16, 2016)</a:t>
            </a:r>
          </a:p>
        </p:txBody>
      </p:sp>
    </p:spTree>
    <p:extLst>
      <p:ext uri="{BB962C8B-B14F-4D97-AF65-F5344CB8AC3E}">
        <p14:creationId xmlns:p14="http://schemas.microsoft.com/office/powerpoint/2010/main" val="1657073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Considerations for Changes in </a:t>
            </a:r>
            <a:br>
              <a:rPr lang="en-US" dirty="0"/>
            </a:br>
            <a:r>
              <a:rPr lang="en-US" dirty="0"/>
              <a:t>Structures and Policies</a:t>
            </a:r>
            <a:endParaRPr lang="en-US" dirty="0">
              <a:solidFill>
                <a:schemeClr val="tx1"/>
              </a:solidFill>
            </a:endParaRPr>
          </a:p>
        </p:txBody>
      </p:sp>
      <p:sp>
        <p:nvSpPr>
          <p:cNvPr id="8" name="Rectangle 7"/>
          <p:cNvSpPr/>
          <p:nvPr/>
        </p:nvSpPr>
        <p:spPr>
          <a:xfrm>
            <a:off x="458788" y="6123326"/>
            <a:ext cx="9748202" cy="307777"/>
          </a:xfrm>
          <a:prstGeom prst="rect">
            <a:avLst/>
          </a:prstGeom>
        </p:spPr>
        <p:txBody>
          <a:bodyPr wrap="square" anchor="t">
            <a:spAutoFit/>
          </a:bodyPr>
          <a:lstStyle/>
          <a:p>
            <a:r>
              <a:rPr lang="en-US" sz="1400" dirty="0">
                <a:solidFill>
                  <a:schemeClr val="tx1">
                    <a:lumMod val="75000"/>
                    <a:lumOff val="25000"/>
                  </a:schemeClr>
                </a:solidFill>
              </a:rPr>
              <a:t>Source: </a:t>
            </a:r>
            <a:r>
              <a:rPr lang="en-US" sz="1400" dirty="0">
                <a:solidFill>
                  <a:schemeClr val="tx1">
                    <a:lumMod val="75000"/>
                    <a:lumOff val="25000"/>
                  </a:schemeClr>
                </a:solidFill>
                <a:hlinkClick r:id="rId2"/>
              </a:rPr>
              <a:t>https://www.youtube.com/watch?v=OUJPKvrV-rY</a:t>
            </a:r>
            <a:r>
              <a:rPr lang="en-US" sz="1400" dirty="0">
                <a:solidFill>
                  <a:schemeClr val="tx1">
                    <a:lumMod val="75000"/>
                    <a:lumOff val="25000"/>
                  </a:schemeClr>
                </a:solidFill>
              </a:rPr>
              <a:t> (accessed September 23, 2016)</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p:cNvGraphicFramePr>
                <a:graphicFrameLocks noGrp="1"/>
              </p:cNvGraphicFramePr>
              <p:nvPr>
                <p:extLst>
                  <p:ext uri="{D42A27DB-BD31-4B8C-83A1-F6EECF244321}">
                    <p14:modId xmlns:p14="http://schemas.microsoft.com/office/powerpoint/2010/main" val="988928467"/>
                  </p:ext>
                </p:extLst>
              </p:nvPr>
            </p:nvGraphicFramePr>
            <p:xfrm>
              <a:off x="2553724" y="1936881"/>
              <a:ext cx="7047475" cy="396420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p:cNvPicPr>
                <a:picLocks noGrp="1" noRot="1" noChangeAspect="1" noMove="1" noResize="1" noEditPoints="1" noAdjustHandles="1" noChangeArrowheads="1" noChangeShapeType="1"/>
              </p:cNvPicPr>
              <p:nvPr/>
            </p:nvPicPr>
            <p:blipFill>
              <a:blip r:embed="rId4"/>
              <a:stretch>
                <a:fillRect/>
              </a:stretch>
            </p:blipFill>
            <p:spPr>
              <a:xfrm>
                <a:off x="2553724" y="1936881"/>
                <a:ext cx="7047475" cy="3964204"/>
              </a:xfrm>
              <a:prstGeom prst="rect">
                <a:avLst/>
              </a:prstGeom>
            </p:spPr>
          </p:pic>
        </mc:Fallback>
      </mc:AlternateContent>
    </p:spTree>
    <p:extLst>
      <p:ext uri="{BB962C8B-B14F-4D97-AF65-F5344CB8AC3E}">
        <p14:creationId xmlns:p14="http://schemas.microsoft.com/office/powerpoint/2010/main" val="2214469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16438"/>
            <a:ext cx="10972800" cy="1361572"/>
          </a:xfrm>
        </p:spPr>
        <p:txBody>
          <a:bodyPr/>
          <a:lstStyle/>
          <a:p>
            <a:r>
              <a:rPr lang="en-US" sz="3200" dirty="0"/>
              <a:t>What examples of policy, procedures, and/or practices are addressed in this toolkit’s videos?</a:t>
            </a:r>
            <a:endParaRPr lang="en-US" sz="3200" dirty="0">
              <a:solidFill>
                <a:schemeClr val="tx1"/>
              </a:solidFill>
            </a:endParaRPr>
          </a:p>
        </p:txBody>
      </p:sp>
      <p:grpSp>
        <p:nvGrpSpPr>
          <p:cNvPr id="4" name="Group 3"/>
          <p:cNvGrpSpPr/>
          <p:nvPr/>
        </p:nvGrpSpPr>
        <p:grpSpPr>
          <a:xfrm>
            <a:off x="1466850" y="2359353"/>
            <a:ext cx="3751589" cy="896599"/>
            <a:chOff x="2996406" y="2068777"/>
            <a:chExt cx="2135187" cy="1281112"/>
          </a:xfrm>
        </p:grpSpPr>
        <p:sp>
          <p:nvSpPr>
            <p:cNvPr id="7" name="Rounded Rectangle 6"/>
            <p:cNvSpPr/>
            <p:nvPr/>
          </p:nvSpPr>
          <p:spPr>
            <a:xfrm>
              <a:off x="2996406" y="2068777"/>
              <a:ext cx="2135187" cy="1281112"/>
            </a:xfrm>
            <a:prstGeom prst="roundRect">
              <a:avLst>
                <a:gd name="adj" fmla="val 10000"/>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3109195" y="2143821"/>
              <a:ext cx="1834637"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Calibri" panose="020F0502020204030204" pitchFamily="34" charset="0"/>
                </a:rPr>
                <a:t>Policy</a:t>
              </a:r>
            </a:p>
          </p:txBody>
        </p:sp>
      </p:grpSp>
      <p:grpSp>
        <p:nvGrpSpPr>
          <p:cNvPr id="11" name="Group 10"/>
          <p:cNvGrpSpPr/>
          <p:nvPr/>
        </p:nvGrpSpPr>
        <p:grpSpPr>
          <a:xfrm>
            <a:off x="6777248" y="2359352"/>
            <a:ext cx="3814552" cy="896599"/>
            <a:chOff x="5985668" y="2068777"/>
            <a:chExt cx="2135187" cy="1281112"/>
          </a:xfrm>
        </p:grpSpPr>
        <p:sp>
          <p:nvSpPr>
            <p:cNvPr id="12" name="Rounded Rectangle 11"/>
            <p:cNvSpPr/>
            <p:nvPr/>
          </p:nvSpPr>
          <p:spPr>
            <a:xfrm>
              <a:off x="5985668" y="2068777"/>
              <a:ext cx="2135187" cy="128111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4"/>
            <p:cNvSpPr txBox="1"/>
            <p:nvPr/>
          </p:nvSpPr>
          <p:spPr>
            <a:xfrm>
              <a:off x="6023190" y="210629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Calibri" panose="020F0502020204030204" pitchFamily="34" charset="0"/>
                </a:rPr>
                <a:t>Procedure/Practice</a:t>
              </a:r>
            </a:p>
          </p:txBody>
        </p:sp>
      </p:grpSp>
      <p:cxnSp>
        <p:nvCxnSpPr>
          <p:cNvPr id="3" name="Straight Connector 2"/>
          <p:cNvCxnSpPr/>
          <p:nvPr/>
        </p:nvCxnSpPr>
        <p:spPr>
          <a:xfrm>
            <a:off x="1466850" y="4157663"/>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466850" y="4698802"/>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466850" y="5198865"/>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6777248" y="4157663"/>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6777248" y="4698802"/>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777248" y="5198865"/>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466850" y="5751315"/>
            <a:ext cx="375158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777248" y="5751315"/>
            <a:ext cx="375158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6273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502"/>
            <a:ext cx="10972800" cy="773326"/>
          </a:xfrm>
        </p:spPr>
        <p:txBody>
          <a:bodyPr/>
          <a:lstStyle/>
          <a:p>
            <a:r>
              <a:rPr lang="en-US" dirty="0"/>
              <a:t>What Do Leaders Need to Consider?</a:t>
            </a:r>
          </a:p>
        </p:txBody>
      </p:sp>
      <p:sp>
        <p:nvSpPr>
          <p:cNvPr id="3" name="Subtitle 2"/>
          <p:cNvSpPr>
            <a:spLocks noGrp="1"/>
          </p:cNvSpPr>
          <p:nvPr>
            <p:ph type="subTitle" idx="1"/>
          </p:nvPr>
        </p:nvSpPr>
        <p:spPr>
          <a:xfrm>
            <a:off x="3481706" y="1313838"/>
            <a:ext cx="8278984" cy="5201262"/>
          </a:xfrm>
        </p:spPr>
        <p:txBody>
          <a:bodyPr/>
          <a:lstStyle/>
          <a:p>
            <a:pPr marL="342900" indent="-342900" algn="l">
              <a:spcBef>
                <a:spcPts val="0"/>
              </a:spcBef>
              <a:spcAft>
                <a:spcPts val="1200"/>
              </a:spcAft>
              <a:buFont typeface="Arial" charset="0"/>
              <a:buChar char="•"/>
            </a:pPr>
            <a:r>
              <a:rPr lang="en-US" dirty="0"/>
              <a:t>What is the vision for student learning in your state, district, or school?</a:t>
            </a:r>
            <a:endParaRPr lang="en-US" dirty="0">
              <a:solidFill>
                <a:schemeClr val="tx1"/>
              </a:solidFill>
            </a:endParaRPr>
          </a:p>
          <a:p>
            <a:pPr marL="342900" indent="-342900" algn="l">
              <a:spcBef>
                <a:spcPts val="0"/>
              </a:spcBef>
              <a:spcAft>
                <a:spcPts val="600"/>
              </a:spcAft>
              <a:buFont typeface="Arial" charset="0"/>
              <a:buChar char="•"/>
            </a:pPr>
            <a:r>
              <a:rPr lang="en-US" dirty="0"/>
              <a:t>What policies, practices, and procedures can support</a:t>
            </a:r>
            <a:endParaRPr lang="en-US" dirty="0">
              <a:solidFill>
                <a:schemeClr val="tx1"/>
              </a:solidFill>
            </a:endParaRPr>
          </a:p>
          <a:p>
            <a:pPr marL="685800" lvl="1" indent="-342900" algn="l">
              <a:spcBef>
                <a:spcPts val="0"/>
              </a:spcBef>
              <a:spcAft>
                <a:spcPts val="600"/>
              </a:spcAft>
              <a:buFont typeface="Arial" panose="020B0604020202020204" pitchFamily="34" charset="0"/>
              <a:buChar char="•"/>
            </a:pPr>
            <a:r>
              <a:rPr lang="en-US" sz="2200" dirty="0"/>
              <a:t>trusting, caring student-teacher relationships that leverage learning;</a:t>
            </a:r>
            <a:endParaRPr lang="en-US" sz="2200" dirty="0">
              <a:solidFill>
                <a:schemeClr val="tx1"/>
              </a:solidFill>
            </a:endParaRPr>
          </a:p>
          <a:p>
            <a:pPr marL="685800" lvl="1" indent="-342900" algn="l">
              <a:spcBef>
                <a:spcPts val="0"/>
              </a:spcBef>
              <a:spcAft>
                <a:spcPts val="600"/>
              </a:spcAft>
              <a:buFont typeface="Arial" panose="020B0604020202020204" pitchFamily="34" charset="0"/>
              <a:buChar char="•"/>
            </a:pPr>
            <a:r>
              <a:rPr lang="en-US" sz="2200" dirty="0"/>
              <a:t>collaborative teaching that occurs in personalized learning environments;</a:t>
            </a:r>
            <a:endParaRPr lang="en-US" sz="2200" dirty="0">
              <a:solidFill>
                <a:schemeClr val="tx1"/>
              </a:solidFill>
            </a:endParaRPr>
          </a:p>
          <a:p>
            <a:pPr marL="685800" lvl="1" indent="-342900" algn="l">
              <a:spcBef>
                <a:spcPts val="0"/>
              </a:spcBef>
              <a:spcAft>
                <a:spcPts val="600"/>
              </a:spcAft>
              <a:buFont typeface="Arial" panose="020B0604020202020204" pitchFamily="34" charset="0"/>
              <a:buChar char="•"/>
            </a:pPr>
            <a:r>
              <a:rPr lang="en-US" sz="2200" dirty="0"/>
              <a:t>meaningful project-based learning that connects to the local community and real world;</a:t>
            </a:r>
            <a:endParaRPr lang="en-US" sz="2200" dirty="0">
              <a:solidFill>
                <a:schemeClr val="tx1"/>
              </a:solidFill>
            </a:endParaRPr>
          </a:p>
          <a:p>
            <a:pPr marL="685800" lvl="1" indent="-342900" algn="l">
              <a:spcBef>
                <a:spcPts val="0"/>
              </a:spcBef>
              <a:spcAft>
                <a:spcPts val="600"/>
              </a:spcAft>
              <a:buFont typeface="Arial" panose="020B0604020202020204" pitchFamily="34" charset="0"/>
              <a:buChar char="•"/>
            </a:pPr>
            <a:r>
              <a:rPr lang="en-US" sz="2200" dirty="0"/>
              <a:t>opportunities for self-paced learning; and</a:t>
            </a:r>
            <a:endParaRPr lang="en-US" sz="2200" dirty="0">
              <a:solidFill>
                <a:schemeClr val="tx1"/>
              </a:solidFill>
            </a:endParaRPr>
          </a:p>
          <a:p>
            <a:pPr marL="685800" lvl="1" indent="-342900" algn="l">
              <a:spcBef>
                <a:spcPts val="0"/>
              </a:spcBef>
              <a:spcAft>
                <a:spcPts val="600"/>
              </a:spcAft>
              <a:buFont typeface="Arial" panose="020B0604020202020204" pitchFamily="34" charset="0"/>
              <a:buChar char="•"/>
            </a:pPr>
            <a:r>
              <a:rPr lang="en-US" sz="2200" dirty="0"/>
              <a:t>flexible learning environments—small groups, one-on-one instruction, etc.?</a:t>
            </a:r>
            <a:endParaRPr lang="en-US" sz="2200" dirty="0">
              <a:solidFill>
                <a:schemeClr val="tx1"/>
              </a:solidFill>
            </a:endParaRPr>
          </a:p>
        </p:txBody>
      </p:sp>
      <p:sp>
        <p:nvSpPr>
          <p:cNvPr id="10" name="Oval 9"/>
          <p:cNvSpPr>
            <a:spLocks noChangeAspect="1"/>
          </p:cNvSpPr>
          <p:nvPr/>
        </p:nvSpPr>
        <p:spPr>
          <a:xfrm>
            <a:off x="426430" y="1568450"/>
            <a:ext cx="1783080" cy="17830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Policies</a:t>
            </a:r>
          </a:p>
        </p:txBody>
      </p:sp>
      <p:sp>
        <p:nvSpPr>
          <p:cNvPr id="11" name="Oval 10"/>
          <p:cNvSpPr>
            <a:spLocks/>
          </p:cNvSpPr>
          <p:nvPr/>
        </p:nvSpPr>
        <p:spPr>
          <a:xfrm>
            <a:off x="1668458" y="3227376"/>
            <a:ext cx="1783080" cy="17830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t>Practices</a:t>
            </a:r>
          </a:p>
        </p:txBody>
      </p:sp>
      <p:sp>
        <p:nvSpPr>
          <p:cNvPr id="12" name="Oval 11"/>
          <p:cNvSpPr/>
          <p:nvPr/>
        </p:nvSpPr>
        <p:spPr>
          <a:xfrm>
            <a:off x="372134" y="4759008"/>
            <a:ext cx="1751651" cy="17830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t>Procedures</a:t>
            </a:r>
          </a:p>
        </p:txBody>
      </p:sp>
    </p:spTree>
    <p:extLst>
      <p:ext uri="{BB962C8B-B14F-4D97-AF65-F5344CB8AC3E}">
        <p14:creationId xmlns:p14="http://schemas.microsoft.com/office/powerpoint/2010/main" val="849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hlinkClick r:id="rId3"/>
          </p:cNvPr>
          <p:cNvSpPr txBox="1">
            <a:spLocks/>
          </p:cNvSpPr>
          <p:nvPr/>
        </p:nvSpPr>
        <p:spPr bwMode="auto">
          <a:xfrm>
            <a:off x="517358" y="6347586"/>
            <a:ext cx="10490610" cy="33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lvl="0" algn="l"/>
            <a:r>
              <a:rPr lang="en-US" sz="1400" dirty="0"/>
              <a:t>Source: </a:t>
            </a:r>
            <a:r>
              <a:rPr lang="en-US" sz="1400" dirty="0">
                <a:hlinkClick r:id="rId4"/>
              </a:rPr>
              <a:t>http://nces.ed.gov/programs/coe/indicator_cge.asp</a:t>
            </a:r>
            <a:r>
              <a:rPr lang="en-US" sz="1400" dirty="0"/>
              <a:t> (accessed August 24, 2016)</a:t>
            </a:r>
          </a:p>
        </p:txBody>
      </p:sp>
      <p:sp>
        <p:nvSpPr>
          <p:cNvPr id="6" name="Title 1"/>
          <p:cNvSpPr>
            <a:spLocks noGrp="1"/>
          </p:cNvSpPr>
          <p:nvPr>
            <p:ph type="ctrTitle"/>
          </p:nvPr>
        </p:nvSpPr>
        <p:spPr>
          <a:xfrm>
            <a:off x="517358" y="469232"/>
            <a:ext cx="11081084" cy="1275347"/>
          </a:xfrm>
        </p:spPr>
        <p:txBody>
          <a:bodyPr>
            <a:noAutofit/>
          </a:bodyPr>
          <a:lstStyle/>
          <a:p>
            <a:r>
              <a:rPr lang="en-US" sz="2800" dirty="0"/>
              <a:t>Percentage Distribution of Students Enrolled in Public Elementary and Secondary Schools, by Race/Ethnicity: </a:t>
            </a:r>
            <a:br>
              <a:rPr lang="en-US" sz="2800" dirty="0"/>
            </a:br>
            <a:r>
              <a:rPr lang="en-US" sz="2800" dirty="0"/>
              <a:t>Fall 2003, Fall 2013, and Fall 2025</a:t>
            </a:r>
          </a:p>
        </p:txBody>
      </p:sp>
      <p:pic>
        <p:nvPicPr>
          <p:cNvPr id="8" name="Picture 4" descr="Figure 1. Percentage distribution of students enrolled in public elementary and secondary schools, by race/ethnicity: Fall 2003, fall 2013, and fall 2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016" y="1929607"/>
            <a:ext cx="9538709" cy="4024359"/>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2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726"/>
            <a:ext cx="10972800" cy="991146"/>
          </a:xfrm>
        </p:spPr>
        <p:txBody>
          <a:bodyPr/>
          <a:lstStyle/>
          <a:p>
            <a:r>
              <a:rPr lang="en-US" dirty="0"/>
              <a:t>Consider Your Policies, </a:t>
            </a:r>
            <a:br>
              <a:rPr lang="en-US" dirty="0"/>
            </a:br>
            <a:r>
              <a:rPr lang="en-US" dirty="0"/>
              <a:t>Procedures, and Practices</a:t>
            </a:r>
          </a:p>
        </p:txBody>
      </p:sp>
      <p:sp>
        <p:nvSpPr>
          <p:cNvPr id="4" name="Oval 3"/>
          <p:cNvSpPr/>
          <p:nvPr/>
        </p:nvSpPr>
        <p:spPr>
          <a:xfrm>
            <a:off x="152399" y="1434128"/>
            <a:ext cx="706397" cy="7063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000" b="1" dirty="0"/>
          </a:p>
        </p:txBody>
      </p:sp>
      <p:sp>
        <p:nvSpPr>
          <p:cNvPr id="5" name="Oval 4"/>
          <p:cNvSpPr/>
          <p:nvPr/>
        </p:nvSpPr>
        <p:spPr>
          <a:xfrm>
            <a:off x="4310631" y="1434128"/>
            <a:ext cx="706397" cy="7063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b="1" dirty="0"/>
          </a:p>
        </p:txBody>
      </p:sp>
      <p:sp>
        <p:nvSpPr>
          <p:cNvPr id="6" name="Oval 5"/>
          <p:cNvSpPr/>
          <p:nvPr/>
        </p:nvSpPr>
        <p:spPr>
          <a:xfrm>
            <a:off x="8430303" y="1434128"/>
            <a:ext cx="706397" cy="70639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000" b="1" dirty="0"/>
          </a:p>
        </p:txBody>
      </p:sp>
      <p:sp>
        <p:nvSpPr>
          <p:cNvPr id="10" name="Rectangle 9"/>
          <p:cNvSpPr/>
          <p:nvPr/>
        </p:nvSpPr>
        <p:spPr>
          <a:xfrm>
            <a:off x="152399" y="2306779"/>
            <a:ext cx="3609109" cy="378229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Rectangle 10"/>
          <p:cNvSpPr/>
          <p:nvPr/>
        </p:nvSpPr>
        <p:spPr>
          <a:xfrm>
            <a:off x="4291351" y="2306779"/>
            <a:ext cx="3609109" cy="37822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2" name="Rectangle 11"/>
          <p:cNvSpPr/>
          <p:nvPr/>
        </p:nvSpPr>
        <p:spPr>
          <a:xfrm>
            <a:off x="8430303" y="2306781"/>
            <a:ext cx="3609109" cy="378229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TextBox 12"/>
          <p:cNvSpPr txBox="1"/>
          <p:nvPr/>
        </p:nvSpPr>
        <p:spPr>
          <a:xfrm>
            <a:off x="1069789" y="1602659"/>
            <a:ext cx="1770580" cy="461665"/>
          </a:xfrm>
          <a:prstGeom prst="rect">
            <a:avLst/>
          </a:prstGeom>
          <a:noFill/>
        </p:spPr>
        <p:txBody>
          <a:bodyPr wrap="square" rtlCol="0">
            <a:spAutoFit/>
          </a:bodyPr>
          <a:lstStyle/>
          <a:p>
            <a:r>
              <a:rPr lang="en-US" sz="2400" b="1" dirty="0">
                <a:solidFill>
                  <a:schemeClr val="tx1">
                    <a:lumMod val="75000"/>
                    <a:lumOff val="25000"/>
                  </a:schemeClr>
                </a:solidFill>
              </a:rPr>
              <a:t>Policies</a:t>
            </a:r>
          </a:p>
        </p:txBody>
      </p:sp>
      <p:sp>
        <p:nvSpPr>
          <p:cNvPr id="14" name="TextBox 13"/>
          <p:cNvSpPr txBox="1"/>
          <p:nvPr/>
        </p:nvSpPr>
        <p:spPr>
          <a:xfrm>
            <a:off x="5228020" y="1602659"/>
            <a:ext cx="2418649" cy="461665"/>
          </a:xfrm>
          <a:prstGeom prst="rect">
            <a:avLst/>
          </a:prstGeom>
          <a:noFill/>
        </p:spPr>
        <p:txBody>
          <a:bodyPr wrap="square" rtlCol="0">
            <a:spAutoFit/>
          </a:bodyPr>
          <a:lstStyle/>
          <a:p>
            <a:r>
              <a:rPr lang="en-US" sz="2400" b="1" dirty="0">
                <a:solidFill>
                  <a:schemeClr val="tx1">
                    <a:lumMod val="75000"/>
                    <a:lumOff val="25000"/>
                  </a:schemeClr>
                </a:solidFill>
              </a:rPr>
              <a:t>Procedures</a:t>
            </a:r>
          </a:p>
        </p:txBody>
      </p:sp>
      <p:sp>
        <p:nvSpPr>
          <p:cNvPr id="15" name="TextBox 14"/>
          <p:cNvSpPr txBox="1"/>
          <p:nvPr/>
        </p:nvSpPr>
        <p:spPr>
          <a:xfrm>
            <a:off x="9347693" y="1602659"/>
            <a:ext cx="1770580" cy="461665"/>
          </a:xfrm>
          <a:prstGeom prst="rect">
            <a:avLst/>
          </a:prstGeom>
          <a:noFill/>
        </p:spPr>
        <p:txBody>
          <a:bodyPr wrap="square" rtlCol="0">
            <a:spAutoFit/>
          </a:bodyPr>
          <a:lstStyle/>
          <a:p>
            <a:r>
              <a:rPr lang="en-US" sz="2400" b="1" dirty="0">
                <a:solidFill>
                  <a:schemeClr val="tx1">
                    <a:lumMod val="75000"/>
                    <a:lumOff val="25000"/>
                  </a:schemeClr>
                </a:solidFill>
              </a:rPr>
              <a:t>Practices</a:t>
            </a:r>
          </a:p>
        </p:txBody>
      </p:sp>
    </p:spTree>
    <p:extLst>
      <p:ext uri="{BB962C8B-B14F-4D97-AF65-F5344CB8AC3E}">
        <p14:creationId xmlns:p14="http://schemas.microsoft.com/office/powerpoint/2010/main" val="557405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41860" y="691661"/>
            <a:ext cx="4572000" cy="5172223"/>
          </a:xfrm>
        </p:spPr>
        <p:txBody>
          <a:bodyPr/>
          <a:lstStyle/>
          <a:p>
            <a:pPr algn="l"/>
            <a:r>
              <a:rPr lang="en-US" dirty="0"/>
              <a:t>Most high-paying jobs require additional education and training beyond a high school diploma. We must make sure that our children, particularly those who are traditionally underserved, are prepared for and have access to postsecondary education.</a:t>
            </a:r>
          </a:p>
          <a:p>
            <a:pPr algn="r"/>
            <a:endParaRPr lang="en-US" sz="2200" dirty="0"/>
          </a:p>
          <a:p>
            <a:pPr algn="r"/>
            <a:r>
              <a:rPr lang="en-US" sz="2200" dirty="0"/>
              <a:t>—Gov. Bob Wise, </a:t>
            </a:r>
            <a:br>
              <a:rPr lang="en-US" sz="2200" dirty="0"/>
            </a:br>
            <a:r>
              <a:rPr lang="en-US" sz="2200" dirty="0"/>
              <a:t>Alliance for Excellent Education</a:t>
            </a:r>
            <a:endParaRPr lang="en-US" sz="22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364"/>
            <a:ext cx="6675120" cy="4451509"/>
          </a:xfrm>
          <a:prstGeom prst="rect">
            <a:avLst/>
          </a:prstGeom>
        </p:spPr>
      </p:pic>
      <p:sp>
        <p:nvSpPr>
          <p:cNvPr id="4" name="TextBox 3"/>
          <p:cNvSpPr txBox="1"/>
          <p:nvPr/>
        </p:nvSpPr>
        <p:spPr>
          <a:xfrm>
            <a:off x="6881479" y="358187"/>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
        <p:nvSpPr>
          <p:cNvPr id="5" name="TextBox 4"/>
          <p:cNvSpPr txBox="1"/>
          <p:nvPr/>
        </p:nvSpPr>
        <p:spPr>
          <a:xfrm>
            <a:off x="8888753" y="3764568"/>
            <a:ext cx="838199" cy="1107996"/>
          </a:xfrm>
          <a:prstGeom prst="rect">
            <a:avLst/>
          </a:prstGeom>
          <a:noFill/>
        </p:spPr>
        <p:txBody>
          <a:bodyPr wrap="square" rtlCol="0">
            <a:spAutoFit/>
          </a:bodyPr>
          <a:lstStyle/>
          <a:p>
            <a:r>
              <a:rPr lang="en-US" sz="6600" dirty="0">
                <a:solidFill>
                  <a:schemeClr val="tx1">
                    <a:lumMod val="75000"/>
                    <a:lumOff val="25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37324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Research and Resources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225320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749726"/>
          </a:xfrm>
        </p:spPr>
        <p:txBody>
          <a:bodyPr/>
          <a:lstStyle/>
          <a:p>
            <a:r>
              <a:rPr lang="en-US" dirty="0">
                <a:latin typeface="+mj-lt"/>
              </a:rPr>
              <a:t>Future Ready Schools</a:t>
            </a:r>
            <a:r>
              <a:rPr lang="en-US" baseline="30000" dirty="0">
                <a:latin typeface="+mj-lt"/>
              </a:rPr>
              <a:t>®</a:t>
            </a:r>
            <a:r>
              <a:rPr lang="en-US" dirty="0">
                <a:latin typeface="+mj-lt"/>
              </a:rPr>
              <a:t> </a:t>
            </a:r>
            <a:br>
              <a:rPr lang="en-US" dirty="0">
                <a:latin typeface="+mj-lt"/>
              </a:rPr>
            </a:br>
            <a:r>
              <a:rPr lang="en-US" dirty="0">
                <a:latin typeface="+mj-lt"/>
              </a:rPr>
              <a:t>for Personalized Learning</a:t>
            </a:r>
          </a:p>
        </p:txBody>
      </p:sp>
      <p:sp>
        <p:nvSpPr>
          <p:cNvPr id="3" name="Subtitle 2"/>
          <p:cNvSpPr>
            <a:spLocks noGrp="1"/>
          </p:cNvSpPr>
          <p:nvPr>
            <p:ph type="subTitle" idx="1"/>
          </p:nvPr>
        </p:nvSpPr>
        <p:spPr>
          <a:xfrm>
            <a:off x="609600" y="6155242"/>
            <a:ext cx="10626090" cy="355282"/>
          </a:xfrm>
        </p:spPr>
        <p:txBody>
          <a:bodyPr/>
          <a:lstStyle/>
          <a:p>
            <a:pPr algn="l"/>
            <a:r>
              <a:rPr lang="en-US" sz="1400" dirty="0"/>
              <a:t>Source: </a:t>
            </a:r>
            <a:r>
              <a:rPr lang="en-US" sz="1400" dirty="0">
                <a:hlinkClick r:id="rId3"/>
              </a:rPr>
              <a:t>http://dashboard.futurereadyschools.org/framework/framework-overview</a:t>
            </a:r>
            <a:r>
              <a:rPr lang="en-US" sz="1400" dirty="0"/>
              <a:t> (accessed September 24, 2016)</a:t>
            </a:r>
          </a:p>
        </p:txBody>
      </p:sp>
      <p:pic>
        <p:nvPicPr>
          <p:cNvPr id="12" name="Future Ready Framework.png"/>
          <p:cNvPicPr>
            <a:picLocks noChangeAspect="1"/>
          </p:cNvPicPr>
          <p:nvPr/>
        </p:nvPicPr>
        <p:blipFill>
          <a:blip r:embed="rId4">
            <a:extLst/>
          </a:blip>
          <a:stretch>
            <a:fillRect/>
          </a:stretch>
        </p:blipFill>
        <p:spPr>
          <a:xfrm>
            <a:off x="808521" y="1623847"/>
            <a:ext cx="4716770" cy="4338317"/>
          </a:xfrm>
          <a:prstGeom prst="rect">
            <a:avLst/>
          </a:prstGeom>
          <a:ln w="12700" cap="flat">
            <a:noFill/>
            <a:miter lim="400000"/>
          </a:ln>
          <a:effectLst/>
        </p:spPr>
      </p:pic>
      <p:sp>
        <p:nvSpPr>
          <p:cNvPr id="27" name="TextBox 26"/>
          <p:cNvSpPr txBox="1"/>
          <p:nvPr/>
        </p:nvSpPr>
        <p:spPr>
          <a:xfrm>
            <a:off x="5829300" y="2568578"/>
            <a:ext cx="5619749" cy="2308324"/>
          </a:xfrm>
          <a:prstGeom prst="rect">
            <a:avLst/>
          </a:prstGeom>
          <a:noFill/>
        </p:spPr>
        <p:txBody>
          <a:bodyPr wrap="square" rtlCol="0">
            <a:spAutoFit/>
          </a:bodyPr>
          <a:lstStyle/>
          <a:p>
            <a:r>
              <a:rPr lang="en-US" sz="2400" b="1" dirty="0">
                <a:solidFill>
                  <a:schemeClr val="tx1">
                    <a:lumMod val="75000"/>
                    <a:lumOff val="25000"/>
                  </a:schemeClr>
                </a:solidFill>
              </a:rPr>
              <a:t>Future Ready Schools</a:t>
            </a:r>
            <a:r>
              <a:rPr lang="en-US" sz="2400" b="1" baseline="30000" dirty="0">
                <a:solidFill>
                  <a:schemeClr val="tx1">
                    <a:lumMod val="75000"/>
                    <a:lumOff val="25000"/>
                  </a:schemeClr>
                </a:solidFill>
              </a:rPr>
              <a:t>®</a:t>
            </a:r>
            <a:r>
              <a:rPr lang="en-US" sz="2400" b="1" dirty="0">
                <a:solidFill>
                  <a:schemeClr val="tx1">
                    <a:lumMod val="75000"/>
                    <a:lumOff val="25000"/>
                  </a:schemeClr>
                </a:solidFill>
              </a:rPr>
              <a:t> </a:t>
            </a:r>
            <a:r>
              <a:rPr lang="en-US" sz="2400" dirty="0">
                <a:solidFill>
                  <a:schemeClr val="tx1">
                    <a:lumMod val="75000"/>
                    <a:lumOff val="25000"/>
                  </a:schemeClr>
                </a:solidFill>
              </a:rPr>
              <a:t>provides free, online tools to help district leaders plan and implement personalized, research-based digital learning strategies so all students can achieve their full potential. </a:t>
            </a:r>
          </a:p>
        </p:txBody>
      </p:sp>
      <p:sp>
        <p:nvSpPr>
          <p:cNvPr id="8"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21598473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757"/>
            <a:ext cx="10972800" cy="623270"/>
          </a:xfrm>
        </p:spPr>
        <p:txBody>
          <a:bodyPr/>
          <a:lstStyle/>
          <a:p>
            <a:r>
              <a:rPr lang="en-US" dirty="0"/>
              <a:t>Research and Resources </a:t>
            </a:r>
          </a:p>
        </p:txBody>
      </p:sp>
      <p:sp>
        <p:nvSpPr>
          <p:cNvPr id="3" name="Subtitle 2"/>
          <p:cNvSpPr>
            <a:spLocks noGrp="1"/>
          </p:cNvSpPr>
          <p:nvPr>
            <p:ph type="subTitle" idx="1"/>
          </p:nvPr>
        </p:nvSpPr>
        <p:spPr>
          <a:xfrm>
            <a:off x="441614" y="1207066"/>
            <a:ext cx="11312236" cy="5174489"/>
          </a:xfrm>
        </p:spPr>
        <p:txBody>
          <a:bodyPr/>
          <a:lstStyle/>
          <a:p>
            <a:pPr algn="l">
              <a:spcBef>
                <a:spcPts val="0"/>
              </a:spcBef>
              <a:spcAft>
                <a:spcPts val="600"/>
              </a:spcAft>
            </a:pPr>
            <a:r>
              <a:rPr lang="en-US" b="1" dirty="0"/>
              <a:t>Alliance for Excellent Education</a:t>
            </a:r>
            <a:endParaRPr lang="en-US" b="1" dirty="0">
              <a:solidFill>
                <a:schemeClr val="tx1"/>
              </a:solidFill>
            </a:endParaRPr>
          </a:p>
          <a:p>
            <a:pPr marL="342900" indent="-342900" algn="l">
              <a:spcBef>
                <a:spcPts val="0"/>
              </a:spcBef>
              <a:spcAft>
                <a:spcPts val="600"/>
              </a:spcAft>
              <a:buFont typeface="Arial" panose="020B0604020202020204" pitchFamily="34" charset="0"/>
              <a:buChar char="•"/>
            </a:pPr>
            <a:r>
              <a:rPr lang="en-US" sz="2200" dirty="0"/>
              <a:t>ESSA Primer—Personalized Learning </a:t>
            </a:r>
            <a:r>
              <a:rPr lang="en-US" sz="2200" dirty="0">
                <a:hlinkClick r:id="rId3"/>
              </a:rPr>
              <a:t>http://all4ed.org/reports-factsheets/every-student-succeeds-act-primer-personalized-learning/</a:t>
            </a:r>
            <a:endParaRPr lang="en-US" sz="2200" dirty="0">
              <a:solidFill>
                <a:schemeClr val="tx1"/>
              </a:solidFill>
            </a:endParaRPr>
          </a:p>
          <a:p>
            <a:pPr marL="342900" indent="-342900" algn="l">
              <a:spcBef>
                <a:spcPts val="0"/>
              </a:spcBef>
              <a:spcAft>
                <a:spcPts val="600"/>
              </a:spcAft>
              <a:buFont typeface="Arial" panose="020B0604020202020204" pitchFamily="34" charset="0"/>
              <a:buChar char="•"/>
            </a:pPr>
            <a:r>
              <a:rPr lang="en-US" sz="2200" dirty="0"/>
              <a:t>PowerPoint—Personalized Learning: Meeting the Needs of Students with Disabilities and English Learners </a:t>
            </a:r>
            <a:r>
              <a:rPr lang="en-US" sz="2200" dirty="0">
                <a:hlinkClick r:id="rId4"/>
              </a:rPr>
              <a:t>http://all4ed.org/wp-content/uploads/2016/05/PL-Event-Slides-revised-05.03.16.pdf</a:t>
            </a:r>
            <a:endParaRPr lang="en-US" sz="2200" dirty="0">
              <a:solidFill>
                <a:schemeClr val="tx1"/>
              </a:solidFill>
            </a:endParaRPr>
          </a:p>
          <a:p>
            <a:pPr marL="342900" indent="-342900" algn="l">
              <a:spcBef>
                <a:spcPts val="0"/>
              </a:spcBef>
              <a:spcAft>
                <a:spcPts val="600"/>
              </a:spcAft>
              <a:buFont typeface="Arial" panose="020B0604020202020204" pitchFamily="34" charset="0"/>
              <a:buChar char="•"/>
            </a:pPr>
            <a:r>
              <a:rPr lang="en-US" sz="2200" dirty="0"/>
              <a:t>Webinar—Personalized Learning: Meeting the Needs of Students with Disabilities and English Learners </a:t>
            </a:r>
            <a:r>
              <a:rPr lang="en-US" sz="2200" dirty="0">
                <a:hlinkClick r:id="rId5"/>
              </a:rPr>
              <a:t>http://all4ed.org/webinar-event/may-4-2016/</a:t>
            </a:r>
            <a:endParaRPr lang="en-US" sz="2200" dirty="0">
              <a:solidFill>
                <a:schemeClr val="tx1"/>
              </a:solidFill>
            </a:endParaRPr>
          </a:p>
          <a:p>
            <a:pPr marL="342900" indent="-342900" algn="l">
              <a:spcBef>
                <a:spcPts val="0"/>
              </a:spcBef>
              <a:spcAft>
                <a:spcPts val="600"/>
              </a:spcAft>
              <a:buFont typeface="Arial" panose="020B0604020202020204" pitchFamily="34" charset="0"/>
              <a:buChar char="•"/>
            </a:pPr>
            <a:r>
              <a:rPr lang="en-US" sz="2200" dirty="0"/>
              <a:t>Video/Federal Flash—Federal Flash, Special Edition: ESSA’s support in implementing personalized learning </a:t>
            </a:r>
            <a:r>
              <a:rPr lang="en-US" sz="2200" dirty="0">
                <a:hlinkClick r:id="rId6"/>
              </a:rPr>
              <a:t>http://all4ed.org/videos/fedederal-flash-special-edition-essas-support-in-implementing-personalized-learning/</a:t>
            </a:r>
            <a:endParaRPr lang="en-US" sz="2200" dirty="0">
              <a:solidFill>
                <a:schemeClr val="tx1"/>
              </a:solidFill>
            </a:endParaRPr>
          </a:p>
          <a:p>
            <a:pPr marL="342900" indent="-342900" algn="l">
              <a:spcBef>
                <a:spcPts val="0"/>
              </a:spcBef>
              <a:spcAft>
                <a:spcPts val="600"/>
              </a:spcAft>
              <a:buFont typeface="Arial" panose="020B0604020202020204" pitchFamily="34" charset="0"/>
              <a:buChar char="•"/>
            </a:pPr>
            <a:r>
              <a:rPr lang="en-US" sz="2200" dirty="0"/>
              <a:t>Report—</a:t>
            </a:r>
            <a:r>
              <a:rPr lang="en-US" sz="2200" i="1" dirty="0"/>
              <a:t>Talladega County Schools: Personalizing Student Learning Through Project-Based Instruction </a:t>
            </a:r>
            <a:r>
              <a:rPr lang="en-US" sz="2200" u="sng" dirty="0">
                <a:solidFill>
                  <a:srgbClr val="404040"/>
                </a:solidFill>
                <a:hlinkClick r:id="rId7"/>
              </a:rPr>
              <a:t>http://all4ed.org/reports-factsheets/talladega/</a:t>
            </a:r>
            <a:r>
              <a:rPr lang="en-US" sz="2200" dirty="0">
                <a:solidFill>
                  <a:srgbClr val="404040"/>
                </a:solidFill>
                <a:latin typeface="Calibri" charset="0"/>
              </a:rPr>
              <a:t> </a:t>
            </a:r>
            <a:endParaRPr lang="en-US" sz="2200" dirty="0">
              <a:solidFill>
                <a:schemeClr val="tx1"/>
              </a:solidFill>
              <a:latin typeface="Calibri" charset="0"/>
            </a:endParaRPr>
          </a:p>
          <a:p>
            <a:pPr algn="l"/>
            <a:endParaRPr lang="en-US" dirty="0">
              <a:solidFill>
                <a:schemeClr val="tx1"/>
              </a:solidFill>
            </a:endParaRP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Tree>
    <p:extLst>
      <p:ext uri="{BB962C8B-B14F-4D97-AF65-F5344CB8AC3E}">
        <p14:creationId xmlns:p14="http://schemas.microsoft.com/office/powerpoint/2010/main" val="539077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9882" y="1297316"/>
            <a:ext cx="11312236" cy="5174489"/>
          </a:xfrm>
        </p:spPr>
        <p:txBody>
          <a:bodyPr/>
          <a:lstStyle/>
          <a:p>
            <a:pPr algn="l">
              <a:spcAft>
                <a:spcPts val="600"/>
              </a:spcAft>
            </a:pPr>
            <a:r>
              <a:rPr lang="en-US" b="1" dirty="0">
                <a:solidFill>
                  <a:srgbClr val="404040"/>
                </a:solidFill>
              </a:rPr>
              <a:t>U.S. Department of Education</a:t>
            </a:r>
            <a:endParaRPr lang="en-US" b="1"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Case Studies—Tools for State and District Leaders: Personalized Learning Case Studies </a:t>
            </a:r>
            <a:r>
              <a:rPr lang="en-US" sz="2000" dirty="0">
                <a:hlinkClick r:id="rId3"/>
              </a:rPr>
              <a:t>http://bit.ly/2aLUhKq</a:t>
            </a:r>
            <a:endParaRPr lang="en-US" sz="2000"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Fact Sheet—Competency-Based Learning or Personalized Learning </a:t>
            </a:r>
            <a:r>
              <a:rPr lang="en-US" sz="2000" dirty="0">
                <a:hlinkClick r:id="rId4"/>
              </a:rPr>
              <a:t>http://bit.ly/1vp8DqR</a:t>
            </a:r>
            <a:endParaRPr lang="en-US" sz="2000"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Video—Personalized Professional Learning for Future Ready Leaders </a:t>
            </a:r>
            <a:r>
              <a:rPr lang="en-US" sz="2000" dirty="0">
                <a:hlinkClick r:id="rId5"/>
              </a:rPr>
              <a:t>http://bit.ly/1Y5WbEI</a:t>
            </a:r>
            <a:endParaRPr lang="en-US" sz="2000"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Report—</a:t>
            </a:r>
            <a:r>
              <a:rPr lang="en-US" sz="2000" i="1" dirty="0"/>
              <a:t>Mapping a Personalized Learning Journey: K-12 Students and Parents Connect the Dots with Digital Learning </a:t>
            </a:r>
            <a:r>
              <a:rPr lang="en-US" sz="2000" dirty="0">
                <a:hlinkClick r:id="rId6"/>
              </a:rPr>
              <a:t>http://bit.ly/2alBtUd</a:t>
            </a:r>
            <a:endParaRPr lang="en-US" sz="2000"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Learning Tool—Personal Competencies/Personalized Learning Reflection on Instruction </a:t>
            </a:r>
            <a:r>
              <a:rPr lang="en-US" sz="2000" dirty="0">
                <a:hlinkClick r:id="rId7"/>
              </a:rPr>
              <a:t>http://bit.ly/2aGyfHu</a:t>
            </a:r>
            <a:r>
              <a:rPr lang="en-US" sz="2000" dirty="0"/>
              <a:t> </a:t>
            </a:r>
          </a:p>
          <a:p>
            <a:pPr marL="342900" indent="-342900" algn="l">
              <a:spcBef>
                <a:spcPts val="0"/>
              </a:spcBef>
              <a:spcAft>
                <a:spcPts val="600"/>
              </a:spcAft>
              <a:buFont typeface="Arial" panose="020B0604020202020204" pitchFamily="34" charset="0"/>
              <a:buChar char="•"/>
            </a:pPr>
            <a:r>
              <a:rPr lang="en-US" sz="2000" dirty="0"/>
              <a:t>Re-Inventing Schools Coalition Model </a:t>
            </a:r>
            <a:r>
              <a:rPr lang="en-US" sz="2000" u="sng" dirty="0">
                <a:solidFill>
                  <a:schemeClr val="tx1"/>
                </a:solidFill>
                <a:hlinkClick r:id="rId8"/>
              </a:rPr>
              <a:t>http://www.ed.gov/oii-news/competency-based-learning-or-personalized-learning</a:t>
            </a:r>
            <a:r>
              <a:rPr lang="en-US" sz="2000" dirty="0">
                <a:solidFill>
                  <a:schemeClr val="tx1"/>
                </a:solidFill>
              </a:rPr>
              <a:t> </a:t>
            </a:r>
          </a:p>
          <a:p>
            <a:pPr marL="342900" indent="-342900" algn="l">
              <a:spcAft>
                <a:spcPts val="1200"/>
              </a:spcAft>
              <a:buFont typeface="Arial" panose="020B0604020202020204" pitchFamily="34" charset="0"/>
              <a:buChar char="•"/>
            </a:pPr>
            <a:endParaRPr lang="en-US" sz="2000" dirty="0">
              <a:solidFill>
                <a:schemeClr val="tx1"/>
              </a:solidFill>
            </a:endParaRPr>
          </a:p>
          <a:p>
            <a:pPr marL="342900" indent="-342900" algn="l">
              <a:spcAft>
                <a:spcPts val="1200"/>
              </a:spcAft>
              <a:buFont typeface="Arial" charset="0"/>
              <a:buChar char="•"/>
            </a:pPr>
            <a:endParaRPr lang="en-US" sz="2000" dirty="0">
              <a:solidFill>
                <a:schemeClr val="tx1"/>
              </a:solidFill>
            </a:endParaRP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6" name="Title 1"/>
          <p:cNvSpPr>
            <a:spLocks noGrp="1"/>
          </p:cNvSpPr>
          <p:nvPr>
            <p:ph type="title"/>
          </p:nvPr>
        </p:nvSpPr>
        <p:spPr>
          <a:xfrm>
            <a:off x="609600" y="289757"/>
            <a:ext cx="10972800" cy="623270"/>
          </a:xfrm>
        </p:spPr>
        <p:txBody>
          <a:bodyPr/>
          <a:lstStyle/>
          <a:p>
            <a:r>
              <a:rPr lang="en-US" dirty="0"/>
              <a:t>Research and Resources </a:t>
            </a:r>
          </a:p>
        </p:txBody>
      </p:sp>
    </p:spTree>
    <p:extLst>
      <p:ext uri="{BB962C8B-B14F-4D97-AF65-F5344CB8AC3E}">
        <p14:creationId xmlns:p14="http://schemas.microsoft.com/office/powerpoint/2010/main" val="20221807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9882" y="1314450"/>
            <a:ext cx="11312236" cy="5366905"/>
          </a:xfrm>
        </p:spPr>
        <p:txBody>
          <a:bodyPr/>
          <a:lstStyle/>
          <a:p>
            <a:pPr algn="l">
              <a:spcBef>
                <a:spcPts val="0"/>
              </a:spcBef>
              <a:spcAft>
                <a:spcPts val="600"/>
              </a:spcAft>
            </a:pPr>
            <a:r>
              <a:rPr lang="en-US" b="1" dirty="0">
                <a:latin typeface="Century Gothic"/>
              </a:rPr>
              <a:t>AASA, The School Superintendents Association </a:t>
            </a:r>
          </a:p>
          <a:p>
            <a:pPr marL="342900" indent="-342900" algn="l">
              <a:spcBef>
                <a:spcPts val="0"/>
              </a:spcBef>
              <a:spcAft>
                <a:spcPts val="600"/>
              </a:spcAft>
              <a:buFont typeface="Arial" panose="020B0604020202020204" pitchFamily="34" charset="0"/>
              <a:buChar char="•"/>
            </a:pPr>
            <a:r>
              <a:rPr lang="en-US" sz="2000" i="1" dirty="0">
                <a:latin typeface="Century Gothic"/>
              </a:rPr>
              <a:t>Personalizing 21st Century Education: A Framework For Student Success </a:t>
            </a:r>
            <a:r>
              <a:rPr lang="en-US" sz="2000" dirty="0">
                <a:solidFill>
                  <a:schemeClr val="tx1"/>
                </a:solidFill>
                <a:hlinkClick r:id="rId3"/>
              </a:rPr>
              <a:t>http://aasa.org/content.aspx?id=39199</a:t>
            </a:r>
            <a:r>
              <a:rPr lang="en-US" sz="2000" dirty="0">
                <a:solidFill>
                  <a:schemeClr val="tx1"/>
                </a:solidFill>
              </a:rPr>
              <a:t> </a:t>
            </a:r>
            <a:r>
              <a:rPr lang="en-US" sz="2000" dirty="0"/>
              <a:t>and video discussing the book: </a:t>
            </a:r>
            <a:r>
              <a:rPr lang="en-US" sz="2000" dirty="0">
                <a:solidFill>
                  <a:schemeClr val="tx1"/>
                </a:solidFill>
                <a:latin typeface="Century Gothic"/>
                <a:hlinkClick r:id="rId4"/>
              </a:rPr>
              <a:t>https://www.youtube.com/watch?v=wNljVl8WDG0</a:t>
            </a:r>
            <a:endParaRPr lang="en-US" sz="2000" dirty="0">
              <a:solidFill>
                <a:schemeClr val="tx1"/>
              </a:solidFill>
              <a:latin typeface="Century Gothic"/>
            </a:endParaRPr>
          </a:p>
          <a:p>
            <a:pPr marL="342900" indent="-342900" algn="l">
              <a:spcBef>
                <a:spcPts val="0"/>
              </a:spcBef>
              <a:spcAft>
                <a:spcPts val="600"/>
              </a:spcAft>
              <a:buFont typeface="Arial" panose="020B0604020202020204" pitchFamily="34" charset="0"/>
              <a:buChar char="•"/>
            </a:pPr>
            <a:r>
              <a:rPr lang="en-US" sz="2000" dirty="0"/>
              <a:t>Superintendents Cohort on Personalized Learning </a:t>
            </a:r>
            <a:br>
              <a:rPr lang="en-US" sz="2000" dirty="0"/>
            </a:br>
            <a:r>
              <a:rPr lang="en-US" sz="2000" dirty="0">
                <a:solidFill>
                  <a:schemeClr val="tx1"/>
                </a:solidFill>
                <a:hlinkClick r:id="rId5"/>
              </a:rPr>
              <a:t>http://www.aasa.org/personalized-learning.aspx</a:t>
            </a:r>
            <a:endParaRPr lang="en-US" sz="2000" dirty="0">
              <a:solidFill>
                <a:schemeClr val="tx1"/>
              </a:solidFill>
            </a:endParaRPr>
          </a:p>
          <a:p>
            <a:pPr marL="342900" indent="-342900" algn="l">
              <a:spcBef>
                <a:spcPts val="0"/>
              </a:spcBef>
              <a:spcAft>
                <a:spcPts val="600"/>
              </a:spcAft>
              <a:buFont typeface="Arial" panose="020B0604020202020204" pitchFamily="34" charset="0"/>
              <a:buChar char="•"/>
            </a:pPr>
            <a:r>
              <a:rPr lang="en-US" sz="2000" dirty="0"/>
              <a:t>Realizing the Possibility of Personalized Learning </a:t>
            </a:r>
            <a:r>
              <a:rPr lang="en-US" sz="2000" dirty="0">
                <a:solidFill>
                  <a:schemeClr val="tx1"/>
                </a:solidFill>
                <a:hlinkClick r:id="rId6"/>
              </a:rPr>
              <a:t>https://www.aasa.org/content.aspx?id=37157</a:t>
            </a:r>
            <a:r>
              <a:rPr lang="en-US" sz="2000" dirty="0">
                <a:solidFill>
                  <a:schemeClr val="tx1"/>
                </a:solidFill>
              </a:rPr>
              <a:t> </a:t>
            </a:r>
          </a:p>
          <a:p>
            <a:pPr algn="l">
              <a:spcBef>
                <a:spcPts val="0"/>
              </a:spcBef>
              <a:spcAft>
                <a:spcPts val="600"/>
              </a:spcAft>
            </a:pPr>
            <a:endParaRPr lang="en-US" b="1" dirty="0">
              <a:latin typeface="Century Gothic"/>
            </a:endParaRPr>
          </a:p>
          <a:p>
            <a:pPr algn="l">
              <a:spcBef>
                <a:spcPts val="0"/>
              </a:spcBef>
              <a:spcAft>
                <a:spcPts val="600"/>
              </a:spcAft>
            </a:pPr>
            <a:r>
              <a:rPr lang="en-US" b="1" dirty="0">
                <a:latin typeface="Century Gothic"/>
              </a:rPr>
              <a:t>American Architectural Foundation</a:t>
            </a:r>
          </a:p>
          <a:p>
            <a:pPr marL="342900" indent="-342900" algn="l">
              <a:spcBef>
                <a:spcPts val="0"/>
              </a:spcBef>
              <a:spcAft>
                <a:spcPts val="600"/>
              </a:spcAft>
              <a:buFont typeface="Arial" panose="020B0604020202020204" pitchFamily="34" charset="0"/>
              <a:buChar char="•"/>
            </a:pPr>
            <a:r>
              <a:rPr lang="en-US" sz="2000" dirty="0">
                <a:latin typeface="Century Gothic"/>
              </a:rPr>
              <a:t>Design for Learning Program </a:t>
            </a:r>
            <a:r>
              <a:rPr lang="en-US" sz="2000" dirty="0">
                <a:solidFill>
                  <a:schemeClr val="tx1"/>
                </a:solidFill>
                <a:latin typeface="Century Gothic"/>
                <a:hlinkClick r:id="rId7"/>
              </a:rPr>
              <a:t>http://www.archfoundation.org/category/design-for-learning/</a:t>
            </a:r>
            <a:r>
              <a:rPr lang="en-US" sz="2000" dirty="0">
                <a:solidFill>
                  <a:schemeClr val="tx1"/>
                </a:solidFill>
                <a:latin typeface="Century Gothic"/>
              </a:rPr>
              <a:t> </a:t>
            </a:r>
            <a:r>
              <a:rPr lang="en-US" sz="2000" dirty="0">
                <a:latin typeface="Century Gothic"/>
              </a:rPr>
              <a:t>(includes feature on Denver School for Science and Technology </a:t>
            </a:r>
            <a:r>
              <a:rPr lang="en-US" sz="2000" dirty="0">
                <a:solidFill>
                  <a:schemeClr val="tx1"/>
                </a:solidFill>
                <a:latin typeface="Century Gothic"/>
                <a:hlinkClick r:id="rId8"/>
              </a:rPr>
              <a:t>http://www.archfoundation.org/2013/01/schools-designed-for-learning-the-denver-school-of-science-and-technology-3/</a:t>
            </a:r>
            <a:r>
              <a:rPr lang="en-US" sz="2000" dirty="0">
                <a:latin typeface="Century Gothic"/>
              </a:rPr>
              <a:t>)</a:t>
            </a: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7" name="Title 1"/>
          <p:cNvSpPr>
            <a:spLocks noGrp="1"/>
          </p:cNvSpPr>
          <p:nvPr>
            <p:ph type="title"/>
          </p:nvPr>
        </p:nvSpPr>
        <p:spPr>
          <a:xfrm>
            <a:off x="609600" y="289757"/>
            <a:ext cx="10972800" cy="623270"/>
          </a:xfrm>
        </p:spPr>
        <p:txBody>
          <a:bodyPr/>
          <a:lstStyle/>
          <a:p>
            <a:r>
              <a:rPr lang="en-US" dirty="0"/>
              <a:t>Research and Resources </a:t>
            </a:r>
          </a:p>
        </p:txBody>
      </p:sp>
    </p:spTree>
    <p:extLst>
      <p:ext uri="{BB962C8B-B14F-4D97-AF65-F5344CB8AC3E}">
        <p14:creationId xmlns:p14="http://schemas.microsoft.com/office/powerpoint/2010/main" val="596623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400175"/>
            <a:ext cx="10972800" cy="4617019"/>
          </a:xfrm>
        </p:spPr>
        <p:txBody>
          <a:bodyPr/>
          <a:lstStyle/>
          <a:p>
            <a:pPr algn="l">
              <a:spcBef>
                <a:spcPts val="0"/>
              </a:spcBef>
              <a:spcAft>
                <a:spcPts val="600"/>
              </a:spcAft>
            </a:pPr>
            <a:r>
              <a:rPr lang="en-US" b="1" dirty="0"/>
              <a:t>Council of Chief State School Offices</a:t>
            </a:r>
          </a:p>
          <a:p>
            <a:pPr marL="342900" indent="-342900" algn="l">
              <a:spcBef>
                <a:spcPts val="0"/>
              </a:spcBef>
              <a:spcAft>
                <a:spcPts val="600"/>
              </a:spcAft>
              <a:buFont typeface="Arial" panose="020B0604020202020204" pitchFamily="34" charset="0"/>
              <a:buChar char="•"/>
            </a:pPr>
            <a:r>
              <a:rPr lang="en-US" sz="2000" dirty="0"/>
              <a:t>Innovation Lab Network</a:t>
            </a:r>
            <a:r>
              <a:rPr lang="en-US" sz="2000" u="sng" dirty="0"/>
              <a:t> </a:t>
            </a:r>
            <a:r>
              <a:rPr lang="en-US" sz="2000" u="sng" dirty="0">
                <a:solidFill>
                  <a:schemeClr val="tx1"/>
                </a:solidFill>
                <a:hlinkClick r:id="rId3"/>
              </a:rPr>
              <a:t>http://www.ccsso.org/Resources/Programs/Personalized_Learning_Experiences.html</a:t>
            </a:r>
            <a:endParaRPr lang="en-US" sz="2000" u="sng" dirty="0">
              <a:solidFill>
                <a:schemeClr val="tx1"/>
              </a:solidFill>
            </a:endParaRPr>
          </a:p>
          <a:p>
            <a:pPr algn="l">
              <a:spcBef>
                <a:spcPts val="0"/>
              </a:spcBef>
              <a:spcAft>
                <a:spcPts val="600"/>
              </a:spcAft>
            </a:pPr>
            <a:endParaRPr lang="en-US" sz="2000" u="sng" dirty="0">
              <a:solidFill>
                <a:schemeClr val="tx1"/>
              </a:solidFill>
            </a:endParaRPr>
          </a:p>
          <a:p>
            <a:pPr algn="l">
              <a:spcBef>
                <a:spcPts val="0"/>
              </a:spcBef>
              <a:spcAft>
                <a:spcPts val="600"/>
              </a:spcAft>
            </a:pPr>
            <a:r>
              <a:rPr lang="en-US" b="1" dirty="0">
                <a:latin typeface="Century Gothic"/>
              </a:rPr>
              <a:t>Learning Policy Institute</a:t>
            </a:r>
          </a:p>
          <a:p>
            <a:pPr marL="342900" indent="-342900" algn="l">
              <a:spcBef>
                <a:spcPts val="0"/>
              </a:spcBef>
              <a:spcAft>
                <a:spcPts val="600"/>
              </a:spcAft>
              <a:buFont typeface="Arial" panose="020B0604020202020204" pitchFamily="34" charset="0"/>
              <a:buChar char="•"/>
            </a:pPr>
            <a:r>
              <a:rPr lang="en-US" sz="2000" dirty="0">
                <a:latin typeface="Century Gothic"/>
              </a:rPr>
              <a:t>Evidenced-Based Interventions: A Guide for States </a:t>
            </a:r>
            <a:r>
              <a:rPr lang="en-US" sz="2000" dirty="0">
                <a:solidFill>
                  <a:schemeClr val="tx1"/>
                </a:solidFill>
                <a:latin typeface="Century Gothic"/>
                <a:hlinkClick r:id="rId4"/>
              </a:rPr>
              <a:t>https://learningpolicyinstitute.org/</a:t>
            </a:r>
            <a:br>
              <a:rPr lang="en-US" sz="2000" dirty="0">
                <a:solidFill>
                  <a:schemeClr val="tx1"/>
                </a:solidFill>
                <a:latin typeface="Century Gothic"/>
                <a:hlinkClick r:id="rId4"/>
              </a:rPr>
            </a:br>
            <a:r>
              <a:rPr lang="en-US" sz="2000" dirty="0">
                <a:solidFill>
                  <a:schemeClr val="tx1"/>
                </a:solidFill>
                <a:latin typeface="Century Gothic"/>
                <a:hlinkClick r:id="rId4"/>
              </a:rPr>
              <a:t>sites/default/files/product-files/Evidence_Based_Interventions_Guide_for_States.pdf</a:t>
            </a:r>
            <a:endParaRPr lang="en-US" sz="2000" dirty="0">
              <a:solidFill>
                <a:schemeClr val="tx1"/>
              </a:solidFill>
              <a:latin typeface="Century Gothic"/>
            </a:endParaRPr>
          </a:p>
          <a:p>
            <a:pPr algn="l">
              <a:spcBef>
                <a:spcPts val="0"/>
              </a:spcBef>
              <a:spcAft>
                <a:spcPts val="600"/>
              </a:spcAft>
            </a:pPr>
            <a:endParaRPr lang="en-US" sz="2000" dirty="0">
              <a:solidFill>
                <a:schemeClr val="tx1"/>
              </a:solidFill>
              <a:latin typeface="Century Gothic"/>
            </a:endParaRPr>
          </a:p>
          <a:p>
            <a:pPr algn="l">
              <a:spcBef>
                <a:spcPts val="0"/>
              </a:spcBef>
              <a:spcAft>
                <a:spcPts val="600"/>
              </a:spcAft>
            </a:pPr>
            <a:r>
              <a:rPr lang="en-US" b="1" dirty="0"/>
              <a:t>National Center for Learning Disabilities</a:t>
            </a:r>
          </a:p>
          <a:p>
            <a:pPr marL="342900" indent="-342900" algn="l">
              <a:spcBef>
                <a:spcPts val="0"/>
              </a:spcBef>
              <a:spcAft>
                <a:spcPts val="600"/>
              </a:spcAft>
              <a:buFont typeface="Arial" panose="020B0604020202020204" pitchFamily="34" charset="0"/>
              <a:buChar char="•"/>
            </a:pPr>
            <a:r>
              <a:rPr lang="en-US" sz="2000" dirty="0"/>
              <a:t>Competency-Based Education and Implications for Students with Learning and Attention Issues</a:t>
            </a:r>
            <a:r>
              <a:rPr lang="en-US" sz="2000" u="sng" dirty="0">
                <a:solidFill>
                  <a:schemeClr val="tx1"/>
                </a:solidFill>
              </a:rPr>
              <a:t> </a:t>
            </a:r>
            <a:r>
              <a:rPr lang="en-US" sz="2000" u="sng" dirty="0">
                <a:solidFill>
                  <a:schemeClr val="tx1"/>
                </a:solidFill>
                <a:hlinkClick r:id="rId5"/>
              </a:rPr>
              <a:t>http://www.ncld.org/wp-content/uploads/2014/11/</a:t>
            </a:r>
            <a:br>
              <a:rPr lang="en-US" sz="2000" u="sng" dirty="0">
                <a:solidFill>
                  <a:schemeClr val="tx1"/>
                </a:solidFill>
                <a:hlinkClick r:id="rId5"/>
              </a:rPr>
            </a:br>
            <a:r>
              <a:rPr lang="en-US" sz="2000" u="sng" dirty="0">
                <a:solidFill>
                  <a:schemeClr val="tx1"/>
                </a:solidFill>
                <a:hlinkClick r:id="rId5"/>
              </a:rPr>
              <a:t>ncld_cbe_recommendations.pdf</a:t>
            </a:r>
            <a:endParaRPr lang="en-US" sz="2000" u="sng" dirty="0">
              <a:solidFill>
                <a:schemeClr val="tx1"/>
              </a:solidFill>
            </a:endParaRPr>
          </a:p>
        </p:txBody>
      </p:sp>
      <p:sp>
        <p:nvSpPr>
          <p:cNvPr id="5"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7" name="Title 1"/>
          <p:cNvSpPr>
            <a:spLocks noGrp="1"/>
          </p:cNvSpPr>
          <p:nvPr>
            <p:ph type="title"/>
          </p:nvPr>
        </p:nvSpPr>
        <p:spPr>
          <a:xfrm>
            <a:off x="609600" y="289757"/>
            <a:ext cx="10972800" cy="623270"/>
          </a:xfrm>
        </p:spPr>
        <p:txBody>
          <a:bodyPr/>
          <a:lstStyle/>
          <a:p>
            <a:r>
              <a:rPr lang="en-US" dirty="0"/>
              <a:t>Research and Resources </a:t>
            </a:r>
          </a:p>
        </p:txBody>
      </p:sp>
    </p:spTree>
    <p:extLst>
      <p:ext uri="{BB962C8B-B14F-4D97-AF65-F5344CB8AC3E}">
        <p14:creationId xmlns:p14="http://schemas.microsoft.com/office/powerpoint/2010/main" val="22756556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330286"/>
            <a:ext cx="10972800" cy="3208335"/>
          </a:xfrm>
        </p:spPr>
        <p:txBody>
          <a:bodyPr/>
          <a:lstStyle/>
          <a:p>
            <a:pPr algn="l">
              <a:spcBef>
                <a:spcPts val="0"/>
              </a:spcBef>
              <a:spcAft>
                <a:spcPts val="600"/>
              </a:spcAft>
            </a:pPr>
            <a:r>
              <a:rPr lang="en-US" b="1" dirty="0"/>
              <a:t>Next Generation Learning Challenges</a:t>
            </a:r>
          </a:p>
          <a:p>
            <a:pPr marL="342900" indent="-342900" algn="l">
              <a:spcBef>
                <a:spcPts val="0"/>
              </a:spcBef>
              <a:spcAft>
                <a:spcPts val="600"/>
              </a:spcAft>
              <a:buFont typeface="Arial" panose="020B0604020202020204" pitchFamily="34" charset="0"/>
              <a:buChar char="•"/>
            </a:pPr>
            <a:r>
              <a:rPr lang="en-US" sz="2000" dirty="0">
                <a:latin typeface="+mn-lt"/>
              </a:rPr>
              <a:t>Resource Hub: Designed</a:t>
            </a:r>
            <a:r>
              <a:rPr lang="en-US" sz="2000" b="1" dirty="0">
                <a:latin typeface="+mn-lt"/>
              </a:rPr>
              <a:t> </a:t>
            </a:r>
            <a:r>
              <a:rPr lang="en-US" sz="2000" dirty="0">
                <a:latin typeface="+mn-lt"/>
              </a:rPr>
              <a:t>for educators looking to explore, adopt and embrace personalized learning. To view the hub and access the resources:</a:t>
            </a:r>
            <a:r>
              <a:rPr lang="en-US" sz="2000" u="sng" dirty="0">
                <a:latin typeface="+mn-lt"/>
              </a:rPr>
              <a:t> </a:t>
            </a:r>
            <a:r>
              <a:rPr lang="en-US" sz="2000" u="sng" dirty="0">
                <a:solidFill>
                  <a:srgbClr val="404040"/>
                </a:solidFill>
                <a:latin typeface="+mn-lt"/>
                <a:hlinkClick r:id="rId3"/>
              </a:rPr>
              <a:t>http://nextgenlearning.org/personalized-learning</a:t>
            </a:r>
            <a:r>
              <a:rPr lang="en-US" sz="2000" dirty="0">
                <a:solidFill>
                  <a:srgbClr val="404040"/>
                </a:solidFill>
                <a:latin typeface="+mn-lt"/>
              </a:rPr>
              <a:t> </a:t>
            </a:r>
            <a:endParaRPr lang="en-US" sz="2000" dirty="0">
              <a:solidFill>
                <a:schemeClr val="tx1"/>
              </a:solidFill>
              <a:latin typeface="+mn-lt"/>
            </a:endParaRPr>
          </a:p>
          <a:p>
            <a:pPr algn="l"/>
            <a:endParaRPr lang="en-US" b="1" dirty="0"/>
          </a:p>
          <a:p>
            <a:pPr algn="l">
              <a:spcBef>
                <a:spcPts val="0"/>
              </a:spcBef>
              <a:spcAft>
                <a:spcPts val="600"/>
              </a:spcAft>
            </a:pPr>
            <a:r>
              <a:rPr lang="en-US" b="1" dirty="0"/>
              <a:t>The Center for the Social Organization of Schools at Johns Hopkins University</a:t>
            </a:r>
          </a:p>
          <a:p>
            <a:pPr marL="342900" indent="-342900" algn="l">
              <a:spcBef>
                <a:spcPts val="0"/>
              </a:spcBef>
              <a:spcAft>
                <a:spcPts val="600"/>
              </a:spcAft>
              <a:buFont typeface="Arial" panose="020B0604020202020204" pitchFamily="34" charset="0"/>
              <a:buChar char="•"/>
            </a:pPr>
            <a:r>
              <a:rPr lang="en-US" sz="2000" dirty="0">
                <a:latin typeface="Century Gothic"/>
              </a:rPr>
              <a:t>Diplomas </a:t>
            </a:r>
            <a:r>
              <a:rPr lang="en-US" sz="2000" dirty="0"/>
              <a:t>Now Project </a:t>
            </a:r>
            <a:r>
              <a:rPr lang="en-US" sz="2000" dirty="0">
                <a:solidFill>
                  <a:schemeClr val="tx1"/>
                </a:solidFill>
                <a:hlinkClick r:id="rId4"/>
              </a:rPr>
              <a:t>http://diplomasnow.org/about/what-we-do/</a:t>
            </a:r>
            <a:r>
              <a:rPr lang="en-US" sz="2000" dirty="0">
                <a:solidFill>
                  <a:schemeClr val="tx1"/>
                </a:solidFill>
              </a:rPr>
              <a:t> </a:t>
            </a:r>
            <a:endParaRPr lang="en-US" sz="2000" u="sng" dirty="0">
              <a:solidFill>
                <a:schemeClr val="tx1"/>
              </a:solidFill>
            </a:endParaRPr>
          </a:p>
        </p:txBody>
      </p:sp>
      <p:sp>
        <p:nvSpPr>
          <p:cNvPr id="6" name="Freeform 95"/>
          <p:cNvSpPr>
            <a:spLocks noEditPoints="1"/>
          </p:cNvSpPr>
          <p:nvPr/>
        </p:nvSpPr>
        <p:spPr bwMode="auto">
          <a:xfrm>
            <a:off x="224650" y="246473"/>
            <a:ext cx="753918" cy="666554"/>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chemeClr val="accent2">
              <a:lumMod val="50000"/>
            </a:schemeClr>
          </a:solidFill>
          <a:ln w="9525">
            <a:noFill/>
            <a:round/>
            <a:headEnd/>
            <a:tailEnd/>
          </a:ln>
        </p:spPr>
        <p:txBody>
          <a:bodyPr/>
          <a:lstStyle/>
          <a:p>
            <a:pPr>
              <a:defRPr/>
            </a:pPr>
            <a:endParaRPr lang="en-US" sz="2400" dirty="0"/>
          </a:p>
        </p:txBody>
      </p:sp>
      <p:sp>
        <p:nvSpPr>
          <p:cNvPr id="8" name="Title 1"/>
          <p:cNvSpPr>
            <a:spLocks noGrp="1"/>
          </p:cNvSpPr>
          <p:nvPr>
            <p:ph type="title"/>
          </p:nvPr>
        </p:nvSpPr>
        <p:spPr>
          <a:xfrm>
            <a:off x="609600" y="289757"/>
            <a:ext cx="10972800" cy="623270"/>
          </a:xfrm>
        </p:spPr>
        <p:txBody>
          <a:bodyPr/>
          <a:lstStyle/>
          <a:p>
            <a:r>
              <a:rPr lang="en-US" dirty="0"/>
              <a:t>Research and Resources </a:t>
            </a:r>
          </a:p>
        </p:txBody>
      </p:sp>
    </p:spTree>
    <p:extLst>
      <p:ext uri="{BB962C8B-B14F-4D97-AF65-F5344CB8AC3E}">
        <p14:creationId xmlns:p14="http://schemas.microsoft.com/office/powerpoint/2010/main" val="19662700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lstStyle/>
          <a:p>
            <a:r>
              <a:rPr lang="en-US" dirty="0"/>
              <a:t>Planning and Implementation Tools</a:t>
            </a:r>
          </a:p>
        </p:txBody>
      </p:sp>
      <p:pic>
        <p:nvPicPr>
          <p:cNvPr id="3" name="Picture 2"/>
          <p:cNvPicPr>
            <a:picLocks noChangeAspect="1"/>
          </p:cNvPicPr>
          <p:nvPr/>
        </p:nvPicPr>
        <p:blipFill>
          <a:blip r:embed="rId3"/>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449431996"/>
      </p:ext>
    </p:extLst>
  </p:cSld>
  <p:clrMapOvr>
    <a:masterClrMapping/>
  </p:clrMapOvr>
</p:sld>
</file>

<file path=ppt/theme/theme1.xml><?xml version="1.0" encoding="utf-8"?>
<a:theme xmlns:a="http://schemas.openxmlformats.org/drawingml/2006/main" name="All4Ed">
  <a:themeElements>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l4Ed_Template_FINAL" id="{58EFB3F9-23B9-A844-9262-F6E86FBA3448}" vid="{F340656A-6630-A04D-BC66-0E643A8A99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5.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47.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48.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49.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51.png"/></Relationships>
</file>

<file path=ppt/webextensions/webextension1.xml><?xml version="1.0" encoding="utf-8"?>
<we:webextension xmlns:we="http://schemas.microsoft.com/office/webextensions/webextension/2010/11" id="{161A4C60-E5C2-5843-A336-0733E01B25AB}">
  <we:reference id="wa104221182" version="1.2.0.2" store="en-US" storeType="OMEX"/>
  <we:alternateReferences>
    <we:reference id="wa104221182" version="1.2.0.2" store="wa104221182" storeType="OMEX"/>
  </we:alternateReferences>
  <we:properties>
    <we:property name="vid" value="&quot;https://www.youtube.com/watch?v=4XDLwUJBUjY&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BD28C55F-B83A-6D45-9BEF-6B368C5C983B}">
  <we:reference id="wa104221182" version="1.2.0.2" store="en-US" storeType="OMEX"/>
  <we:alternateReferences>
    <we:reference id="WA104221182" version="1.2.0.2" store="WA104221182" storeType="OMEX"/>
  </we:alternateReferences>
  <we:properties>
    <we:property name="vid" value="&quot;https://youtu.be/WoKi-Siiw1c&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47BA6B8-1A1D-4E43-8586-CB85295BBCD8}">
  <we:reference id="wa104221182" version="1.2.0.2" store="en-US" storeType="OMEX"/>
  <we:alternateReferences>
    <we:reference id="wa104221182" version="1.2.0.2" store="wa104221182" storeType="OMEX"/>
  </we:alternateReferences>
  <we:properties>
    <we:property name="vid" value="&quot;https://www.youtube.com/watch?v=XFKf0iaPeUU&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EE88FFD6-B3E0-5242-BCDB-ADE2B22054FA}">
  <we:reference id="wa104221182" version="1.2.0.2" store="en-US" storeType="OMEX"/>
  <we:alternateReferences>
    <we:reference id="WA104221182" version="1.2.0.2" store="WA104221182" storeType="OMEX"/>
  </we:alternateReferences>
  <we:properties>
    <we:property name="vid" value="&quot;https://www.youtube.com/watch?v=UCeM4lyvaAE&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EAEC681D-9C05-8741-A776-DC09E2C19C47}">
  <we:reference id="wa104221182" version="1.2.0.2" store="en-US" storeType="OMEX"/>
  <we:alternateReferences>
    <we:reference id="wa104221182" version="1.2.0.2" store="wa104221182" storeType="OMEX"/>
  </we:alternateReferences>
  <we:properties>
    <we:property name="vid" value="&quot;https://www.youtube.com/watch?v=8VfYPZDlg1M&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72F6369A-D5AA-D241-8D9F-2335FF35AFA0}">
  <we:reference id="wa104221182" version="1.2.0.2" store="en-US" storeType="OMEX"/>
  <we:alternateReferences>
    <we:reference id="wa104221182" version="1.2.0.2" store="wa104221182" storeType="OMEX"/>
  </we:alternateReferences>
  <we:properties>
    <we:property name="vid" value="&quot;https://www.youtube.com/watch?v=IqfeEZosO-E&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9D0E3CA6-F3AE-8946-AF4B-8D8BF92B5448}">
  <we:reference id="wa104221182" version="1.2.0.2" store="en-US" storeType="OMEX"/>
  <we:alternateReferences>
    <we:reference id="wa104221182" version="1.2.0.2" store="wa104221182" storeType="OMEX"/>
  </we:alternateReferences>
  <we:properties>
    <we:property name="vid" value="&quot;https://www.youtube.com/watch?v=OUJPKvrV-rY&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owerPoint Document" ma:contentTypeID="0x01010050F84D809BADFC44A3BDAD9A0A75A31D0000DD94E0D5007C45B9DFBB13F2CB00ED" ma:contentTypeVersion="1" ma:contentTypeDescription="New PowerPoint slide deck" ma:contentTypeScope="" ma:versionID="01ba43d06b10d64c3aa7ab213e8e6d07">
  <xsd:schema xmlns:xsd="http://www.w3.org/2001/XMLSchema" xmlns:xs="http://www.w3.org/2001/XMLSchema" xmlns:p="http://schemas.microsoft.com/office/2006/metadata/properties" xmlns:ns2="c328d915-e6f8-47f5-bb08-6bf4e151d206" targetNamespace="http://schemas.microsoft.com/office/2006/metadata/properties" ma:root="true" ma:fieldsID="0ec79d87045797dc9bcc952a9aad94c0" ns2:_="">
    <xsd:import namespace="c328d915-e6f8-47f5-bb08-6bf4e151d2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8d915-e6f8-47f5-bb08-6bf4e151d20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c328d915-e6f8-47f5-bb08-6bf4e151d206">KUTVPU5XFVF2-2-5585</_dlc_DocId>
    <_dlc_DocIdUrl xmlns="c328d915-e6f8-47f5-bb08-6bf4e151d206">
      <Url>https://all4ed.sharepoint.com/sites/StaffCollab/_layouts/15/DocIdRedir.aspx?ID=KUTVPU5XFVF2-2-5585</Url>
      <Description>KUTVPU5XFVF2-2-5585</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EF697A-A766-4C84-A9D2-A4835A684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8d915-e6f8-47f5-bb08-6bf4e151d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4E2C24-39B6-45B7-B64B-01FCEA57DE09}">
  <ds:schemaRefs>
    <ds:schemaRef ds:uri="http://www.w3.org/XML/1998/namespace"/>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c328d915-e6f8-47f5-bb08-6bf4e151d206"/>
    <ds:schemaRef ds:uri="http://schemas.microsoft.com/office/2006/metadata/properties"/>
  </ds:schemaRefs>
</ds:datastoreItem>
</file>

<file path=customXml/itemProps3.xml><?xml version="1.0" encoding="utf-8"?>
<ds:datastoreItem xmlns:ds="http://schemas.openxmlformats.org/officeDocument/2006/customXml" ds:itemID="{33C06DE9-37F8-4C6A-90B2-2555117B7984}">
  <ds:schemaRefs>
    <ds:schemaRef ds:uri="http://schemas.microsoft.com/sharepoint/events"/>
  </ds:schemaRefs>
</ds:datastoreItem>
</file>

<file path=customXml/itemProps4.xml><?xml version="1.0" encoding="utf-8"?>
<ds:datastoreItem xmlns:ds="http://schemas.openxmlformats.org/officeDocument/2006/customXml" ds:itemID="{606CA6EB-3C35-4203-8375-697D36E44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All4Ed_Template_FINAL</Template>
  <TotalTime>11261</TotalTime>
  <Words>5734</Words>
  <Application>Microsoft Macintosh PowerPoint</Application>
  <PresentationFormat>Widescreen</PresentationFormat>
  <Paragraphs>630</Paragraphs>
  <Slides>104</Slides>
  <Notes>67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Arial Rounded MT Bold</vt:lpstr>
      <vt:lpstr>Avenir Light</vt:lpstr>
      <vt:lpstr>Calibri</vt:lpstr>
      <vt:lpstr>Century Gothic</vt:lpstr>
      <vt:lpstr>Open Sans</vt:lpstr>
      <vt:lpstr>Times New Roman</vt:lpstr>
      <vt:lpstr>All4Ed</vt:lpstr>
      <vt:lpstr>PowerPoint Presentation</vt:lpstr>
      <vt:lpstr>Overview</vt:lpstr>
      <vt:lpstr>Overview</vt:lpstr>
      <vt:lpstr>What Are Next-Generation High Schools?</vt:lpstr>
      <vt:lpstr>Table of Contents</vt:lpstr>
      <vt:lpstr>What Is Personalized Learning and  Why Does It Matter?</vt:lpstr>
      <vt:lpstr>The Movement So Far …</vt:lpstr>
      <vt:lpstr>PowerPoint Presentation</vt:lpstr>
      <vt:lpstr>Percentage Distribution of Students Enrolled in Public Elementary and Secondary Schools, by Race/Ethnicity:  Fall 2003, Fall 2013, and Fall 2025</vt:lpstr>
      <vt:lpstr>Questions to Consider</vt:lpstr>
      <vt:lpstr>Reflect on Your School(s)</vt:lpstr>
      <vt:lpstr>High School Graduation Rates  Continue to Improve in Most States</vt:lpstr>
      <vt:lpstr>PowerPoint Presentation</vt:lpstr>
      <vt:lpstr>PowerPoint Presentation</vt:lpstr>
      <vt:lpstr>Nationally, if 90% of the seniors in the Class of 2013 had graduated from high school on time, the nation’s high schools would have produced about 610,000 additional graduates. These additional graduates would have likely produced the following:</vt:lpstr>
      <vt:lpstr>U.S. high school graduates equal to  other countries’ high school dropouts …</vt:lpstr>
      <vt:lpstr>Survey of Student Engagement</vt:lpstr>
      <vt:lpstr>Survey of Student Engagement</vt:lpstr>
      <vt:lpstr>Across the nation, high schools are seeking ways to improve student engagement and facilitate learning that leads to student empowerment and ownership.</vt:lpstr>
      <vt:lpstr>Focus on Equitable Access to High-Quality Teaching and Learning Opportunities for All Students</vt:lpstr>
      <vt:lpstr>What Is Personalized Learning?</vt:lpstr>
      <vt:lpstr>The Personalized Learning Approach</vt:lpstr>
      <vt:lpstr>The Need for Personalization Is Growing </vt:lpstr>
      <vt:lpstr>Results from personalized learning require time. </vt:lpstr>
      <vt:lpstr>Student achievement on Measures of Academic Progress (MAP) mathematics and reading assessments jumped above the national median. </vt:lpstr>
      <vt:lpstr>PowerPoint Presentation</vt:lpstr>
      <vt:lpstr>We live in a global economy and we must provide deeper learning experiences for  all students.</vt:lpstr>
      <vt:lpstr>What Is Deeper Learning?</vt:lpstr>
      <vt:lpstr>Deeper learning outcomes are correlated to the knowledge, skills, and abilities that employers are seeking today.  Personalized learning is one approach to achieving deeper learning outcomes.</vt:lpstr>
      <vt:lpstr>Understanding Personalized Learning</vt:lpstr>
      <vt:lpstr>PowerPoint Presentation</vt:lpstr>
      <vt:lpstr>PowerPoint Presentation</vt:lpstr>
      <vt:lpstr>PowerPoint Presentation</vt:lpstr>
      <vt:lpstr>Median Annual Earnings of Full-time, Year-round Workers Ages 25–34, by Educational Attainment: 2014</vt:lpstr>
      <vt:lpstr>Create Conditions Under Which  Personalized Learning Efforts  Are Most Effective</vt:lpstr>
      <vt:lpstr>Personalized Learning Is  Most Effective When It Is …</vt:lpstr>
      <vt:lpstr> Creating Conditions for  Personalized Learning  </vt:lpstr>
      <vt:lpstr>Creating Conditions for  Personalized Learning</vt:lpstr>
      <vt:lpstr>And Most Importantly …</vt:lpstr>
      <vt:lpstr>Planning &amp; Facilitation</vt:lpstr>
      <vt:lpstr>High-Quality Teaching Matters</vt:lpstr>
      <vt:lpstr>Personalized Learning:  Information for Educators</vt:lpstr>
      <vt:lpstr>Research on Personalized Learning</vt:lpstr>
      <vt:lpstr>Research on Personalized Learning</vt:lpstr>
      <vt:lpstr>Research on Personalized Learning</vt:lpstr>
      <vt:lpstr>Research on Personalized Learning</vt:lpstr>
      <vt:lpstr>Research on Personalized Learning</vt:lpstr>
      <vt:lpstr>Research on Personalized Learning</vt:lpstr>
      <vt:lpstr>Personalized Learning and ...</vt:lpstr>
      <vt:lpstr>… the Need for Rigor …</vt:lpstr>
      <vt:lpstr>… and Caution</vt:lpstr>
      <vt:lpstr>Strike a Thoughtful Balance</vt:lpstr>
      <vt:lpstr>Provide Supportive Learning Environment</vt:lpstr>
      <vt:lpstr>PowerPoint Presentation</vt:lpstr>
      <vt:lpstr>What are the essential pinnacles of Personalized Learning? </vt:lpstr>
      <vt:lpstr>Personalized Learning: Survey Responses</vt:lpstr>
      <vt:lpstr>Regardless of whether they are using our definition of personalized learning, this is not an alien concept. About 70% of teachers are either definitely (31%) or think they are (39%) using personalized learning, and about half of parents think this is practiced in their children’s classrooms.</vt:lpstr>
      <vt:lpstr>Essential Elements of Personalized Learning</vt:lpstr>
      <vt:lpstr>Essential Elements of Personalized Learning</vt:lpstr>
      <vt:lpstr>Other Considerations for Implementing Personalized Learning</vt:lpstr>
      <vt:lpstr>Other Considerations for Implementing Personalized Learning</vt:lpstr>
      <vt:lpstr>Other Considerations for  Personalized Learning</vt:lpstr>
      <vt:lpstr>Academic Supports for  Personalized Learning</vt:lpstr>
      <vt:lpstr>When Personalized Learning Is Done Well</vt:lpstr>
      <vt:lpstr>When Personalized Learning Is Done Well</vt:lpstr>
      <vt:lpstr>District Conditions for Scaling  Personalized Learning</vt:lpstr>
      <vt:lpstr>What Does ESSA Say?: Opportunities to Expand  Personalized Learning</vt:lpstr>
      <vt:lpstr>ESSA Provisions on Personalized Learning: Federal Flash</vt:lpstr>
      <vt:lpstr>ESSA Opportunities  </vt:lpstr>
      <vt:lpstr>ESSA Personalized Learning Opportunities with Funding</vt:lpstr>
      <vt:lpstr>PowerPoint Presentation</vt:lpstr>
      <vt:lpstr>Accountability and Personalized Learning</vt:lpstr>
      <vt:lpstr>Moving from Policy to Practice: Promising Approaches</vt:lpstr>
      <vt:lpstr>What Can Be Done to  Personalize Learning?</vt:lpstr>
      <vt:lpstr>Personalized Learning:  Big Picture High School (Nashville, TN)</vt:lpstr>
      <vt:lpstr>Personalizing Learning Through  Project-Based Instruction:  Talladega County Schools (GA)</vt:lpstr>
      <vt:lpstr>Personalized Learning:  Winterboro High School (Talladega, GA)</vt:lpstr>
      <vt:lpstr>Personalized Learning:  Hampton High School (Henry County, GA)</vt:lpstr>
      <vt:lpstr>Personalized Learning District Policy: Chugach School District (AK)</vt:lpstr>
      <vt:lpstr>Personalized Learning District Policy:  Dallas, TX</vt:lpstr>
      <vt:lpstr>Personalized Learning State Policies: New Hampshire and Michigan</vt:lpstr>
      <vt:lpstr>Personalized Learning State Policy: Ohio</vt:lpstr>
      <vt:lpstr>Practices that Support  Personalized Learning: Dallas, TX</vt:lpstr>
      <vt:lpstr>Procedures that Support Personalized Learning: Dallas, TX</vt:lpstr>
      <vt:lpstr>Moving from Grass “Tops” to Grass “Roots”: Policies, Procedures, and Practices</vt:lpstr>
      <vt:lpstr>Considerations for Changes in System</vt:lpstr>
      <vt:lpstr>Considerations for Changes in  Structures and Policies</vt:lpstr>
      <vt:lpstr>What examples of policy, procedures, and/or practices are addressed in this toolkit’s videos?</vt:lpstr>
      <vt:lpstr>What Do Leaders Need to Consider?</vt:lpstr>
      <vt:lpstr>Consider Your Policies,  Procedures, and Practices</vt:lpstr>
      <vt:lpstr>PowerPoint Presentation</vt:lpstr>
      <vt:lpstr>Research and Resources</vt:lpstr>
      <vt:lpstr>Future Ready Schools®  for Personalized Learning</vt:lpstr>
      <vt:lpstr>Research and Resources </vt:lpstr>
      <vt:lpstr>Research and Resources </vt:lpstr>
      <vt:lpstr>Research and Resources </vt:lpstr>
      <vt:lpstr>Research and Resources </vt:lpstr>
      <vt:lpstr>Research and Resources </vt:lpstr>
      <vt:lpstr>Planning and Implementation Tools</vt:lpstr>
      <vt:lpstr>Policies, Procedures, and Practices</vt:lpstr>
      <vt:lpstr>Supporting Educators</vt:lpstr>
      <vt:lpstr>Evaluating Success: Things to Consider</vt:lpstr>
      <vt:lpstr>PowerPoint Presentation</vt:lpstr>
      <vt:lpstr>Thank You!</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767</cp:revision>
  <cp:lastPrinted>2016-08-29T20:40:47Z</cp:lastPrinted>
  <dcterms:created xsi:type="dcterms:W3CDTF">2016-08-23T13:43:26Z</dcterms:created>
  <dcterms:modified xsi:type="dcterms:W3CDTF">2016-11-17T14:49:19Z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0x01010050F84D809BADFC44A3BDAD9A0A75A31D0000DD94E0D5007C45B9DFBB13F2CB00ED</vt:lpwstr>
  </property>
  <property fmtid="{D5CDD505-2E9C-101B-9397-08002B2CF9AE}" pid="3" name="_dlc_DocIdItemGuid">
    <vt:lpwstr>4f017191-a62c-458d-99b7-130e9363cd19</vt:lpwstr>
  </property>
  <property fmtid="{D5CDD505-2E9C-101B-9397-08002B2CF9AE}" pid="4" name="SharedWithUsers">
    <vt:lpwstr>52;#Stephanie Wood-Garnett;#114;#Keisha Hartley;#135;#Winsome Waite</vt:lpwstr>
  </property>
</Properties>
</file>