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mp3" ContentType="audio/mpeg"/>
  <Default Extension="rels" ContentType="application/vnd.openxmlformats-package.relationships+xml"/>
  <Default Extension="gif" ContentType="image/gif"/>
  <Default Extension="wdp" ContentType="image/vnd.ms-photo"/>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webextensions/webextension1.xml" ContentType="application/vnd.ms-office.webextension+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webextensions/webextension2.xml" ContentType="application/vnd.ms-office.webextension+xml"/>
  <Override PartName="/ppt/webextensions/webextension3.xml" ContentType="application/vnd.ms-office.webextension+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webextensions/webextension4.xml" ContentType="application/vnd.ms-office.webextension+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webextensions/webextension5.xml" ContentType="application/vnd.ms-office.webextension+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webextensions/webextension6.xml" ContentType="application/vnd.ms-office.webextension+xml"/>
  <Override PartName="/ppt/webextensions/webextension7.xml" ContentType="application/vnd.ms-office.webextension+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webextensions/webextension8.xml" ContentType="application/vnd.ms-office.webextension+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5"/>
  </p:sldMasterIdLst>
  <p:notesMasterIdLst>
    <p:notesMasterId r:id="rId100"/>
  </p:notesMasterIdLst>
  <p:sldIdLst>
    <p:sldId id="276" r:id="rId6"/>
    <p:sldId id="303" r:id="rId7"/>
    <p:sldId id="376" r:id="rId8"/>
    <p:sldId id="385" r:id="rId9"/>
    <p:sldId id="304" r:id="rId10"/>
    <p:sldId id="305" r:id="rId11"/>
    <p:sldId id="383" r:id="rId12"/>
    <p:sldId id="375" r:id="rId13"/>
    <p:sldId id="307" r:id="rId14"/>
    <p:sldId id="306" r:id="rId15"/>
    <p:sldId id="396" r:id="rId16"/>
    <p:sldId id="369" r:id="rId17"/>
    <p:sldId id="308" r:id="rId18"/>
    <p:sldId id="365" r:id="rId19"/>
    <p:sldId id="309" r:id="rId20"/>
    <p:sldId id="310" r:id="rId21"/>
    <p:sldId id="311" r:id="rId22"/>
    <p:sldId id="363" r:id="rId23"/>
    <p:sldId id="312" r:id="rId24"/>
    <p:sldId id="313" r:id="rId25"/>
    <p:sldId id="314" r:id="rId26"/>
    <p:sldId id="315" r:id="rId27"/>
    <p:sldId id="394" r:id="rId28"/>
    <p:sldId id="395" r:id="rId29"/>
    <p:sldId id="377" r:id="rId30"/>
    <p:sldId id="277" r:id="rId31"/>
    <p:sldId id="317" r:id="rId32"/>
    <p:sldId id="316" r:id="rId33"/>
    <p:sldId id="370" r:id="rId34"/>
    <p:sldId id="373" r:id="rId35"/>
    <p:sldId id="371" r:id="rId36"/>
    <p:sldId id="372" r:id="rId37"/>
    <p:sldId id="374" r:id="rId38"/>
    <p:sldId id="321" r:id="rId39"/>
    <p:sldId id="319" r:id="rId40"/>
    <p:sldId id="322" r:id="rId41"/>
    <p:sldId id="392" r:id="rId42"/>
    <p:sldId id="393" r:id="rId43"/>
    <p:sldId id="378" r:id="rId44"/>
    <p:sldId id="323" r:id="rId45"/>
    <p:sldId id="325" r:id="rId46"/>
    <p:sldId id="324" r:id="rId47"/>
    <p:sldId id="351" r:id="rId48"/>
    <p:sldId id="326" r:id="rId49"/>
    <p:sldId id="283" r:id="rId50"/>
    <p:sldId id="285" r:id="rId51"/>
    <p:sldId id="286" r:id="rId52"/>
    <p:sldId id="287" r:id="rId53"/>
    <p:sldId id="288" r:id="rId54"/>
    <p:sldId id="329" r:id="rId55"/>
    <p:sldId id="328" r:id="rId56"/>
    <p:sldId id="331" r:id="rId57"/>
    <p:sldId id="332" r:id="rId58"/>
    <p:sldId id="386" r:id="rId59"/>
    <p:sldId id="298" r:id="rId60"/>
    <p:sldId id="333" r:id="rId61"/>
    <p:sldId id="366" r:id="rId62"/>
    <p:sldId id="284" r:id="rId63"/>
    <p:sldId id="362" r:id="rId64"/>
    <p:sldId id="337" r:id="rId65"/>
    <p:sldId id="338" r:id="rId66"/>
    <p:sldId id="391" r:id="rId67"/>
    <p:sldId id="352" r:id="rId68"/>
    <p:sldId id="339" r:id="rId69"/>
    <p:sldId id="388" r:id="rId70"/>
    <p:sldId id="389" r:id="rId71"/>
    <p:sldId id="390" r:id="rId72"/>
    <p:sldId id="340" r:id="rId73"/>
    <p:sldId id="296" r:id="rId74"/>
    <p:sldId id="335" r:id="rId75"/>
    <p:sldId id="336" r:id="rId76"/>
    <p:sldId id="341" r:id="rId77"/>
    <p:sldId id="387" r:id="rId78"/>
    <p:sldId id="342" r:id="rId79"/>
    <p:sldId id="343" r:id="rId80"/>
    <p:sldId id="379" r:id="rId81"/>
    <p:sldId id="344" r:id="rId82"/>
    <p:sldId id="367" r:id="rId83"/>
    <p:sldId id="345" r:id="rId84"/>
    <p:sldId id="346" r:id="rId85"/>
    <p:sldId id="347" r:id="rId86"/>
    <p:sldId id="348" r:id="rId87"/>
    <p:sldId id="349" r:id="rId88"/>
    <p:sldId id="350" r:id="rId89"/>
    <p:sldId id="384" r:id="rId90"/>
    <p:sldId id="353" r:id="rId91"/>
    <p:sldId id="354" r:id="rId92"/>
    <p:sldId id="380" r:id="rId93"/>
    <p:sldId id="355" r:id="rId94"/>
    <p:sldId id="356" r:id="rId95"/>
    <p:sldId id="357" r:id="rId96"/>
    <p:sldId id="358" r:id="rId97"/>
    <p:sldId id="368" r:id="rId98"/>
    <p:sldId id="302" r:id="rId9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7D4F1D86-99C4-E649-A921-4A1F0C8C941D}">
          <p14:sldIdLst>
            <p14:sldId id="276"/>
            <p14:sldId id="303"/>
            <p14:sldId id="376"/>
            <p14:sldId id="385"/>
            <p14:sldId id="304"/>
          </p14:sldIdLst>
        </p14:section>
        <p14:section name="Moral and Economic Imperative" id="{F47CB3A0-FD71-3B4F-8315-71DFB39F62FB}">
          <p14:sldIdLst>
            <p14:sldId id="305"/>
            <p14:sldId id="383"/>
            <p14:sldId id="375"/>
            <p14:sldId id="307"/>
            <p14:sldId id="306"/>
            <p14:sldId id="396"/>
            <p14:sldId id="369"/>
            <p14:sldId id="308"/>
            <p14:sldId id="365"/>
            <p14:sldId id="309"/>
            <p14:sldId id="310"/>
            <p14:sldId id="311"/>
            <p14:sldId id="363"/>
            <p14:sldId id="312"/>
            <p14:sldId id="313"/>
            <p14:sldId id="314"/>
            <p14:sldId id="315"/>
            <p14:sldId id="394"/>
            <p14:sldId id="395"/>
          </p14:sldIdLst>
        </p14:section>
        <p14:section name="Rethinking High School" id="{AD872903-2F22-5E43-B907-2ED328588FBE}">
          <p14:sldIdLst>
            <p14:sldId id="377"/>
            <p14:sldId id="277"/>
            <p14:sldId id="317"/>
            <p14:sldId id="316"/>
            <p14:sldId id="370"/>
            <p14:sldId id="373"/>
            <p14:sldId id="371"/>
            <p14:sldId id="372"/>
            <p14:sldId id="374"/>
            <p14:sldId id="321"/>
            <p14:sldId id="319"/>
          </p14:sldIdLst>
        </p14:section>
        <p14:section name="Early College High Schools and Dual Enrollment" id="{4297E2A3-2B81-5749-A5F0-FEE0C249A1BC}">
          <p14:sldIdLst>
            <p14:sldId id="322"/>
            <p14:sldId id="392"/>
            <p14:sldId id="393"/>
            <p14:sldId id="378"/>
            <p14:sldId id="323"/>
            <p14:sldId id="325"/>
            <p14:sldId id="324"/>
          </p14:sldIdLst>
        </p14:section>
        <p14:section name="Using ESSA to Advance Access to Rigorous Coursework" id="{0A09B88E-6167-5B43-A048-34A0DA6BFA86}">
          <p14:sldIdLst>
            <p14:sldId id="351"/>
            <p14:sldId id="326"/>
            <p14:sldId id="283"/>
            <p14:sldId id="285"/>
            <p14:sldId id="286"/>
            <p14:sldId id="287"/>
            <p14:sldId id="288"/>
            <p14:sldId id="329"/>
            <p14:sldId id="328"/>
            <p14:sldId id="331"/>
          </p14:sldIdLst>
        </p14:section>
        <p14:section name="Moving from Policy to Practice" id="{997D778C-933A-6C4C-A2DC-68917AB1157E}">
          <p14:sldIdLst>
            <p14:sldId id="332"/>
            <p14:sldId id="386"/>
            <p14:sldId id="298"/>
            <p14:sldId id="333"/>
            <p14:sldId id="366"/>
            <p14:sldId id="284"/>
            <p14:sldId id="362"/>
            <p14:sldId id="337"/>
            <p14:sldId id="338"/>
            <p14:sldId id="391"/>
          </p14:sldIdLst>
        </p14:section>
        <p14:section name="Moving from grass &quot;tops&quot; to grass &quot;roots&quot;" id="{70C297B5-6482-6A47-8E44-0D1A732F83A3}">
          <p14:sldIdLst>
            <p14:sldId id="352"/>
            <p14:sldId id="339"/>
            <p14:sldId id="388"/>
            <p14:sldId id="389"/>
            <p14:sldId id="390"/>
            <p14:sldId id="340"/>
            <p14:sldId id="296"/>
            <p14:sldId id="335"/>
            <p14:sldId id="336"/>
            <p14:sldId id="341"/>
            <p14:sldId id="387"/>
            <p14:sldId id="342"/>
            <p14:sldId id="343"/>
            <p14:sldId id="379"/>
            <p14:sldId id="344"/>
          </p14:sldIdLst>
        </p14:section>
        <p14:section name="Research and Additional Resources" id="{02471E08-2728-8241-B166-36F7C3C98BFF}">
          <p14:sldIdLst>
            <p14:sldId id="367"/>
            <p14:sldId id="345"/>
            <p14:sldId id="346"/>
            <p14:sldId id="347"/>
            <p14:sldId id="348"/>
            <p14:sldId id="349"/>
          </p14:sldIdLst>
        </p14:section>
        <p14:section name="Planning and Implementation Tools" id="{DC82CF13-6538-594F-9053-49346E458324}">
          <p14:sldIdLst>
            <p14:sldId id="350"/>
            <p14:sldId id="384"/>
            <p14:sldId id="353"/>
            <p14:sldId id="354"/>
            <p14:sldId id="380"/>
            <p14:sldId id="355"/>
            <p14:sldId id="356"/>
            <p14:sldId id="357"/>
            <p14:sldId id="358"/>
            <p14:sldId id="368"/>
            <p14:sldId id="302"/>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ate Bradley" initials="KB" lastIdx="23" clrIdx="6"/>
  <p:cmAuthor id="1" name="Keisha Hartley" initials="KH" lastIdx="3" clrIdx="0">
    <p:extLst/>
  </p:cmAuthor>
  <p:cmAuthor id="8" name="Stephanie Wood-Garnett" initials="SW" lastIdx="6" clrIdx="7">
    <p:extLst/>
  </p:cmAuthor>
  <p:cmAuthor id="2" name="Keisha Hartley" initials="KH [2]" lastIdx="1" clrIdx="1">
    <p:extLst/>
  </p:cmAuthor>
  <p:cmAuthor id="9" name="Donique Reid" initials="DR" lastIdx="1" clrIdx="8"/>
  <p:cmAuthor id="3" name="Keisha Hartley" initials="KH [3]" lastIdx="1" clrIdx="2">
    <p:extLst/>
  </p:cmAuthor>
  <p:cmAuthor id="4" name="Keisha Hartley" initials="KH [4]" lastIdx="1" clrIdx="3">
    <p:extLst/>
  </p:cmAuthor>
  <p:cmAuthor id="5" name="Keisha Hartley" initials="KH [5]" lastIdx="1" clrIdx="4">
    <p:extLst/>
  </p:cmAuthor>
  <p:cmAuthor id="6" name="Keisha Hartley" initials="KH [6]" lastIdx="1"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3892B"/>
    <a:srgbClr val="F87912"/>
    <a:srgbClr val="DD6B0E"/>
    <a:srgbClr val="7640A0"/>
    <a:srgbClr val="074786"/>
    <a:srgbClr val="C3D69A"/>
    <a:srgbClr val="FFF9CC"/>
    <a:srgbClr val="C7E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57"/>
    <p:restoredTop sz="82472"/>
  </p:normalViewPr>
  <p:slideViewPr>
    <p:cSldViewPr snapToGrid="0" snapToObjects="1">
      <p:cViewPr varScale="1">
        <p:scale>
          <a:sx n="70" d="100"/>
          <a:sy n="70" d="100"/>
        </p:scale>
        <p:origin x="1504" y="192"/>
      </p:cViewPr>
      <p:guideLst/>
    </p:cSldViewPr>
  </p:slideViewPr>
  <p:notesTextViewPr>
    <p:cViewPr>
      <p:scale>
        <a:sx n="1" d="1"/>
        <a:sy n="1" d="1"/>
      </p:scale>
      <p:origin x="0" y="0"/>
    </p:cViewPr>
  </p:notesTextViewPr>
  <p:sorterViewPr>
    <p:cViewPr varScale="1">
      <p:scale>
        <a:sx n="1" d="1"/>
        <a:sy n="1" d="1"/>
      </p:scale>
      <p:origin x="0" y="-1820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commentAuthors" Target="commentAuthors.xml"/><Relationship Id="rId102" Type="http://schemas.openxmlformats.org/officeDocument/2006/relationships/presProps" Target="presProps.xml"/><Relationship Id="rId103" Type="http://schemas.openxmlformats.org/officeDocument/2006/relationships/viewProps" Target="viewProps.xml"/><Relationship Id="rId104" Type="http://schemas.openxmlformats.org/officeDocument/2006/relationships/theme" Target="theme/theme1.xml"/><Relationship Id="rId105" Type="http://schemas.openxmlformats.org/officeDocument/2006/relationships/tableStyles" Target="tableStyles.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customXml" Target="../customXml/item4.xml"/><Relationship Id="rId5" Type="http://schemas.openxmlformats.org/officeDocument/2006/relationships/slideMaster" Target="slideMasters/slide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70" Type="http://schemas.openxmlformats.org/officeDocument/2006/relationships/slide" Target="slides/slide65.xml"/><Relationship Id="rId71" Type="http://schemas.openxmlformats.org/officeDocument/2006/relationships/slide" Target="slides/slide66.xml"/><Relationship Id="rId72" Type="http://schemas.openxmlformats.org/officeDocument/2006/relationships/slide" Target="slides/slide67.xml"/><Relationship Id="rId73" Type="http://schemas.openxmlformats.org/officeDocument/2006/relationships/slide" Target="slides/slide68.xml"/><Relationship Id="rId74" Type="http://schemas.openxmlformats.org/officeDocument/2006/relationships/slide" Target="slides/slide69.xml"/><Relationship Id="rId75" Type="http://schemas.openxmlformats.org/officeDocument/2006/relationships/slide" Target="slides/slide70.xml"/><Relationship Id="rId76" Type="http://schemas.openxmlformats.org/officeDocument/2006/relationships/slide" Target="slides/slide71.xml"/><Relationship Id="rId77" Type="http://schemas.openxmlformats.org/officeDocument/2006/relationships/slide" Target="slides/slide72.xml"/><Relationship Id="rId78" Type="http://schemas.openxmlformats.org/officeDocument/2006/relationships/slide" Target="slides/slide73.xml"/><Relationship Id="rId79" Type="http://schemas.openxmlformats.org/officeDocument/2006/relationships/slide" Target="slides/slide74.xml"/><Relationship Id="rId90" Type="http://schemas.openxmlformats.org/officeDocument/2006/relationships/slide" Target="slides/slide85.xml"/><Relationship Id="rId91" Type="http://schemas.openxmlformats.org/officeDocument/2006/relationships/slide" Target="slides/slide86.xml"/><Relationship Id="rId92" Type="http://schemas.openxmlformats.org/officeDocument/2006/relationships/slide" Target="slides/slide87.xml"/><Relationship Id="rId93" Type="http://schemas.openxmlformats.org/officeDocument/2006/relationships/slide" Target="slides/slide88.xml"/><Relationship Id="rId94" Type="http://schemas.openxmlformats.org/officeDocument/2006/relationships/slide" Target="slides/slide89.xml"/><Relationship Id="rId95" Type="http://schemas.openxmlformats.org/officeDocument/2006/relationships/slide" Target="slides/slide90.xml"/><Relationship Id="rId96" Type="http://schemas.openxmlformats.org/officeDocument/2006/relationships/slide" Target="slides/slide91.xml"/><Relationship Id="rId97" Type="http://schemas.openxmlformats.org/officeDocument/2006/relationships/slide" Target="slides/slide92.xml"/><Relationship Id="rId98" Type="http://schemas.openxmlformats.org/officeDocument/2006/relationships/slide" Target="slides/slide93.xml"/><Relationship Id="rId99" Type="http://schemas.openxmlformats.org/officeDocument/2006/relationships/slide" Target="slides/slide9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63" Type="http://schemas.openxmlformats.org/officeDocument/2006/relationships/slide" Target="slides/slide58.xml"/><Relationship Id="rId64" Type="http://schemas.openxmlformats.org/officeDocument/2006/relationships/slide" Target="slides/slide59.xml"/><Relationship Id="rId65" Type="http://schemas.openxmlformats.org/officeDocument/2006/relationships/slide" Target="slides/slide60.xml"/><Relationship Id="rId66" Type="http://schemas.openxmlformats.org/officeDocument/2006/relationships/slide" Target="slides/slide61.xml"/><Relationship Id="rId67" Type="http://schemas.openxmlformats.org/officeDocument/2006/relationships/slide" Target="slides/slide62.xml"/><Relationship Id="rId68" Type="http://schemas.openxmlformats.org/officeDocument/2006/relationships/slide" Target="slides/slide63.xml"/><Relationship Id="rId69" Type="http://schemas.openxmlformats.org/officeDocument/2006/relationships/slide" Target="slides/slide64.xml"/><Relationship Id="rId100" Type="http://schemas.openxmlformats.org/officeDocument/2006/relationships/notesMaster" Target="notesMasters/notesMaster1.xml"/><Relationship Id="rId80" Type="http://schemas.openxmlformats.org/officeDocument/2006/relationships/slide" Target="slides/slide75.xml"/><Relationship Id="rId81" Type="http://schemas.openxmlformats.org/officeDocument/2006/relationships/slide" Target="slides/slide76.xml"/><Relationship Id="rId82" Type="http://schemas.openxmlformats.org/officeDocument/2006/relationships/slide" Target="slides/slide77.xml"/><Relationship Id="rId83" Type="http://schemas.openxmlformats.org/officeDocument/2006/relationships/slide" Target="slides/slide78.xml"/><Relationship Id="rId84" Type="http://schemas.openxmlformats.org/officeDocument/2006/relationships/slide" Target="slides/slide79.xml"/><Relationship Id="rId85" Type="http://schemas.openxmlformats.org/officeDocument/2006/relationships/slide" Target="slides/slide80.xml"/><Relationship Id="rId86" Type="http://schemas.openxmlformats.org/officeDocument/2006/relationships/slide" Target="slides/slide81.xml"/><Relationship Id="rId87" Type="http://schemas.openxmlformats.org/officeDocument/2006/relationships/slide" Target="slides/slide82.xml"/><Relationship Id="rId88" Type="http://schemas.openxmlformats.org/officeDocument/2006/relationships/slide" Target="slides/slide83.xml"/><Relationship Id="rId89" Type="http://schemas.openxmlformats.org/officeDocument/2006/relationships/slide" Target="slides/slide8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8C106B-510B-6346-A760-1E2FF474D526}" type="datetimeFigureOut">
              <a:rPr lang="en-US" smtClean="0"/>
              <a:t>11/17/16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9D88C3-9D94-E14B-A235-EAB6E88C561E}" type="slidenum">
              <a:rPr lang="en-US" smtClean="0"/>
              <a:t>‹#›</a:t>
            </a:fld>
            <a:endParaRPr lang="en-US"/>
          </a:p>
        </p:txBody>
      </p:sp>
    </p:spTree>
    <p:extLst>
      <p:ext uri="{BB962C8B-B14F-4D97-AF65-F5344CB8AC3E}">
        <p14:creationId xmlns:p14="http://schemas.microsoft.com/office/powerpoint/2010/main" val="494724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 Id="rId3" Type="http://schemas.openxmlformats.org/officeDocument/2006/relationships/hyperlink" Target="http://all4ed.org/wp-content/uploads/2013/06/TitleIandHSs.pdf"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 Id="rId3" Type="http://schemas.openxmlformats.org/officeDocument/2006/relationships/hyperlink" Target="http://www.nacep.org/research-policy/fast-facts/" TargetMode="Externa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 Id="rId3" Type="http://schemas.openxmlformats.org/officeDocument/2006/relationships/hyperlink" Target="http://www.nacep.org/research-policy/fast-facts/" TargetMode="Externa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www.statutes.legis.state.tx.us/SOTWDocs/ED/htm/ED.29.htm#29.908" TargetMode="External"/><Relationship Id="rId4" Type="http://schemas.openxmlformats.org/officeDocument/2006/relationships/hyperlink" Target="http://ritter.tea.state.tx.us/rules/tac/chapter102/ch102gg.html" TargetMode="External"/><Relationship Id="rId5" Type="http://schemas.openxmlformats.org/officeDocument/2006/relationships/hyperlink" Target="http://txechs.org/find-an-echs-in-texas/" TargetMode="External"/><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 Id="rId3" Type="http://schemas.openxmlformats.org/officeDocument/2006/relationships/hyperlink" Target="http://application.jff.org/dualenrollment/" TargetMode="Externa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 Id="rId3" Type="http://schemas.openxmlformats.org/officeDocument/2006/relationships/hyperlink" Target="http://nces.ed.gov/programs/coe/indicator_cge.asp#info" TargetMode="Externa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 Id="rId3" Type="http://schemas.openxmlformats.org/officeDocument/2006/relationships/hyperlink" Target="http://nces.ed.gov/programs/coe/indicator_cge.asp#info"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9BCD59-2956-0040-A30E-3599D19C9A43}" type="slidenum">
              <a:rPr lang="en-US" smtClean="0"/>
              <a:t>1</a:t>
            </a:fld>
            <a:endParaRPr lang="en-US"/>
          </a:p>
        </p:txBody>
      </p:sp>
    </p:spTree>
    <p:extLst>
      <p:ext uri="{BB962C8B-B14F-4D97-AF65-F5344CB8AC3E}">
        <p14:creationId xmlns:p14="http://schemas.microsoft.com/office/powerpoint/2010/main" val="1490061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14</a:t>
            </a:fld>
            <a:endParaRPr lang="en-US"/>
          </a:p>
        </p:txBody>
      </p:sp>
    </p:spTree>
    <p:extLst>
      <p:ext uri="{BB962C8B-B14F-4D97-AF65-F5344CB8AC3E}">
        <p14:creationId xmlns:p14="http://schemas.microsoft.com/office/powerpoint/2010/main" val="1879042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15</a:t>
            </a:fld>
            <a:endParaRPr lang="en-US"/>
          </a:p>
        </p:txBody>
      </p:sp>
    </p:spTree>
    <p:extLst>
      <p:ext uri="{BB962C8B-B14F-4D97-AF65-F5344CB8AC3E}">
        <p14:creationId xmlns:p14="http://schemas.microsoft.com/office/powerpoint/2010/main" val="302927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The data above provides the economic</a:t>
            </a:r>
            <a:r>
              <a:rPr lang="en-US" sz="1600" baseline="0" dirty="0"/>
              <a:t> benefit for increasing the graduation rate for the class of 2013. The table provides two scenarios: 1) students with only a high school diploma; 2) students with at least some college credits. Scenario one assumes that only some of the additional 610,000 graduates will attain some college credits, a vocational certification, associate’s degree, or bachelor’s degree and beyond. Scenario two assumes that all 610,000 additional graduates have completed at least some college credits, while only some will attain a vocational certification, associate’s degree, or bachelor’s degree and beyond.</a:t>
            </a:r>
          </a:p>
          <a:p>
            <a:endParaRPr lang="en-US" sz="1600" baseline="0" dirty="0">
              <a:latin typeface="Calibri"/>
            </a:endParaRPr>
          </a:p>
          <a:p>
            <a:r>
              <a:rPr lang="en-US" sz="1600" dirty="0"/>
              <a:t>The following estimates </a:t>
            </a:r>
            <a:r>
              <a:rPr lang="en-US" sz="1600" baseline="0" dirty="0"/>
              <a:t>are annual</a:t>
            </a:r>
            <a:r>
              <a:rPr lang="en-US" sz="1600" dirty="0"/>
              <a:t>: Income, spending, vehicle purchases, GRP, job creation, and taxes </a:t>
            </a:r>
            <a:r>
              <a:rPr lang="en-US" sz="1600" baseline="0" dirty="0"/>
              <a:t>. Home </a:t>
            </a:r>
            <a:r>
              <a:rPr lang="en-US" sz="1600" dirty="0"/>
              <a:t>sales represents the total home </a:t>
            </a:r>
            <a:r>
              <a:rPr lang="en-US" sz="1600" baseline="0" dirty="0"/>
              <a:t>purchases by the age of 39.</a:t>
            </a:r>
            <a:r>
              <a:rPr lang="en-US" sz="1600" dirty="0"/>
              <a:t> </a:t>
            </a:r>
            <a:endParaRPr lang="en-US" sz="1600" baseline="0" dirty="0">
              <a:latin typeface="Calibri"/>
            </a:endParaRPr>
          </a:p>
          <a:p>
            <a:endParaRPr lang="en-US" sz="1600" baseline="0" dirty="0">
              <a:latin typeface="Calibri"/>
            </a:endParaRPr>
          </a:p>
          <a:p>
            <a:r>
              <a:rPr lang="en-US" sz="1600" baseline="0" dirty="0"/>
              <a:t>For state or regional specific data, please visit www.impact.all4ed.org. </a:t>
            </a:r>
            <a:endParaRPr lang="en-US" sz="1600" dirty="0"/>
          </a:p>
        </p:txBody>
      </p:sp>
      <p:sp>
        <p:nvSpPr>
          <p:cNvPr id="4" name="Slide Number Placeholder 3"/>
          <p:cNvSpPr>
            <a:spLocks noGrp="1"/>
          </p:cNvSpPr>
          <p:nvPr>
            <p:ph type="sldNum" sz="quarter" idx="10"/>
          </p:nvPr>
        </p:nvSpPr>
        <p:spPr/>
        <p:txBody>
          <a:bodyPr/>
          <a:lstStyle/>
          <a:p>
            <a:fld id="{A99D88C3-9D94-E14B-A235-EAB6E88C561E}" type="slidenum">
              <a:rPr lang="en-US" smtClean="0"/>
              <a:t>16</a:t>
            </a:fld>
            <a:endParaRPr lang="en-US"/>
          </a:p>
        </p:txBody>
      </p:sp>
    </p:spTree>
    <p:extLst>
      <p:ext uri="{BB962C8B-B14F-4D97-AF65-F5344CB8AC3E}">
        <p14:creationId xmlns:p14="http://schemas.microsoft.com/office/powerpoint/2010/main" val="2013087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17</a:t>
            </a:fld>
            <a:endParaRPr lang="en-US"/>
          </a:p>
        </p:txBody>
      </p:sp>
    </p:spTree>
    <p:extLst>
      <p:ext uri="{BB962C8B-B14F-4D97-AF65-F5344CB8AC3E}">
        <p14:creationId xmlns:p14="http://schemas.microsoft.com/office/powerpoint/2010/main" val="1983436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A99D88C3-9D94-E14B-A235-EAB6E88C561E}" type="slidenum">
              <a:rPr lang="en-US" smtClean="0"/>
              <a:t>18</a:t>
            </a:fld>
            <a:endParaRPr lang="en-US"/>
          </a:p>
        </p:txBody>
      </p:sp>
    </p:spTree>
    <p:extLst>
      <p:ext uri="{BB962C8B-B14F-4D97-AF65-F5344CB8AC3E}">
        <p14:creationId xmlns:p14="http://schemas.microsoft.com/office/powerpoint/2010/main" val="9279056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19</a:t>
            </a:fld>
            <a:endParaRPr lang="en-US"/>
          </a:p>
        </p:txBody>
      </p:sp>
    </p:spTree>
    <p:extLst>
      <p:ext uri="{BB962C8B-B14F-4D97-AF65-F5344CB8AC3E}">
        <p14:creationId xmlns:p14="http://schemas.microsoft.com/office/powerpoint/2010/main" val="462351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600" dirty="0">
              <a:solidFill>
                <a:schemeClr val="tx1">
                  <a:lumMod val="75000"/>
                  <a:lumOff val="25000"/>
                </a:schemeClr>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A99D88C3-9D94-E14B-A235-EAB6E88C561E}" type="slidenum">
              <a:rPr lang="en-US" smtClean="0"/>
              <a:t>20</a:t>
            </a:fld>
            <a:endParaRPr lang="en-US"/>
          </a:p>
        </p:txBody>
      </p:sp>
    </p:spTree>
    <p:extLst>
      <p:ext uri="{BB962C8B-B14F-4D97-AF65-F5344CB8AC3E}">
        <p14:creationId xmlns:p14="http://schemas.microsoft.com/office/powerpoint/2010/main" val="6721281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r>
            <a:br>
              <a:rPr lang="en-US" dirty="0"/>
            </a:br>
            <a:endParaRPr lang="en-US" dirty="0"/>
          </a:p>
          <a:p>
            <a:r>
              <a:rPr lang="en-US" dirty="0"/>
              <a:t/>
            </a:r>
            <a:br>
              <a:rPr lang="en-US" dirty="0"/>
            </a:br>
            <a:endParaRPr lang="en-US" dirty="0">
              <a:latin typeface="Calibri"/>
            </a:endParaRPr>
          </a:p>
        </p:txBody>
      </p:sp>
      <p:sp>
        <p:nvSpPr>
          <p:cNvPr id="4" name="Slide Number Placeholder 3"/>
          <p:cNvSpPr>
            <a:spLocks noGrp="1"/>
          </p:cNvSpPr>
          <p:nvPr>
            <p:ph type="sldNum" sz="quarter" idx="10"/>
          </p:nvPr>
        </p:nvSpPr>
        <p:spPr/>
        <p:txBody>
          <a:bodyPr/>
          <a:lstStyle/>
          <a:p>
            <a:fld id="{A99D88C3-9D94-E14B-A235-EAB6E88C561E}" type="slidenum">
              <a:rPr lang="en-US" smtClean="0"/>
              <a:t>21</a:t>
            </a:fld>
            <a:endParaRPr lang="en-US"/>
          </a:p>
        </p:txBody>
      </p:sp>
    </p:spTree>
    <p:extLst>
      <p:ext uri="{BB962C8B-B14F-4D97-AF65-F5344CB8AC3E}">
        <p14:creationId xmlns:p14="http://schemas.microsoft.com/office/powerpoint/2010/main" val="5570889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22</a:t>
            </a:fld>
            <a:endParaRPr lang="en-US"/>
          </a:p>
        </p:txBody>
      </p:sp>
    </p:spTree>
    <p:extLst>
      <p:ext uri="{BB962C8B-B14F-4D97-AF65-F5344CB8AC3E}">
        <p14:creationId xmlns:p14="http://schemas.microsoft.com/office/powerpoint/2010/main" val="13022407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entury Gothic" panose="020B0502020202020204" pitchFamily="34" charset="0"/>
              </a:rPr>
              <a:t>Gallup Student Poll 2015 “Engaged Today – Ready for Tomorrow </a:t>
            </a:r>
            <a:endParaRPr lang="en-US" b="1" dirty="0"/>
          </a:p>
        </p:txBody>
      </p:sp>
      <p:sp>
        <p:nvSpPr>
          <p:cNvPr id="4" name="Slide Number Placeholder 3"/>
          <p:cNvSpPr>
            <a:spLocks noGrp="1"/>
          </p:cNvSpPr>
          <p:nvPr>
            <p:ph type="sldNum" sz="quarter" idx="10"/>
          </p:nvPr>
        </p:nvSpPr>
        <p:spPr/>
        <p:txBody>
          <a:bodyPr/>
          <a:lstStyle/>
          <a:p>
            <a:fld id="{A99D88C3-9D94-E14B-A235-EAB6E88C561E}" type="slidenum">
              <a:rPr lang="en-US" smtClean="0"/>
              <a:t>23</a:t>
            </a:fld>
            <a:endParaRPr lang="en-US"/>
          </a:p>
        </p:txBody>
      </p:sp>
    </p:spTree>
    <p:extLst>
      <p:ext uri="{BB962C8B-B14F-4D97-AF65-F5344CB8AC3E}">
        <p14:creationId xmlns:p14="http://schemas.microsoft.com/office/powerpoint/2010/main" val="1379201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2</a:t>
            </a:fld>
            <a:endParaRPr lang="en-US"/>
          </a:p>
        </p:txBody>
      </p:sp>
    </p:spTree>
    <p:extLst>
      <p:ext uri="{BB962C8B-B14F-4D97-AF65-F5344CB8AC3E}">
        <p14:creationId xmlns:p14="http://schemas.microsoft.com/office/powerpoint/2010/main" val="12976703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25</a:t>
            </a:fld>
            <a:endParaRPr lang="en-US"/>
          </a:p>
        </p:txBody>
      </p:sp>
    </p:spTree>
    <p:extLst>
      <p:ext uri="{BB962C8B-B14F-4D97-AF65-F5344CB8AC3E}">
        <p14:creationId xmlns:p14="http://schemas.microsoft.com/office/powerpoint/2010/main" val="1925161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effectLst/>
                <a:latin typeface="+mn-lt"/>
                <a:ea typeface="+mn-ea"/>
                <a:cs typeface="+mn-cs"/>
              </a:rPr>
              <a:t/>
            </a:r>
            <a:br>
              <a:rPr lang="en-US" sz="1200" kern="1200" dirty="0">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26</a:t>
            </a:fld>
            <a:endParaRPr lang="en-US"/>
          </a:p>
        </p:txBody>
      </p:sp>
    </p:spTree>
    <p:extLst>
      <p:ext uri="{BB962C8B-B14F-4D97-AF65-F5344CB8AC3E}">
        <p14:creationId xmlns:p14="http://schemas.microsoft.com/office/powerpoint/2010/main" val="18354611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28</a:t>
            </a:fld>
            <a:endParaRPr lang="en-US"/>
          </a:p>
        </p:txBody>
      </p:sp>
    </p:spTree>
    <p:extLst>
      <p:ext uri="{BB962C8B-B14F-4D97-AF65-F5344CB8AC3E}">
        <p14:creationId xmlns:p14="http://schemas.microsoft.com/office/powerpoint/2010/main" val="22822470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29</a:t>
            </a:fld>
            <a:endParaRPr lang="en-US"/>
          </a:p>
        </p:txBody>
      </p:sp>
    </p:spTree>
    <p:extLst>
      <p:ext uri="{BB962C8B-B14F-4D97-AF65-F5344CB8AC3E}">
        <p14:creationId xmlns:p14="http://schemas.microsoft.com/office/powerpoint/2010/main" val="18057011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br>
              <a:rPr lang="en-US" dirty="0"/>
            </a:br>
            <a:r>
              <a:rPr lang="en-US" dirty="0"/>
              <a:t>Here is one approach that school leaders can use to meet</a:t>
            </a:r>
            <a:r>
              <a:rPr lang="en-US" baseline="0" dirty="0"/>
              <a:t> </a:t>
            </a:r>
            <a:r>
              <a:rPr lang="en-US" dirty="0"/>
              <a:t>the needs of</a:t>
            </a:r>
            <a:r>
              <a:rPr lang="en-US" baseline="0" dirty="0"/>
              <a:t> the </a:t>
            </a:r>
            <a:r>
              <a:rPr lang="en-US" dirty="0"/>
              <a:t>majority of our students</a:t>
            </a:r>
            <a:r>
              <a:rPr lang="en-US" baseline="0" dirty="0"/>
              <a:t> and set more of them on a path to college course work.</a:t>
            </a:r>
            <a:r>
              <a:rPr lang="en-US" dirty="0"/>
              <a:t> In order to ensure more access to dual-enrollment and early college high school programs,</a:t>
            </a:r>
            <a:r>
              <a:rPr lang="en-US" baseline="0" dirty="0"/>
              <a:t> s</a:t>
            </a:r>
            <a:r>
              <a:rPr lang="en-US" dirty="0"/>
              <a:t>chools will need</a:t>
            </a:r>
            <a:r>
              <a:rPr lang="en-US" baseline="0" dirty="0"/>
              <a:t> to</a:t>
            </a:r>
            <a:r>
              <a:rPr lang="en-US" dirty="0"/>
              <a:t> change their overall approach and strengthen their core academic programs. The following is one evidenced-based approach to do so. </a:t>
            </a:r>
          </a:p>
          <a:p>
            <a:endParaRPr lang="en-US" dirty="0">
              <a:latin typeface="Calibri"/>
            </a:endParaRPr>
          </a:p>
          <a:p>
            <a:r>
              <a:rPr lang="en-US" dirty="0">
                <a:latin typeface="Calibri"/>
              </a:rPr>
              <a:t/>
            </a:r>
            <a:br>
              <a:rPr lang="en-US" dirty="0">
                <a:latin typeface="Calibri"/>
              </a:rPr>
            </a:br>
            <a:endParaRPr lang="en-US" dirty="0">
              <a:latin typeface="Calibri"/>
            </a:endParaRPr>
          </a:p>
        </p:txBody>
      </p:sp>
      <p:sp>
        <p:nvSpPr>
          <p:cNvPr id="4" name="Slide Number Placeholder 3"/>
          <p:cNvSpPr>
            <a:spLocks noGrp="1"/>
          </p:cNvSpPr>
          <p:nvPr>
            <p:ph type="sldNum" sz="quarter" idx="10"/>
          </p:nvPr>
        </p:nvSpPr>
        <p:spPr/>
        <p:txBody>
          <a:bodyPr/>
          <a:lstStyle/>
          <a:p>
            <a:fld id="{A99D88C3-9D94-E14B-A235-EAB6E88C561E}" type="slidenum">
              <a:rPr lang="en-US" smtClean="0"/>
              <a:t>30</a:t>
            </a:fld>
            <a:endParaRPr lang="en-US"/>
          </a:p>
        </p:txBody>
      </p:sp>
    </p:spTree>
    <p:extLst>
      <p:ext uri="{BB962C8B-B14F-4D97-AF65-F5344CB8AC3E}">
        <p14:creationId xmlns:p14="http://schemas.microsoft.com/office/powerpoint/2010/main" val="8676989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four</a:t>
            </a:r>
            <a:r>
              <a:rPr lang="en-US" baseline="0" dirty="0"/>
              <a:t> </a:t>
            </a:r>
            <a:r>
              <a:rPr lang="en-US" dirty="0"/>
              <a:t>of the qualities</a:t>
            </a:r>
            <a:r>
              <a:rPr lang="en-US" baseline="0" dirty="0"/>
              <a:t> of ISA that support lasting school improvement in schools.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31</a:t>
            </a:fld>
            <a:endParaRPr lang="en-US"/>
          </a:p>
        </p:txBody>
      </p:sp>
    </p:spTree>
    <p:extLst>
      <p:ext uri="{BB962C8B-B14F-4D97-AF65-F5344CB8AC3E}">
        <p14:creationId xmlns:p14="http://schemas.microsoft.com/office/powerpoint/2010/main" val="12308392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32</a:t>
            </a:fld>
            <a:endParaRPr lang="en-US"/>
          </a:p>
        </p:txBody>
      </p:sp>
    </p:spTree>
    <p:extLst>
      <p:ext uri="{BB962C8B-B14F-4D97-AF65-F5344CB8AC3E}">
        <p14:creationId xmlns:p14="http://schemas.microsoft.com/office/powerpoint/2010/main" val="23400692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33</a:t>
            </a:fld>
            <a:endParaRPr lang="en-US"/>
          </a:p>
        </p:txBody>
      </p:sp>
    </p:spTree>
    <p:extLst>
      <p:ext uri="{BB962C8B-B14F-4D97-AF65-F5344CB8AC3E}">
        <p14:creationId xmlns:p14="http://schemas.microsoft.com/office/powerpoint/2010/main" val="6511788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34</a:t>
            </a:fld>
            <a:endParaRPr lang="en-US"/>
          </a:p>
        </p:txBody>
      </p:sp>
    </p:spTree>
    <p:extLst>
      <p:ext uri="{BB962C8B-B14F-4D97-AF65-F5344CB8AC3E}">
        <p14:creationId xmlns:p14="http://schemas.microsoft.com/office/powerpoint/2010/main" val="11124612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br>
              <a:rPr lang="en-US" dirty="0"/>
            </a:br>
            <a:endParaRPr lang="en-US" dirty="0"/>
          </a:p>
          <a:p>
            <a:r>
              <a:rPr lang="en-US" dirty="0">
                <a:latin typeface="Calibri"/>
              </a:rPr>
              <a:t/>
            </a:r>
            <a:br>
              <a:rPr lang="en-US" dirty="0">
                <a:latin typeface="Calibri"/>
              </a:rPr>
            </a:br>
            <a:endParaRPr lang="en-US" dirty="0">
              <a:latin typeface="Calibri"/>
            </a:endParaRPr>
          </a:p>
        </p:txBody>
      </p:sp>
      <p:sp>
        <p:nvSpPr>
          <p:cNvPr id="4" name="Slide Number Placeholder 3"/>
          <p:cNvSpPr>
            <a:spLocks noGrp="1"/>
          </p:cNvSpPr>
          <p:nvPr>
            <p:ph type="sldNum" sz="quarter" idx="10"/>
          </p:nvPr>
        </p:nvSpPr>
        <p:spPr/>
        <p:txBody>
          <a:bodyPr/>
          <a:lstStyle/>
          <a:p>
            <a:fld id="{A99D88C3-9D94-E14B-A235-EAB6E88C561E}" type="slidenum">
              <a:rPr lang="en-US" smtClean="0"/>
              <a:t>35</a:t>
            </a:fld>
            <a:endParaRPr lang="en-US"/>
          </a:p>
        </p:txBody>
      </p:sp>
    </p:spTree>
    <p:extLst>
      <p:ext uri="{BB962C8B-B14F-4D97-AF65-F5344CB8AC3E}">
        <p14:creationId xmlns:p14="http://schemas.microsoft.com/office/powerpoint/2010/main" val="1100033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5</a:t>
            </a:fld>
            <a:endParaRPr lang="en-US"/>
          </a:p>
        </p:txBody>
      </p:sp>
    </p:spTree>
    <p:extLst>
      <p:ext uri="{BB962C8B-B14F-4D97-AF65-F5344CB8AC3E}">
        <p14:creationId xmlns:p14="http://schemas.microsoft.com/office/powerpoint/2010/main" val="35887166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36</a:t>
            </a:fld>
            <a:endParaRPr lang="en-US"/>
          </a:p>
        </p:txBody>
      </p:sp>
    </p:spTree>
    <p:extLst>
      <p:ext uri="{BB962C8B-B14F-4D97-AF65-F5344CB8AC3E}">
        <p14:creationId xmlns:p14="http://schemas.microsoft.com/office/powerpoint/2010/main" val="14708167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37</a:t>
            </a:fld>
            <a:endParaRPr lang="en-US"/>
          </a:p>
        </p:txBody>
      </p:sp>
    </p:spTree>
    <p:extLst>
      <p:ext uri="{BB962C8B-B14F-4D97-AF65-F5344CB8AC3E}">
        <p14:creationId xmlns:p14="http://schemas.microsoft.com/office/powerpoint/2010/main" val="4481836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However</a:t>
            </a:r>
            <a:r>
              <a:rPr lang="en-US" sz="1200" kern="1200" baseline="0" dirty="0">
                <a:solidFill>
                  <a:schemeClr val="tx1"/>
                </a:solidFill>
                <a:effectLst/>
                <a:latin typeface="+mn-lt"/>
                <a:ea typeface="+mn-ea"/>
                <a:cs typeface="+mn-cs"/>
              </a:rPr>
              <a:t> – </a:t>
            </a:r>
            <a:r>
              <a:rPr lang="en-US" sz="1200" kern="1200" dirty="0">
                <a:solidFill>
                  <a:schemeClr val="tx1"/>
                </a:solidFill>
                <a:effectLst/>
                <a:latin typeface="+mn-lt"/>
                <a:ea typeface="+mn-ea"/>
                <a:cs typeface="+mn-cs"/>
              </a:rPr>
              <a:t>The Department of Education is prohibited from mandating state standards and cannot require states to implement the Common Core.</a:t>
            </a:r>
          </a:p>
          <a:p>
            <a:r>
              <a:rPr lang="en-US" sz="1200" kern="1200" dirty="0">
                <a:solidFill>
                  <a:schemeClr val="tx1"/>
                </a:solidFill>
                <a:effectLst/>
                <a:latin typeface="+mn-lt"/>
                <a:ea typeface="+mn-ea"/>
                <a:cs typeface="+mn-cs"/>
              </a:rPr>
              <a:t>[ESSA, Sec. 8526A]</a:t>
            </a:r>
          </a:p>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38</a:t>
            </a:fld>
            <a:endParaRPr lang="en-US"/>
          </a:p>
        </p:txBody>
      </p:sp>
    </p:spTree>
    <p:extLst>
      <p:ext uri="{BB962C8B-B14F-4D97-AF65-F5344CB8AC3E}">
        <p14:creationId xmlns:p14="http://schemas.microsoft.com/office/powerpoint/2010/main" val="16012216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40</a:t>
            </a:fld>
            <a:endParaRPr lang="en-US"/>
          </a:p>
        </p:txBody>
      </p:sp>
    </p:spTree>
    <p:extLst>
      <p:ext uri="{BB962C8B-B14F-4D97-AF65-F5344CB8AC3E}">
        <p14:creationId xmlns:p14="http://schemas.microsoft.com/office/powerpoint/2010/main" val="14142626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kern="1200" dirty="0">
                <a:solidFill>
                  <a:schemeClr val="tx1"/>
                </a:solidFill>
                <a:effectLst/>
                <a:latin typeface="+mn-lt"/>
                <a:ea typeface="+mn-ea"/>
                <a:cs typeface="+mn-cs"/>
              </a:rPr>
              <a:t>- First time </a:t>
            </a:r>
            <a:r>
              <a:rPr lang="en-US" sz="1200" b="0" i="0" kern="1200">
                <a:solidFill>
                  <a:schemeClr val="tx1"/>
                </a:solidFill>
                <a:effectLst/>
                <a:latin typeface="+mn-lt"/>
                <a:ea typeface="+mn-ea"/>
                <a:cs typeface="+mn-cs"/>
              </a:rPr>
              <a:t>federal </a:t>
            </a:r>
            <a:r>
              <a:rPr lang="en-US"/>
              <a:t>statute </a:t>
            </a:r>
            <a:r>
              <a:rPr lang="en-US" sz="1200" b="0" i="0" kern="1200">
                <a:solidFill>
                  <a:schemeClr val="tx1"/>
                </a:solidFill>
                <a:effectLst/>
                <a:latin typeface="+mn-lt"/>
                <a:ea typeface="+mn-ea"/>
                <a:cs typeface="+mn-cs"/>
              </a:rPr>
              <a:t>has </a:t>
            </a:r>
            <a:r>
              <a:rPr lang="en-US" sz="1200" b="0" i="0" kern="1200" dirty="0">
                <a:solidFill>
                  <a:schemeClr val="tx1"/>
                </a:solidFill>
                <a:effectLst/>
                <a:latin typeface="+mn-lt"/>
                <a:ea typeface="+mn-ea"/>
                <a:cs typeface="+mn-cs"/>
              </a:rPr>
              <a:t>defined early college high schools </a:t>
            </a:r>
            <a:r>
              <a:rPr lang="en-US" sz="1200" b="0" i="0" kern="1200">
                <a:solidFill>
                  <a:schemeClr val="tx1"/>
                </a:solidFill>
                <a:effectLst/>
                <a:latin typeface="+mn-lt"/>
                <a:ea typeface="+mn-ea"/>
                <a:cs typeface="+mn-cs"/>
              </a:rPr>
              <a:t>and </a:t>
            </a:r>
            <a:r>
              <a:rPr lang="en-US"/>
              <a:t>dual- </a:t>
            </a:r>
            <a:r>
              <a:rPr lang="en-US" sz="1200" b="0" i="0" kern="1200">
                <a:solidFill>
                  <a:schemeClr val="tx1"/>
                </a:solidFill>
                <a:effectLst/>
                <a:latin typeface="+mn-lt"/>
                <a:ea typeface="+mn-ea"/>
                <a:cs typeface="+mn-cs"/>
              </a:rPr>
              <a:t>or </a:t>
            </a:r>
            <a:r>
              <a:rPr lang="en-US" dirty="0"/>
              <a:t>concurrent-enrollment</a:t>
            </a:r>
            <a:r>
              <a:rPr lang="en-US"/>
              <a:t> </a:t>
            </a:r>
            <a:r>
              <a:rPr lang="en-US" dirty="0"/>
              <a:t>programs. This </a:t>
            </a:r>
            <a:r>
              <a:rPr lang="en-US"/>
              <a:t>is </a:t>
            </a:r>
            <a:r>
              <a:rPr lang="en-US" sz="1200" b="0" i="0" kern="1200">
                <a:solidFill>
                  <a:schemeClr val="tx1"/>
                </a:solidFill>
                <a:effectLst/>
                <a:latin typeface="+mn-lt"/>
                <a:ea typeface="+mn-ea"/>
                <a:cs typeface="+mn-cs"/>
              </a:rPr>
              <a:t>important </a:t>
            </a:r>
            <a:r>
              <a:rPr lang="en-US" sz="1200" b="0" i="0" kern="1200" dirty="0">
                <a:solidFill>
                  <a:schemeClr val="tx1"/>
                </a:solidFill>
                <a:effectLst/>
                <a:latin typeface="+mn-lt"/>
                <a:ea typeface="+mn-ea"/>
                <a:cs typeface="+mn-cs"/>
              </a:rPr>
              <a:t>because there has been such a variety in terminology used for these types of programs in </a:t>
            </a:r>
            <a:r>
              <a:rPr lang="en-US" sz="1200" b="0" i="0" kern="1200">
                <a:solidFill>
                  <a:schemeClr val="tx1"/>
                </a:solidFill>
                <a:effectLst/>
                <a:latin typeface="+mn-lt"/>
                <a:ea typeface="+mn-ea"/>
                <a:cs typeface="+mn-cs"/>
              </a:rPr>
              <a:t>the past</a:t>
            </a:r>
            <a:r>
              <a:rPr lang="en-US"/>
              <a:t>;</a:t>
            </a:r>
            <a:r>
              <a:rPr lang="en-US" sz="1200" b="0" i="0" kern="120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there was a particular push to add “concurrent” to the </a:t>
            </a:r>
            <a:r>
              <a:rPr lang="en-US" sz="1200" b="0" i="0" kern="1200">
                <a:solidFill>
                  <a:schemeClr val="tx1"/>
                </a:solidFill>
                <a:effectLst/>
                <a:latin typeface="+mn-lt"/>
                <a:ea typeface="+mn-ea"/>
                <a:cs typeface="+mn-cs"/>
              </a:rPr>
              <a:t>term “</a:t>
            </a:r>
            <a:r>
              <a:rPr lang="en-US"/>
              <a:t>dual-enrollment</a:t>
            </a:r>
            <a:r>
              <a:rPr lang="en-US" sz="1200" b="0" i="0" kern="1200">
                <a:solidFill>
                  <a:schemeClr val="tx1"/>
                </a:solidFill>
                <a:effectLst/>
                <a:latin typeface="+mn-lt"/>
                <a:ea typeface="+mn-ea"/>
                <a:cs typeface="+mn-cs"/>
              </a:rPr>
              <a:t>” </a:t>
            </a:r>
            <a:r>
              <a:rPr lang="en-US" sz="1200" b="0" i="0" kern="1200" dirty="0">
                <a:solidFill>
                  <a:schemeClr val="tx1"/>
                </a:solidFill>
                <a:effectLst/>
                <a:latin typeface="+mn-lt"/>
                <a:ea typeface="+mn-ea"/>
                <a:cs typeface="+mn-cs"/>
              </a:rPr>
              <a:t>since many states use </a:t>
            </a:r>
            <a:r>
              <a:rPr lang="en-US" sz="1200" b="0" i="0" kern="1200">
                <a:solidFill>
                  <a:schemeClr val="tx1"/>
                </a:solidFill>
                <a:effectLst/>
                <a:latin typeface="+mn-lt"/>
                <a:ea typeface="+mn-ea"/>
                <a:cs typeface="+mn-cs"/>
              </a:rPr>
              <a:t>this term</a:t>
            </a:r>
            <a:r>
              <a:rPr lang="en-US" dirty="0"/>
              <a:t>.</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41</a:t>
            </a:fld>
            <a:endParaRPr lang="en-US"/>
          </a:p>
        </p:txBody>
      </p:sp>
    </p:spTree>
    <p:extLst>
      <p:ext uri="{BB962C8B-B14F-4D97-AF65-F5344CB8AC3E}">
        <p14:creationId xmlns:p14="http://schemas.microsoft.com/office/powerpoint/2010/main" val="9987833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43</a:t>
            </a:fld>
            <a:endParaRPr lang="en-US"/>
          </a:p>
        </p:txBody>
      </p:sp>
    </p:spTree>
    <p:extLst>
      <p:ext uri="{BB962C8B-B14F-4D97-AF65-F5344CB8AC3E}">
        <p14:creationId xmlns:p14="http://schemas.microsoft.com/office/powerpoint/2010/main" val="12863226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Wayne Riddle, </a:t>
            </a:r>
            <a:r>
              <a:rPr lang="en-US" sz="1200" b="0" i="1" kern="1200" dirty="0">
                <a:solidFill>
                  <a:schemeClr val="tx1"/>
                </a:solidFill>
                <a:effectLst/>
                <a:latin typeface="+mn-lt"/>
                <a:ea typeface="+mn-ea"/>
                <a:cs typeface="+mn-cs"/>
              </a:rPr>
              <a:t>Title I and High Schools: Addressing the Needs of Disadvantaged Students at All Grade Levels </a:t>
            </a:r>
            <a:r>
              <a:rPr lang="en-US" sz="1200" b="0" i="0" kern="1200" dirty="0">
                <a:solidFill>
                  <a:schemeClr val="tx1"/>
                </a:solidFill>
                <a:effectLst/>
                <a:latin typeface="+mn-lt"/>
                <a:ea typeface="+mn-ea"/>
                <a:cs typeface="+mn-cs"/>
              </a:rPr>
              <a:t>(Washington, DC: Alliance for Excellent Education, 2011),</a:t>
            </a:r>
            <a:r>
              <a:rPr lang="en-US" sz="1200" b="0" i="0" kern="1200" dirty="0">
                <a:solidFill>
                  <a:schemeClr val="tx1"/>
                </a:solidFill>
                <a:effectLst/>
                <a:latin typeface="+mn-lt"/>
                <a:ea typeface="+mn-ea"/>
                <a:cs typeface="+mn-cs"/>
                <a:hlinkClick r:id="rId3"/>
              </a:rPr>
              <a:t>http://all4ed.org/</a:t>
            </a:r>
            <a:r>
              <a:rPr lang="en-US" sz="1200" b="0" i="0" kern="1200" dirty="0" err="1">
                <a:solidFill>
                  <a:schemeClr val="tx1"/>
                </a:solidFill>
                <a:effectLst/>
                <a:latin typeface="+mn-lt"/>
                <a:ea typeface="+mn-ea"/>
                <a:cs typeface="+mn-cs"/>
                <a:hlinkClick r:id="rId3"/>
              </a:rPr>
              <a:t>wp</a:t>
            </a:r>
            <a:r>
              <a:rPr lang="en-US" sz="1200" b="0" i="0" kern="1200" dirty="0">
                <a:solidFill>
                  <a:schemeClr val="tx1"/>
                </a:solidFill>
                <a:effectLst/>
                <a:latin typeface="+mn-lt"/>
                <a:ea typeface="+mn-ea"/>
                <a:cs typeface="+mn-cs"/>
                <a:hlinkClick r:id="rId3"/>
              </a:rPr>
              <a:t>-content/uploads/2013/06/TitleIandHSs.pdf</a:t>
            </a:r>
            <a:r>
              <a:rPr lang="en-US"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44</a:t>
            </a:fld>
            <a:endParaRPr lang="en-US"/>
          </a:p>
        </p:txBody>
      </p:sp>
    </p:spTree>
    <p:extLst>
      <p:ext uri="{BB962C8B-B14F-4D97-AF65-F5344CB8AC3E}">
        <p14:creationId xmlns:p14="http://schemas.microsoft.com/office/powerpoint/2010/main" val="5703949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9BCD59-2956-0040-A30E-3599D19C9A43}" type="slidenum">
              <a:rPr lang="en-US" smtClean="0"/>
              <a:t>46</a:t>
            </a:fld>
            <a:endParaRPr lang="en-US"/>
          </a:p>
        </p:txBody>
      </p:sp>
    </p:spTree>
    <p:extLst>
      <p:ext uri="{BB962C8B-B14F-4D97-AF65-F5344CB8AC3E}">
        <p14:creationId xmlns:p14="http://schemas.microsoft.com/office/powerpoint/2010/main" val="14941938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mn-lt"/>
                <a:ea typeface="+mn-ea"/>
                <a:cs typeface="+mn-cs"/>
              </a:rPr>
              <a:t>[ESSA, Sec. 1113(a)(3)(B)]</a:t>
            </a:r>
            <a:endParaRPr lang="en-US" dirty="0"/>
          </a:p>
          <a:p>
            <a:pPr fontAlgn="base"/>
            <a:endParaRPr lang="en-US" dirty="0"/>
          </a:p>
          <a:p>
            <a:pPr fontAlgn="base"/>
            <a:r>
              <a:rPr lang="en-US" dirty="0"/>
              <a:t>The Every Student Succeeds Act allows districts to target Title I funds to high schools.</a:t>
            </a:r>
          </a:p>
          <a:p>
            <a:pPr fontAlgn="base"/>
            <a:r>
              <a:rPr lang="en-US" dirty="0"/>
              <a:t>​</a:t>
            </a:r>
          </a:p>
          <a:p>
            <a:pPr fontAlgn="base"/>
            <a:r>
              <a:rPr lang="en-US" dirty="0"/>
              <a:t>Districts are allowed to lower the priority threshold to receive Title I funds from 75 percent to 50 percent for high schools.​</a:t>
            </a:r>
          </a:p>
          <a:p>
            <a:pPr fontAlgn="base"/>
            <a:r>
              <a:rPr lang="en-US" dirty="0"/>
              <a:t>Districts are allowed to use the “feeder pattern” to determine poverty in high schools​.</a:t>
            </a:r>
          </a:p>
          <a:p>
            <a:endParaRPr lang="en-US" dirty="0"/>
          </a:p>
          <a:p>
            <a:endParaRPr lang="en-US" dirty="0"/>
          </a:p>
        </p:txBody>
      </p:sp>
      <p:sp>
        <p:nvSpPr>
          <p:cNvPr id="4" name="Slide Number Placeholder 3"/>
          <p:cNvSpPr>
            <a:spLocks noGrp="1"/>
          </p:cNvSpPr>
          <p:nvPr>
            <p:ph type="sldNum" sz="quarter" idx="10"/>
          </p:nvPr>
        </p:nvSpPr>
        <p:spPr/>
        <p:txBody>
          <a:bodyPr/>
          <a:lstStyle/>
          <a:p>
            <a:fld id="{549BCD59-2956-0040-A30E-3599D19C9A43}" type="slidenum">
              <a:rPr lang="en-US" smtClean="0"/>
              <a:t>47</a:t>
            </a:fld>
            <a:endParaRPr lang="en-US"/>
          </a:p>
        </p:txBody>
      </p:sp>
    </p:spTree>
    <p:extLst>
      <p:ext uri="{BB962C8B-B14F-4D97-AF65-F5344CB8AC3E}">
        <p14:creationId xmlns:p14="http://schemas.microsoft.com/office/powerpoint/2010/main" val="4129408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kern="1200" dirty="0">
                <a:solidFill>
                  <a:schemeClr val="tx1"/>
                </a:solidFill>
                <a:effectLst/>
                <a:latin typeface="+mn-lt"/>
                <a:ea typeface="+mn-ea"/>
                <a:cs typeface="+mn-cs"/>
              </a:rPr>
              <a:t>Also:</a:t>
            </a:r>
          </a:p>
          <a:p>
            <a:pPr rtl="0"/>
            <a:r>
              <a:rPr lang="en-US" sz="1200" b="0" i="0" kern="1200" dirty="0">
                <a:solidFill>
                  <a:schemeClr val="tx1"/>
                </a:solidFill>
                <a:effectLst/>
                <a:latin typeface="+mn-lt"/>
                <a:ea typeface="+mn-ea"/>
                <a:cs typeface="+mn-cs"/>
              </a:rPr>
              <a:t>- Student participation in </a:t>
            </a:r>
            <a:r>
              <a:rPr lang="en-US" sz="1200" b="0" i="0" kern="1200">
                <a:solidFill>
                  <a:schemeClr val="tx1"/>
                </a:solidFill>
                <a:effectLst/>
                <a:latin typeface="+mn-lt"/>
                <a:ea typeface="+mn-ea"/>
                <a:cs typeface="+mn-cs"/>
              </a:rPr>
              <a:t>college </a:t>
            </a:r>
            <a:r>
              <a:rPr lang="en-US" dirty="0"/>
              <a:t>course</a:t>
            </a:r>
            <a:r>
              <a:rPr lang="en-US"/>
              <a:t> work </a:t>
            </a:r>
            <a:r>
              <a:rPr lang="en-US" sz="1200" b="0" i="0" kern="1200">
                <a:solidFill>
                  <a:schemeClr val="tx1"/>
                </a:solidFill>
                <a:effectLst/>
                <a:latin typeface="+mn-lt"/>
                <a:ea typeface="+mn-ea"/>
                <a:cs typeface="+mn-cs"/>
              </a:rPr>
              <a:t>must </a:t>
            </a:r>
            <a:r>
              <a:rPr lang="en-US" sz="1200" b="0" i="0" kern="1200" dirty="0">
                <a:solidFill>
                  <a:schemeClr val="tx1"/>
                </a:solidFill>
                <a:effectLst/>
                <a:latin typeface="+mn-lt"/>
                <a:ea typeface="+mn-ea"/>
                <a:cs typeface="+mn-cs"/>
              </a:rPr>
              <a:t>be included in state report cards</a:t>
            </a:r>
          </a:p>
          <a:p>
            <a:pPr rtl="0"/>
            <a:r>
              <a:rPr lang="en-US" sz="1200" b="0" i="0" kern="1200">
                <a:solidFill>
                  <a:schemeClr val="tx1"/>
                </a:solidFill>
                <a:effectLst/>
                <a:latin typeface="+mn-lt"/>
                <a:ea typeface="+mn-ea"/>
                <a:cs typeface="+mn-cs"/>
              </a:rPr>
              <a:t>- </a:t>
            </a:r>
            <a:r>
              <a:rPr lang="en-US" dirty="0"/>
              <a:t>Local</a:t>
            </a:r>
            <a:r>
              <a:rPr lang="en-US"/>
              <a:t> </a:t>
            </a:r>
            <a:r>
              <a:rPr lang="en-US" dirty="0"/>
              <a:t>education </a:t>
            </a:r>
            <a:r>
              <a:rPr lang="en-US"/>
              <a:t>agency </a:t>
            </a:r>
            <a:r>
              <a:rPr lang="en-US" sz="1200" b="0" i="0" kern="1200">
                <a:solidFill>
                  <a:schemeClr val="tx1"/>
                </a:solidFill>
                <a:effectLst/>
                <a:latin typeface="+mn-lt"/>
                <a:ea typeface="+mn-ea"/>
                <a:cs typeface="+mn-cs"/>
              </a:rPr>
              <a:t>plans </a:t>
            </a:r>
            <a:r>
              <a:rPr lang="en-US" sz="1200" b="0" i="0" kern="1200" dirty="0">
                <a:solidFill>
                  <a:schemeClr val="tx1"/>
                </a:solidFill>
                <a:effectLst/>
                <a:latin typeface="+mn-lt"/>
                <a:ea typeface="+mn-ea"/>
                <a:cs typeface="+mn-cs"/>
              </a:rPr>
              <a:t>must include strategies to help students transition between high school and postsecondary education, such </a:t>
            </a:r>
            <a:r>
              <a:rPr lang="en-US" sz="1200" b="0" i="0" kern="1200">
                <a:solidFill>
                  <a:schemeClr val="tx1"/>
                </a:solidFill>
                <a:effectLst/>
                <a:latin typeface="+mn-lt"/>
                <a:ea typeface="+mn-ea"/>
                <a:cs typeface="+mn-cs"/>
              </a:rPr>
              <a:t>as </a:t>
            </a:r>
            <a:r>
              <a:rPr lang="en-US"/>
              <a:t>dual-enrollment </a:t>
            </a:r>
            <a:r>
              <a:rPr lang="en-US" sz="1200" b="0" i="0" kern="1200">
                <a:solidFill>
                  <a:schemeClr val="tx1"/>
                </a:solidFill>
                <a:effectLst/>
                <a:latin typeface="+mn-lt"/>
                <a:ea typeface="+mn-ea"/>
                <a:cs typeface="+mn-cs"/>
              </a:rPr>
              <a:t>and </a:t>
            </a:r>
            <a:r>
              <a:rPr lang="en-US" dirty="0"/>
              <a:t>early</a:t>
            </a:r>
            <a:r>
              <a:rPr lang="en-US"/>
              <a:t> </a:t>
            </a:r>
            <a:r>
              <a:rPr lang="en-US" dirty="0"/>
              <a:t>college high </a:t>
            </a:r>
            <a:r>
              <a:rPr lang="en-US"/>
              <a:t>school programs</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49BCD59-2956-0040-A30E-3599D19C9A43}" type="slidenum">
              <a:rPr lang="en-US" smtClean="0"/>
              <a:t>48</a:t>
            </a:fld>
            <a:endParaRPr lang="en-US"/>
          </a:p>
        </p:txBody>
      </p:sp>
    </p:spTree>
    <p:extLst>
      <p:ext uri="{BB962C8B-B14F-4D97-AF65-F5344CB8AC3E}">
        <p14:creationId xmlns:p14="http://schemas.microsoft.com/office/powerpoint/2010/main" val="711684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 the Every Student Succeeds Act (ESSA) of 2015, states and districts are responsible for supporting and improving the quality of low-performing high schools.</a:t>
            </a:r>
          </a:p>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6</a:t>
            </a:fld>
            <a:endParaRPr lang="en-US"/>
          </a:p>
        </p:txBody>
      </p:sp>
    </p:spTree>
    <p:extLst>
      <p:ext uri="{BB962C8B-B14F-4D97-AF65-F5344CB8AC3E}">
        <p14:creationId xmlns:p14="http://schemas.microsoft.com/office/powerpoint/2010/main" val="7854663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9BCD59-2956-0040-A30E-3599D19C9A43}" type="slidenum">
              <a:rPr lang="en-US" smtClean="0"/>
              <a:t>49</a:t>
            </a:fld>
            <a:endParaRPr lang="en-US"/>
          </a:p>
        </p:txBody>
      </p:sp>
    </p:spTree>
    <p:extLst>
      <p:ext uri="{BB962C8B-B14F-4D97-AF65-F5344CB8AC3E}">
        <p14:creationId xmlns:p14="http://schemas.microsoft.com/office/powerpoint/2010/main" val="17079680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50</a:t>
            </a:fld>
            <a:endParaRPr lang="en-US"/>
          </a:p>
        </p:txBody>
      </p:sp>
    </p:spTree>
    <p:extLst>
      <p:ext uri="{BB962C8B-B14F-4D97-AF65-F5344CB8AC3E}">
        <p14:creationId xmlns:p14="http://schemas.microsoft.com/office/powerpoint/2010/main" val="4957689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s-IS" sz="1200" kern="1200" dirty="0">
                <a:solidFill>
                  <a:schemeClr val="tx1"/>
                </a:solidFill>
                <a:effectLst/>
                <a:latin typeface="+mn-lt"/>
                <a:ea typeface="+mn-ea"/>
                <a:cs typeface="+mn-cs"/>
              </a:rPr>
              <a:t>[ESSA, Sec 1003A(c)(3)(A)]</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51</a:t>
            </a:fld>
            <a:endParaRPr lang="en-US"/>
          </a:p>
        </p:txBody>
      </p:sp>
    </p:spTree>
    <p:extLst>
      <p:ext uri="{BB962C8B-B14F-4D97-AF65-F5344CB8AC3E}">
        <p14:creationId xmlns:p14="http://schemas.microsoft.com/office/powerpoint/2010/main" val="17679325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53</a:t>
            </a:fld>
            <a:endParaRPr lang="en-US"/>
          </a:p>
        </p:txBody>
      </p:sp>
    </p:spTree>
    <p:extLst>
      <p:ext uri="{BB962C8B-B14F-4D97-AF65-F5344CB8AC3E}">
        <p14:creationId xmlns:p14="http://schemas.microsoft.com/office/powerpoint/2010/main" val="8548283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ndParaRPr>
          </a:p>
        </p:txBody>
      </p:sp>
      <p:sp>
        <p:nvSpPr>
          <p:cNvPr id="4" name="Slide Number Placeholder 3"/>
          <p:cNvSpPr>
            <a:spLocks noGrp="1"/>
          </p:cNvSpPr>
          <p:nvPr>
            <p:ph type="sldNum" sz="quarter" idx="10"/>
          </p:nvPr>
        </p:nvSpPr>
        <p:spPr/>
        <p:txBody>
          <a:bodyPr/>
          <a:lstStyle/>
          <a:p>
            <a:fld id="{549BCD59-2956-0040-A30E-3599D19C9A43}" type="slidenum">
              <a:rPr lang="en-US" smtClean="0"/>
              <a:t>55</a:t>
            </a:fld>
            <a:endParaRPr lang="en-US"/>
          </a:p>
        </p:txBody>
      </p:sp>
    </p:spTree>
    <p:extLst>
      <p:ext uri="{BB962C8B-B14F-4D97-AF65-F5344CB8AC3E}">
        <p14:creationId xmlns:p14="http://schemas.microsoft.com/office/powerpoint/2010/main" val="16498398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a:endParaRPr>
          </a:p>
          <a:p>
            <a:r>
              <a:rPr lang="en-US" dirty="0">
                <a:latin typeface="Calibri"/>
              </a:rPr>
              <a:t/>
            </a:r>
            <a:br>
              <a:rPr lang="en-US" dirty="0">
                <a:latin typeface="Calibri"/>
              </a:rPr>
            </a:br>
            <a:endParaRPr lang="en-US" dirty="0">
              <a:latin typeface="Calibri"/>
            </a:endParaRPr>
          </a:p>
        </p:txBody>
      </p:sp>
      <p:sp>
        <p:nvSpPr>
          <p:cNvPr id="4" name="Slide Number Placeholder 3"/>
          <p:cNvSpPr>
            <a:spLocks noGrp="1"/>
          </p:cNvSpPr>
          <p:nvPr>
            <p:ph type="sldNum" sz="quarter" idx="10"/>
          </p:nvPr>
        </p:nvSpPr>
        <p:spPr/>
        <p:txBody>
          <a:bodyPr/>
          <a:lstStyle/>
          <a:p>
            <a:fld id="{A99D88C3-9D94-E14B-A235-EAB6E88C561E}" type="slidenum">
              <a:rPr lang="en-US" smtClean="0"/>
              <a:t>56</a:t>
            </a:fld>
            <a:endParaRPr lang="en-US"/>
          </a:p>
        </p:txBody>
      </p:sp>
    </p:spTree>
    <p:extLst>
      <p:ext uri="{BB962C8B-B14F-4D97-AF65-F5344CB8AC3E}">
        <p14:creationId xmlns:p14="http://schemas.microsoft.com/office/powerpoint/2010/main" val="16685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a:endParaRPr>
          </a:p>
          <a:p>
            <a:r>
              <a:rPr lang="en-US" dirty="0">
                <a:latin typeface="Calibri"/>
              </a:rPr>
              <a:t/>
            </a:r>
            <a:br>
              <a:rPr lang="en-US" dirty="0">
                <a:latin typeface="Calibri"/>
              </a:rPr>
            </a:br>
            <a:endParaRPr lang="en-US" dirty="0">
              <a:latin typeface="Calibri"/>
            </a:endParaRPr>
          </a:p>
        </p:txBody>
      </p:sp>
      <p:sp>
        <p:nvSpPr>
          <p:cNvPr id="4" name="Slide Number Placeholder 3"/>
          <p:cNvSpPr>
            <a:spLocks noGrp="1"/>
          </p:cNvSpPr>
          <p:nvPr>
            <p:ph type="sldNum" sz="quarter" idx="10"/>
          </p:nvPr>
        </p:nvSpPr>
        <p:spPr/>
        <p:txBody>
          <a:bodyPr/>
          <a:lstStyle/>
          <a:p>
            <a:fld id="{A99D88C3-9D94-E14B-A235-EAB6E88C561E}" type="slidenum">
              <a:rPr lang="en-US" smtClean="0"/>
              <a:t>57</a:t>
            </a:fld>
            <a:endParaRPr lang="en-US"/>
          </a:p>
        </p:txBody>
      </p:sp>
    </p:spTree>
    <p:extLst>
      <p:ext uri="{BB962C8B-B14F-4D97-AF65-F5344CB8AC3E}">
        <p14:creationId xmlns:p14="http://schemas.microsoft.com/office/powerpoint/2010/main" val="16590331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Source: National Alliance of Concurrent Enrollment Partnerships </a:t>
            </a:r>
            <a:r>
              <a:rPr lang="en-US" sz="1200" dirty="0">
                <a:solidFill>
                  <a:schemeClr val="bg1"/>
                </a:solidFill>
                <a:hlinkClick r:id="rId3"/>
              </a:rPr>
              <a:t>www.nacep.org/research-policy/fast-facts/</a:t>
            </a:r>
            <a:r>
              <a:rPr lang="en-US" sz="1200" dirty="0">
                <a:solidFill>
                  <a:schemeClr val="bg1"/>
                </a:solidFill>
              </a:rPr>
              <a:t> </a:t>
            </a:r>
            <a:r>
              <a:rPr lang="en-US" dirty="0">
                <a:solidFill>
                  <a:schemeClr val="tx1">
                    <a:lumMod val="75000"/>
                    <a:lumOff val="25000"/>
                  </a:schemeClr>
                </a:solidFill>
                <a:latin typeface="Century Gothic" charset="0"/>
                <a:ea typeface="Century Gothic" charset="0"/>
                <a:cs typeface="Century Gothic" charset="0"/>
              </a:rPr>
              <a:t>(accessed August 24, 2016)</a:t>
            </a:r>
            <a:endParaRPr lang="en-US" sz="1200" dirty="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58</a:t>
            </a:fld>
            <a:endParaRPr lang="en-US"/>
          </a:p>
        </p:txBody>
      </p:sp>
    </p:spTree>
    <p:extLst>
      <p:ext uri="{BB962C8B-B14F-4D97-AF65-F5344CB8AC3E}">
        <p14:creationId xmlns:p14="http://schemas.microsoft.com/office/powerpoint/2010/main" val="7820379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Source: National Alliance of Concurrent Enrollment Partnerships</a:t>
            </a:r>
            <a:r>
              <a:rPr lang="en-US" dirty="0">
                <a:solidFill>
                  <a:schemeClr val="bg1"/>
                </a:solidFill>
              </a:rPr>
              <a:t>,</a:t>
            </a:r>
            <a:r>
              <a:rPr lang="en-US" sz="1200" dirty="0">
                <a:solidFill>
                  <a:schemeClr val="bg1"/>
                </a:solidFill>
              </a:rPr>
              <a:t> </a:t>
            </a:r>
            <a:r>
              <a:rPr lang="en-US" sz="1200" dirty="0">
                <a:solidFill>
                  <a:schemeClr val="bg1"/>
                </a:solidFill>
                <a:hlinkClick r:id="rId3"/>
              </a:rPr>
              <a:t>www.nacep.org/research-policy/fast-facts/</a:t>
            </a:r>
            <a:r>
              <a:rPr lang="en-US" sz="1200" dirty="0">
                <a:solidFill>
                  <a:schemeClr val="bg1"/>
                </a:solidFill>
              </a:rPr>
              <a:t> </a:t>
            </a:r>
            <a:r>
              <a:rPr lang="en-US" dirty="0">
                <a:solidFill>
                  <a:schemeClr val="bg1"/>
                </a:solidFill>
              </a:rPr>
              <a:t>(accessed August 24, 2016)</a:t>
            </a:r>
            <a:endParaRPr lang="en-US" sz="1200" dirty="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59</a:t>
            </a:fld>
            <a:endParaRPr lang="en-US"/>
          </a:p>
        </p:txBody>
      </p:sp>
    </p:spTree>
    <p:extLst>
      <p:ext uri="{BB962C8B-B14F-4D97-AF65-F5344CB8AC3E}">
        <p14:creationId xmlns:p14="http://schemas.microsoft.com/office/powerpoint/2010/main" val="4921070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9BCD59-2956-0040-A30E-3599D19C9A43}" type="slidenum">
              <a:rPr lang="en-US" smtClean="0"/>
              <a:t>60</a:t>
            </a:fld>
            <a:endParaRPr lang="en-US"/>
          </a:p>
        </p:txBody>
      </p:sp>
    </p:spTree>
    <p:extLst>
      <p:ext uri="{BB962C8B-B14F-4D97-AF65-F5344CB8AC3E}">
        <p14:creationId xmlns:p14="http://schemas.microsoft.com/office/powerpoint/2010/main" val="360656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9D88C3-9D94-E14B-A235-EAB6E88C561E}" type="slidenum">
              <a:rPr lang="en-US" smtClean="0"/>
              <a:t>7</a:t>
            </a:fld>
            <a:endParaRPr lang="en-US"/>
          </a:p>
        </p:txBody>
      </p:sp>
    </p:spTree>
    <p:extLst>
      <p:ext uri="{BB962C8B-B14F-4D97-AF65-F5344CB8AC3E}">
        <p14:creationId xmlns:p14="http://schemas.microsoft.com/office/powerpoint/2010/main" val="21867720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9BCD59-2956-0040-A30E-3599D19C9A43}" type="slidenum">
              <a:rPr lang="en-US" smtClean="0"/>
              <a:t>61</a:t>
            </a:fld>
            <a:endParaRPr lang="en-US"/>
          </a:p>
        </p:txBody>
      </p:sp>
    </p:spTree>
    <p:extLst>
      <p:ext uri="{BB962C8B-B14F-4D97-AF65-F5344CB8AC3E}">
        <p14:creationId xmlns:p14="http://schemas.microsoft.com/office/powerpoint/2010/main" val="6956069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Department of Education is inviting 44 postsecondary institutions to participate in an experiment that – for the first time – allows students taking college-credit courses to access Federal Pell Grants as early as high school. As part of this experiment, an estimated 10,000 high school students will have the opportunity to access approximately $20 million in Federal Pell Grants to take dual-enrollment courses provided by colleges and high schools throughout the nation. Nearly 80 percent of the selected sites are community colleges.</a:t>
            </a:r>
          </a:p>
          <a:p>
            <a:endParaRPr lang="en-US" dirty="0"/>
          </a:p>
        </p:txBody>
      </p:sp>
      <p:sp>
        <p:nvSpPr>
          <p:cNvPr id="4" name="Slide Number Placeholder 3"/>
          <p:cNvSpPr>
            <a:spLocks noGrp="1"/>
          </p:cNvSpPr>
          <p:nvPr>
            <p:ph type="sldNum" sz="quarter" idx="10"/>
          </p:nvPr>
        </p:nvSpPr>
        <p:spPr/>
        <p:txBody>
          <a:bodyPr/>
          <a:lstStyle/>
          <a:p>
            <a:fld id="{44DA35DC-92CC-42F5-921B-9F7910DFFA08}" type="slidenum">
              <a:rPr lang="en-US" smtClean="0"/>
              <a:t>62</a:t>
            </a:fld>
            <a:endParaRPr lang="en-US"/>
          </a:p>
        </p:txBody>
      </p:sp>
    </p:spTree>
    <p:extLst>
      <p:ext uri="{BB962C8B-B14F-4D97-AF65-F5344CB8AC3E}">
        <p14:creationId xmlns:p14="http://schemas.microsoft.com/office/powerpoint/2010/main" val="28618999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63</a:t>
            </a:fld>
            <a:endParaRPr lang="en-US"/>
          </a:p>
        </p:txBody>
      </p:sp>
    </p:spTree>
    <p:extLst>
      <p:ext uri="{BB962C8B-B14F-4D97-AF65-F5344CB8AC3E}">
        <p14:creationId xmlns:p14="http://schemas.microsoft.com/office/powerpoint/2010/main" val="10569816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DA35DC-92CC-42F5-921B-9F7910DFFA08}" type="slidenum">
              <a:rPr lang="en-US" smtClean="0"/>
              <a:t>65</a:t>
            </a:fld>
            <a:endParaRPr lang="en-US"/>
          </a:p>
        </p:txBody>
      </p:sp>
    </p:spTree>
    <p:extLst>
      <p:ext uri="{BB962C8B-B14F-4D97-AF65-F5344CB8AC3E}">
        <p14:creationId xmlns:p14="http://schemas.microsoft.com/office/powerpoint/2010/main" val="2832558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Under the authority of Texas Education Code </a:t>
            </a:r>
            <a:r>
              <a:rPr lang="en-US" u="sng" dirty="0">
                <a:hlinkClick r:id="rId3"/>
              </a:rPr>
              <a:t>(TEC) §29.908(b)</a:t>
            </a:r>
            <a:r>
              <a:rPr lang="en-US" dirty="0"/>
              <a:t> and Texas Administrative Code </a:t>
            </a:r>
            <a:r>
              <a:rPr lang="en-US" u="sng" dirty="0">
                <a:hlinkClick r:id="rId4"/>
              </a:rPr>
              <a:t>(TAC) §102.1091</a:t>
            </a:r>
            <a:r>
              <a:rPr lang="en-US" dirty="0"/>
              <a:t>, the TEA developed a designation process for early college high schools. </a:t>
            </a:r>
          </a:p>
          <a:p>
            <a:r>
              <a:rPr lang="en-US" sz="1200" dirty="0">
                <a:latin typeface="Century Gothic" charset="0"/>
                <a:ea typeface="Century Gothic" charset="0"/>
                <a:cs typeface="Century Gothic" charset="0"/>
              </a:rPr>
              <a:t>Source: </a:t>
            </a:r>
            <a:r>
              <a:rPr lang="en-US" dirty="0">
                <a:latin typeface="Century Gothic" charset="0"/>
                <a:ea typeface="Century Gothic" charset="0"/>
                <a:cs typeface="Century Gothic" charset="0"/>
              </a:rPr>
              <a:t>http://tea.texas.gov/Curriculum_and_Instructional_Programs/College_and_Career_Readiness/Early_College_High_School/ (accessed August 24, 2016)</a:t>
            </a:r>
            <a:endParaRPr lang="en-US" sz="1200" dirty="0">
              <a:latin typeface="Century Gothic" charset="0"/>
              <a:ea typeface="Century Gothic" charset="0"/>
              <a:cs typeface="Century Gothic"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Century Gothic" charset="0"/>
                <a:ea typeface="Century Gothic" charset="0"/>
                <a:cs typeface="Century Gothic" charset="0"/>
              </a:rPr>
              <a:t>Source: </a:t>
            </a:r>
            <a:r>
              <a:rPr lang="en-US" dirty="0">
                <a:latin typeface="Century Gothic" charset="0"/>
                <a:ea typeface="Century Gothic" charset="0"/>
                <a:cs typeface="Century Gothic" charset="0"/>
                <a:hlinkClick r:id="rId5"/>
              </a:rPr>
              <a:t>http://txechs.org/find-an-echs-in-texas/</a:t>
            </a:r>
            <a:r>
              <a:rPr lang="en-US" dirty="0">
                <a:latin typeface="Century Gothic" charset="0"/>
                <a:ea typeface="Century Gothic" charset="0"/>
                <a:cs typeface="Century Gothic" charset="0"/>
              </a:rPr>
              <a:t> </a:t>
            </a:r>
            <a:r>
              <a:rPr lang="en-US" dirty="0">
                <a:solidFill>
                  <a:schemeClr val="tx1">
                    <a:lumMod val="75000"/>
                    <a:lumOff val="25000"/>
                  </a:schemeClr>
                </a:solidFill>
                <a:latin typeface="Century Gothic" charset="0"/>
                <a:ea typeface="Century Gothic" charset="0"/>
                <a:cs typeface="Century Gothic" charset="0"/>
              </a:rPr>
              <a:t>(accessed August 24, 2016)</a:t>
            </a:r>
            <a:endParaRPr lang="en-US" dirty="0">
              <a:latin typeface="Century Gothic" charset="0"/>
              <a:ea typeface="Century Gothic" charset="0"/>
              <a:cs typeface="Century Gothic" charset="0"/>
            </a:endParaRPr>
          </a:p>
          <a:p>
            <a:endParaRPr lang="en-US" dirty="0"/>
          </a:p>
        </p:txBody>
      </p:sp>
      <p:sp>
        <p:nvSpPr>
          <p:cNvPr id="4" name="Slide Number Placeholder 3"/>
          <p:cNvSpPr>
            <a:spLocks noGrp="1"/>
          </p:cNvSpPr>
          <p:nvPr>
            <p:ph type="sldNum" sz="quarter" idx="10"/>
          </p:nvPr>
        </p:nvSpPr>
        <p:spPr/>
        <p:txBody>
          <a:bodyPr/>
          <a:lstStyle/>
          <a:p>
            <a:fld id="{549BCD59-2956-0040-A30E-3599D19C9A43}" type="slidenum">
              <a:rPr lang="en-US" smtClean="0"/>
              <a:t>69</a:t>
            </a:fld>
            <a:endParaRPr lang="en-US"/>
          </a:p>
        </p:txBody>
      </p:sp>
    </p:spTree>
    <p:extLst>
      <p:ext uri="{BB962C8B-B14F-4D97-AF65-F5344CB8AC3E}">
        <p14:creationId xmlns:p14="http://schemas.microsoft.com/office/powerpoint/2010/main" val="16104928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9BCD59-2956-0040-A30E-3599D19C9A43}" type="slidenum">
              <a:rPr lang="en-US" smtClean="0"/>
              <a:t>70</a:t>
            </a:fld>
            <a:endParaRPr lang="en-US"/>
          </a:p>
        </p:txBody>
      </p:sp>
    </p:spTree>
    <p:extLst>
      <p:ext uri="{BB962C8B-B14F-4D97-AF65-F5344CB8AC3E}">
        <p14:creationId xmlns:p14="http://schemas.microsoft.com/office/powerpoint/2010/main" val="15868992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Source:</a:t>
            </a:r>
            <a:r>
              <a:rPr lang="en-US" dirty="0">
                <a:hlinkClick r:id="rId3"/>
              </a:rPr>
              <a:t> http://application.jff.org/dualenrollment/</a:t>
            </a:r>
            <a:r>
              <a:rPr lang="en-US" dirty="0"/>
              <a:t> </a:t>
            </a:r>
            <a:r>
              <a:rPr lang="en-US" dirty="0">
                <a:solidFill>
                  <a:schemeClr val="tx1">
                    <a:lumMod val="75000"/>
                    <a:lumOff val="25000"/>
                  </a:schemeClr>
                </a:solidFill>
                <a:latin typeface="Century Gothic" charset="0"/>
                <a:ea typeface="Century Gothic" charset="0"/>
                <a:cs typeface="Century Gothic" charset="0"/>
              </a:rPr>
              <a:t>(accessed August 24, 2016)</a:t>
            </a:r>
            <a:endParaRPr lang="en-US" dirty="0"/>
          </a:p>
        </p:txBody>
      </p:sp>
      <p:sp>
        <p:nvSpPr>
          <p:cNvPr id="4" name="Slide Number Placeholder 3"/>
          <p:cNvSpPr>
            <a:spLocks noGrp="1"/>
          </p:cNvSpPr>
          <p:nvPr>
            <p:ph type="sldNum" sz="quarter" idx="10"/>
          </p:nvPr>
        </p:nvSpPr>
        <p:spPr/>
        <p:txBody>
          <a:bodyPr/>
          <a:lstStyle/>
          <a:p>
            <a:fld id="{549BCD59-2956-0040-A30E-3599D19C9A43}" type="slidenum">
              <a:rPr lang="en-US" smtClean="0"/>
              <a:t>71</a:t>
            </a:fld>
            <a:endParaRPr lang="en-US"/>
          </a:p>
        </p:txBody>
      </p:sp>
    </p:spTree>
    <p:extLst>
      <p:ext uri="{BB962C8B-B14F-4D97-AF65-F5344CB8AC3E}">
        <p14:creationId xmlns:p14="http://schemas.microsoft.com/office/powerpoint/2010/main" val="12384120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75</a:t>
            </a:fld>
            <a:endParaRPr lang="en-US"/>
          </a:p>
        </p:txBody>
      </p:sp>
    </p:spTree>
    <p:extLst>
      <p:ext uri="{BB962C8B-B14F-4D97-AF65-F5344CB8AC3E}">
        <p14:creationId xmlns:p14="http://schemas.microsoft.com/office/powerpoint/2010/main" val="13308598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primer provides </a:t>
            </a:r>
            <a:r>
              <a:rPr lang="en-US" baseline="0" dirty="0"/>
              <a:t>you </a:t>
            </a:r>
            <a:r>
              <a:rPr lang="en-US" dirty="0"/>
              <a:t>with </a:t>
            </a:r>
            <a:r>
              <a:rPr lang="en-US" baseline="0" dirty="0"/>
              <a:t>ESSA policy that can significantly impact the way you design </a:t>
            </a:r>
            <a:r>
              <a:rPr lang="en-US" dirty="0"/>
              <a:t>your </a:t>
            </a:r>
            <a:r>
              <a:rPr lang="en-US" baseline="0" dirty="0"/>
              <a:t>high school program for college and </a:t>
            </a:r>
            <a:r>
              <a:rPr lang="en-US" dirty="0"/>
              <a:t>a </a:t>
            </a:r>
            <a:r>
              <a:rPr lang="en-US" baseline="0" dirty="0"/>
              <a:t>career. It also offered models of </a:t>
            </a:r>
            <a:r>
              <a:rPr lang="en-US" dirty="0"/>
              <a:t>dual-enrollment</a:t>
            </a:r>
            <a:r>
              <a:rPr lang="en-US" baseline="0" dirty="0"/>
              <a:t>, </a:t>
            </a:r>
            <a:r>
              <a:rPr lang="en-US" dirty="0"/>
              <a:t>concurrent-enrollment </a:t>
            </a:r>
            <a:r>
              <a:rPr lang="en-US" baseline="0" dirty="0"/>
              <a:t>and early college experiences. Additionally there are resources for reviewing and learning. And then there are ideas and for planning and implementation.</a:t>
            </a:r>
          </a:p>
          <a:p>
            <a:r>
              <a:rPr lang="en-US" baseline="0" dirty="0"/>
              <a:t>The Alliance for Excellent Education remains excited about the possibilities for excellent high schools in the </a:t>
            </a:r>
            <a:r>
              <a:rPr lang="en-US" dirty="0"/>
              <a:t>United States </a:t>
            </a:r>
            <a:r>
              <a:rPr lang="en-US" baseline="0" dirty="0"/>
              <a:t>and the staff stand ready to support you as thought partners and technical assistance providers in your school reform initiative or in making small changes in policy, procedures and practices to strengthen learning for students that allows them to be “college and career ready</a:t>
            </a:r>
            <a:r>
              <a:rPr lang="en-US" dirty="0"/>
              <a:t>.” </a:t>
            </a:r>
            <a:r>
              <a:rPr lang="en-US" baseline="0" dirty="0"/>
              <a:t>The Alliance is firm in its belief that students of color, students receiving special education services, English language learners, and other populations traditionally underserved </a:t>
            </a:r>
            <a:r>
              <a:rPr lang="en-US" dirty="0"/>
              <a:t>need </a:t>
            </a:r>
            <a:r>
              <a:rPr lang="en-US" baseline="0" dirty="0"/>
              <a:t>equitable access to </a:t>
            </a:r>
            <a:r>
              <a:rPr lang="en-US" dirty="0"/>
              <a:t>college- </a:t>
            </a:r>
            <a:r>
              <a:rPr lang="en-US" baseline="0" dirty="0"/>
              <a:t>and </a:t>
            </a:r>
            <a:r>
              <a:rPr lang="en-US" dirty="0"/>
              <a:t>career-preparation </a:t>
            </a:r>
            <a:r>
              <a:rPr lang="en-US" baseline="0" dirty="0"/>
              <a:t>programs with the outcome of proficiency in </a:t>
            </a:r>
            <a:r>
              <a:rPr lang="en-US" dirty="0"/>
              <a:t>college- </a:t>
            </a:r>
            <a:r>
              <a:rPr lang="en-US" baseline="0" dirty="0"/>
              <a:t>and </a:t>
            </a:r>
            <a:r>
              <a:rPr lang="en-US" dirty="0"/>
              <a:t>career-ready</a:t>
            </a:r>
            <a:r>
              <a:rPr lang="en-US" baseline="0" dirty="0"/>
              <a:t> skills.</a:t>
            </a:r>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77</a:t>
            </a:fld>
            <a:endParaRPr lang="en-US"/>
          </a:p>
        </p:txBody>
      </p:sp>
    </p:spTree>
    <p:extLst>
      <p:ext uri="{BB962C8B-B14F-4D97-AF65-F5344CB8AC3E}">
        <p14:creationId xmlns:p14="http://schemas.microsoft.com/office/powerpoint/2010/main" val="22298664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78</a:t>
            </a:fld>
            <a:endParaRPr lang="en-US"/>
          </a:p>
        </p:txBody>
      </p:sp>
    </p:spTree>
    <p:extLst>
      <p:ext uri="{BB962C8B-B14F-4D97-AF65-F5344CB8AC3E}">
        <p14:creationId xmlns:p14="http://schemas.microsoft.com/office/powerpoint/2010/main" val="949822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 Not applicable.</a:t>
            </a:r>
            <a:br>
              <a:rPr lang="en-US" dirty="0"/>
            </a:br>
            <a:r>
              <a:rPr lang="en-US" dirty="0"/>
              <a:t>Note: Race categories exclude persons of Hispanic ethnicity. Prior to 2008, separate data on students of two or more races were not collected. Although rounded numbers are displayed, the figures are based on unrounded estimates. Detail may not sum to totals because of rounding. Data for 2025 are projected.</a:t>
            </a:r>
            <a:br>
              <a:rPr lang="en-US" dirty="0"/>
            </a:br>
            <a:r>
              <a:rPr lang="en-US" dirty="0"/>
              <a:t>Source: U.S. Department of Education, National Center for Education Statistics, Common Core of Data (CCD), “State </a:t>
            </a:r>
            <a:r>
              <a:rPr lang="en-US" dirty="0" err="1"/>
              <a:t>Nonfiscal</a:t>
            </a:r>
            <a:r>
              <a:rPr lang="en-US" dirty="0"/>
              <a:t> Survey of Public Elementary and Secondary Education,” 2003–04 and 2013–14; and National Elementary and Secondary Enrollment by Race/Ethnicity Projection Model, 1972 through 2025. See </a:t>
            </a:r>
            <a:r>
              <a:rPr lang="en-US" i="1" dirty="0"/>
              <a:t>Digest of Education Statistics 2015</a:t>
            </a:r>
            <a:r>
              <a:rPr lang="en-US" dirty="0"/>
              <a:t>, </a:t>
            </a:r>
            <a:r>
              <a:rPr lang="en-US" dirty="0">
                <a:hlinkClick r:id="rId3"/>
              </a:rPr>
              <a:t>table 203.50</a:t>
            </a:r>
            <a:r>
              <a:rPr lang="en-US" dirty="0"/>
              <a:t>.</a:t>
            </a:r>
          </a:p>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9</a:t>
            </a:fld>
            <a:endParaRPr lang="en-US"/>
          </a:p>
        </p:txBody>
      </p:sp>
    </p:spTree>
    <p:extLst>
      <p:ext uri="{BB962C8B-B14F-4D97-AF65-F5344CB8AC3E}">
        <p14:creationId xmlns:p14="http://schemas.microsoft.com/office/powerpoint/2010/main" val="20085825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Grad Nation: not certain how to cite the report – from page 3 of the report</a:t>
            </a:r>
          </a:p>
          <a:p>
            <a:r>
              <a:rPr lang="en-US" dirty="0"/>
              <a:t>A Report by: Civic Enterprises Everyone Graduates Center at the School of Education at Johns Hopkins University In Partnership with: Alliance for Excellent Education America’s Promise Alliance Authored by: Jennifer L. </a:t>
            </a:r>
            <a:r>
              <a:rPr lang="en-US" dirty="0" err="1"/>
              <a:t>DePaoli</a:t>
            </a:r>
            <a:r>
              <a:rPr lang="en-US" dirty="0"/>
              <a:t> Robert Balfanz John </a:t>
            </a:r>
            <a:r>
              <a:rPr lang="en-US" dirty="0" err="1"/>
              <a:t>Bridgeland</a:t>
            </a:r>
            <a:r>
              <a:rPr lang="en-US" dirty="0"/>
              <a:t> Data Analysis by: Vaughan Byrnes Mark Pierson Edited by: Erin Ingram Kathleen McMahon Joanna Hornig Fox Mary </a:t>
            </a:r>
            <a:r>
              <a:rPr lang="en-US" dirty="0" err="1"/>
              <a:t>Maushard</a:t>
            </a:r>
            <a:r>
              <a:rPr lang="en-US" dirty="0"/>
              <a:t> A</a:t>
            </a:r>
          </a:p>
        </p:txBody>
      </p:sp>
      <p:sp>
        <p:nvSpPr>
          <p:cNvPr id="4" name="Slide Number Placeholder 3"/>
          <p:cNvSpPr>
            <a:spLocks noGrp="1"/>
          </p:cNvSpPr>
          <p:nvPr>
            <p:ph type="sldNum" sz="quarter" idx="10"/>
          </p:nvPr>
        </p:nvSpPr>
        <p:spPr/>
        <p:txBody>
          <a:bodyPr/>
          <a:lstStyle/>
          <a:p>
            <a:fld id="{A99D88C3-9D94-E14B-A235-EAB6E88C561E}" type="slidenum">
              <a:rPr lang="en-US" smtClean="0"/>
              <a:t>83</a:t>
            </a:fld>
            <a:endParaRPr lang="en-US"/>
          </a:p>
        </p:txBody>
      </p:sp>
    </p:spTree>
    <p:extLst>
      <p:ext uri="{BB962C8B-B14F-4D97-AF65-F5344CB8AC3E}">
        <p14:creationId xmlns:p14="http://schemas.microsoft.com/office/powerpoint/2010/main" val="29429452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84</a:t>
            </a:fld>
            <a:endParaRPr lang="en-US"/>
          </a:p>
        </p:txBody>
      </p:sp>
    </p:spTree>
    <p:extLst>
      <p:ext uri="{BB962C8B-B14F-4D97-AF65-F5344CB8AC3E}">
        <p14:creationId xmlns:p14="http://schemas.microsoft.com/office/powerpoint/2010/main" val="16965488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9D88C3-9D94-E14B-A235-EAB6E88C561E}" type="slidenum">
              <a:rPr lang="en-US" smtClean="0"/>
              <a:t>85</a:t>
            </a:fld>
            <a:endParaRPr lang="en-US"/>
          </a:p>
        </p:txBody>
      </p:sp>
    </p:spTree>
    <p:extLst>
      <p:ext uri="{BB962C8B-B14F-4D97-AF65-F5344CB8AC3E}">
        <p14:creationId xmlns:p14="http://schemas.microsoft.com/office/powerpoint/2010/main" val="42910540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SWD: Students with Disabilities</a:t>
            </a:r>
          </a:p>
          <a:p>
            <a:r>
              <a:rPr lang="en-US" dirty="0"/>
              <a:t>SRFRM: Students Receiving Free</a:t>
            </a:r>
            <a:r>
              <a:rPr lang="en-US" baseline="0" dirty="0"/>
              <a:t> or Reduced Meals</a:t>
            </a:r>
          </a:p>
          <a:p>
            <a:r>
              <a:rPr lang="en-US" baseline="0" dirty="0"/>
              <a:t>EEL: English language learnings.</a:t>
            </a:r>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87</a:t>
            </a:fld>
            <a:endParaRPr lang="en-US"/>
          </a:p>
        </p:txBody>
      </p:sp>
    </p:spTree>
    <p:extLst>
      <p:ext uri="{BB962C8B-B14F-4D97-AF65-F5344CB8AC3E}">
        <p14:creationId xmlns:p14="http://schemas.microsoft.com/office/powerpoint/2010/main" val="146592846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88</a:t>
            </a:fld>
            <a:endParaRPr lang="en-US"/>
          </a:p>
        </p:txBody>
      </p:sp>
    </p:spTree>
    <p:extLst>
      <p:ext uri="{BB962C8B-B14F-4D97-AF65-F5344CB8AC3E}">
        <p14:creationId xmlns:p14="http://schemas.microsoft.com/office/powerpoint/2010/main" val="1056005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 Not applicable.</a:t>
            </a:r>
            <a:r>
              <a:rPr lang="en-US" dirty="0"/>
              <a:t/>
            </a:r>
            <a:br>
              <a:rPr lang="en-US" dirty="0"/>
            </a:br>
            <a:r>
              <a:rPr lang="en-US" sz="1200" b="0" i="0" kern="1200" dirty="0">
                <a:solidFill>
                  <a:schemeClr val="tx1"/>
                </a:solidFill>
                <a:effectLst/>
                <a:latin typeface="+mn-lt"/>
                <a:ea typeface="+mn-ea"/>
                <a:cs typeface="+mn-cs"/>
              </a:rPr>
              <a:t>Note: Race categories exclude persons of Hispanic ethnicity. Prior to 2008, separate data on students of </a:t>
            </a:r>
            <a:r>
              <a:rPr lang="en-US" dirty="0"/>
              <a:t>two </a:t>
            </a:r>
            <a:r>
              <a:rPr lang="en-US" sz="1200" b="0" i="0" kern="1200" dirty="0">
                <a:solidFill>
                  <a:schemeClr val="tx1"/>
                </a:solidFill>
                <a:effectLst/>
                <a:latin typeface="+mn-lt"/>
                <a:ea typeface="+mn-ea"/>
                <a:cs typeface="+mn-cs"/>
              </a:rPr>
              <a:t>or more races were not collected. Although rounded numbers are displayed, the figures are based on unrounded estimates. Detail may not sum to totals because of rounding. Data for 2025 are projected.</a:t>
            </a:r>
            <a:r>
              <a:rPr lang="en-US" dirty="0"/>
              <a:t/>
            </a:r>
            <a:br>
              <a:rPr lang="en-US" dirty="0"/>
            </a:br>
            <a:r>
              <a:rPr lang="en-US" dirty="0"/>
              <a:t>Source</a:t>
            </a:r>
            <a:r>
              <a:rPr lang="en-US" sz="1200" b="0" i="0" kern="1200" dirty="0">
                <a:solidFill>
                  <a:schemeClr val="tx1"/>
                </a:solidFill>
                <a:effectLst/>
                <a:latin typeface="+mn-lt"/>
                <a:ea typeface="+mn-ea"/>
                <a:cs typeface="+mn-cs"/>
              </a:rPr>
              <a:t>: U.S. Department of Education, National Center for Education Statistics, Common Core of Data (CCD), “State </a:t>
            </a:r>
            <a:r>
              <a:rPr lang="en-US" sz="1200" b="0" i="0" kern="1200" dirty="0" err="1">
                <a:solidFill>
                  <a:schemeClr val="tx1"/>
                </a:solidFill>
                <a:effectLst/>
                <a:latin typeface="+mn-lt"/>
                <a:ea typeface="+mn-ea"/>
                <a:cs typeface="+mn-cs"/>
              </a:rPr>
              <a:t>Nonfiscal</a:t>
            </a:r>
            <a:r>
              <a:rPr lang="en-US" sz="1200" b="0" i="0" kern="1200" dirty="0">
                <a:solidFill>
                  <a:schemeClr val="tx1"/>
                </a:solidFill>
                <a:effectLst/>
                <a:latin typeface="+mn-lt"/>
                <a:ea typeface="+mn-ea"/>
                <a:cs typeface="+mn-cs"/>
              </a:rPr>
              <a:t> Survey of Public Elementary and Secondary Education,” 2003–04 and 2013–14; and National Elementary and Secondary Enrollment by Race/Ethnicity Projection Model, 1972 through 2025. See </a:t>
            </a:r>
            <a:r>
              <a:rPr lang="en-US" sz="1200" b="0" i="1" kern="1200" dirty="0">
                <a:solidFill>
                  <a:schemeClr val="tx1"/>
                </a:solidFill>
                <a:effectLst/>
                <a:latin typeface="+mn-lt"/>
                <a:ea typeface="+mn-ea"/>
                <a:cs typeface="+mn-cs"/>
              </a:rPr>
              <a:t>Digest of Education Statistics 2015</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hlinkClick r:id="rId3"/>
              </a:rPr>
              <a:t>table 203.50</a:t>
            </a:r>
            <a:r>
              <a:rPr lang="en-US" sz="1200" b="0" i="0" kern="1200" dirty="0">
                <a:solidFill>
                  <a:schemeClr val="tx1"/>
                </a:solidFill>
                <a:effectLst/>
                <a:latin typeface="+mn-lt"/>
                <a:ea typeface="+mn-ea"/>
                <a:cs typeface="+mn-cs"/>
              </a:rPr>
              <a:t>.</a:t>
            </a:r>
            <a:endParaRPr lang="en-US" dirty="0"/>
          </a:p>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10</a:t>
            </a:fld>
            <a:endParaRPr lang="en-US"/>
          </a:p>
        </p:txBody>
      </p:sp>
    </p:spTree>
    <p:extLst>
      <p:ext uri="{BB962C8B-B14F-4D97-AF65-F5344CB8AC3E}">
        <p14:creationId xmlns:p14="http://schemas.microsoft.com/office/powerpoint/2010/main" val="505206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11</a:t>
            </a:fld>
            <a:endParaRPr lang="en-US"/>
          </a:p>
        </p:txBody>
      </p:sp>
    </p:spTree>
    <p:extLst>
      <p:ext uri="{BB962C8B-B14F-4D97-AF65-F5344CB8AC3E}">
        <p14:creationId xmlns:p14="http://schemas.microsoft.com/office/powerpoint/2010/main" val="213951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13</a:t>
            </a:fld>
            <a:endParaRPr lang="en-US"/>
          </a:p>
        </p:txBody>
      </p:sp>
    </p:spTree>
    <p:extLst>
      <p:ext uri="{BB962C8B-B14F-4D97-AF65-F5344CB8AC3E}">
        <p14:creationId xmlns:p14="http://schemas.microsoft.com/office/powerpoint/2010/main" val="838480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57690" y="1546412"/>
            <a:ext cx="5476620" cy="3765176"/>
          </a:xfrm>
          <a:prstGeom prst="rect">
            <a:avLst/>
          </a:prstGeom>
        </p:spPr>
      </p:pic>
    </p:spTree>
    <p:extLst>
      <p:ext uri="{BB962C8B-B14F-4D97-AF65-F5344CB8AC3E}">
        <p14:creationId xmlns:p14="http://schemas.microsoft.com/office/powerpoint/2010/main" val="1458467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ctr">
            <a:normAutofit/>
          </a:bodyPr>
          <a:lstStyle>
            <a:lvl1pPr algn="ctr">
              <a:defRPr sz="5400" b="1" i="0">
                <a:solidFill>
                  <a:schemeClr val="tx1">
                    <a:lumMod val="75000"/>
                    <a:lumOff val="25000"/>
                  </a:schemeClr>
                </a:solidFill>
                <a:latin typeface="Century Gothic" charset="0"/>
                <a:ea typeface="Century Gothic" charset="0"/>
                <a:cs typeface="Century Gothic"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solidFill>
                  <a:schemeClr val="tx1">
                    <a:lumMod val="75000"/>
                    <a:lumOff val="25000"/>
                  </a:schemeClr>
                </a:solidFill>
                <a:latin typeface="Century Gothic" charset="0"/>
                <a:ea typeface="Century Gothic" charset="0"/>
                <a:cs typeface="Century Gothic"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CA47B96-0551-6944-B8BA-19649A0F6F90}" type="datetimeFigureOut">
              <a:rPr lang="en-US" smtClean="0"/>
              <a:t>11/17/16</a:t>
            </a:fld>
            <a:endParaRPr lang="en-US" dirty="0"/>
          </a:p>
        </p:txBody>
      </p:sp>
      <p:sp>
        <p:nvSpPr>
          <p:cNvPr id="9" name="Rectangle 8"/>
          <p:cNvSpPr/>
          <p:nvPr userDrawn="1"/>
        </p:nvSpPr>
        <p:spPr>
          <a:xfrm>
            <a:off x="11516566" y="179668"/>
            <a:ext cx="357187" cy="3571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fld id="{5D05FAE3-1B17-B743-9A2B-3FD159B657BE}" type="slidenum">
              <a:rPr lang="en-US" sz="1100" smtClean="0"/>
              <a:pPr algn="ctr" eaLnBrk="1" fontAlgn="auto" hangingPunct="1">
                <a:spcBef>
                  <a:spcPts val="0"/>
                </a:spcBef>
                <a:spcAft>
                  <a:spcPts val="0"/>
                </a:spcAft>
                <a:defRPr/>
              </a:pPr>
              <a:t>‹#›</a:t>
            </a:fld>
            <a:endParaRPr lang="en-US" sz="1100" dirty="0">
              <a:latin typeface="Open Sans" pitchFamily="34" charset="0"/>
              <a:ea typeface="Open Sans" pitchFamily="34" charset="0"/>
              <a:cs typeface="Open Sans" pitchFamily="34" charset="0"/>
            </a:endParaRPr>
          </a:p>
        </p:txBody>
      </p:sp>
      <p:pic>
        <p:nvPicPr>
          <p:cNvPr id="8" name="Picture 7"/>
          <p:cNvPicPr>
            <a:picLocks noChangeAspect="1"/>
          </p:cNvPicPr>
          <p:nvPr userDrawn="1"/>
        </p:nvPicPr>
        <p:blipFill>
          <a:blip r:embed="rId2"/>
          <a:stretch>
            <a:fillRect/>
          </a:stretch>
        </p:blipFill>
        <p:spPr>
          <a:xfrm>
            <a:off x="11516566" y="6288391"/>
            <a:ext cx="511575" cy="502102"/>
          </a:xfrm>
          <a:prstGeom prst="rect">
            <a:avLst/>
          </a:prstGeom>
        </p:spPr>
      </p:pic>
    </p:spTree>
    <p:extLst>
      <p:ext uri="{BB962C8B-B14F-4D97-AF65-F5344CB8AC3E}">
        <p14:creationId xmlns:p14="http://schemas.microsoft.com/office/powerpoint/2010/main" val="1232761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540512"/>
            <a:ext cx="10972800" cy="1143000"/>
          </a:xfrm>
        </p:spPr>
        <p:txBody>
          <a:bodyPr anchor="ctr"/>
          <a:lstStyle>
            <a:lvl1pPr>
              <a:defRPr sz="4000" b="1" i="0">
                <a:solidFill>
                  <a:schemeClr val="tx1">
                    <a:lumMod val="75000"/>
                    <a:lumOff val="25000"/>
                  </a:schemeClr>
                </a:solidFill>
                <a:latin typeface="Century Gothic" charset="0"/>
                <a:ea typeface="Century Gothic" charset="0"/>
                <a:cs typeface="Century Gothic"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D7E25CD-D119-3E43-AD7F-82B24736A77C}" type="datetimeFigureOut">
              <a:rPr lang="en-US" altLang="en-US" smtClean="0"/>
              <a:pPr/>
              <a:t>11/17/16</a:t>
            </a:fld>
            <a:endParaRPr lang="en-US" altLang="en-US"/>
          </a:p>
        </p:txBody>
      </p:sp>
      <p:sp>
        <p:nvSpPr>
          <p:cNvPr id="6" name="Rectangle 5"/>
          <p:cNvSpPr/>
          <p:nvPr userDrawn="1"/>
        </p:nvSpPr>
        <p:spPr>
          <a:xfrm>
            <a:off x="11516566" y="179668"/>
            <a:ext cx="357187" cy="3571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fld id="{5D05FAE3-1B17-B743-9A2B-3FD159B657BE}" type="slidenum">
              <a:rPr lang="en-US" sz="1100" smtClean="0"/>
              <a:pPr algn="ctr" eaLnBrk="1" fontAlgn="auto" hangingPunct="1">
                <a:spcBef>
                  <a:spcPts val="0"/>
                </a:spcBef>
                <a:spcAft>
                  <a:spcPts val="0"/>
                </a:spcAft>
                <a:defRPr/>
              </a:pPr>
              <a:t>‹#›</a:t>
            </a:fld>
            <a:endParaRPr lang="en-US" sz="1100" dirty="0">
              <a:latin typeface="Open Sans" pitchFamily="34" charset="0"/>
              <a:ea typeface="Open Sans" pitchFamily="34" charset="0"/>
              <a:cs typeface="Open Sans" pitchFamily="34" charset="0"/>
            </a:endParaRPr>
          </a:p>
        </p:txBody>
      </p:sp>
      <p:pic>
        <p:nvPicPr>
          <p:cNvPr id="7" name="Picture 6"/>
          <p:cNvPicPr>
            <a:picLocks noChangeAspect="1"/>
          </p:cNvPicPr>
          <p:nvPr userDrawn="1"/>
        </p:nvPicPr>
        <p:blipFill>
          <a:blip r:embed="rId2"/>
          <a:stretch>
            <a:fillRect/>
          </a:stretch>
        </p:blipFill>
        <p:spPr>
          <a:xfrm>
            <a:off x="11516566" y="6288391"/>
            <a:ext cx="511575" cy="502102"/>
          </a:xfrm>
          <a:prstGeom prst="rect">
            <a:avLst/>
          </a:prstGeom>
        </p:spPr>
      </p:pic>
      <p:sp>
        <p:nvSpPr>
          <p:cNvPr id="8" name="Subtitle 2"/>
          <p:cNvSpPr>
            <a:spLocks noGrp="1"/>
          </p:cNvSpPr>
          <p:nvPr>
            <p:ph type="subTitle" idx="1"/>
          </p:nvPr>
        </p:nvSpPr>
        <p:spPr>
          <a:xfrm>
            <a:off x="609600" y="2205038"/>
            <a:ext cx="10972800" cy="3751262"/>
          </a:xfrm>
        </p:spPr>
        <p:txBody>
          <a:bodyPr/>
          <a:lstStyle>
            <a:lvl1pPr marL="0" indent="0" algn="ctr">
              <a:buNone/>
              <a:defRPr sz="2400" b="0" i="0">
                <a:solidFill>
                  <a:schemeClr val="tx1">
                    <a:lumMod val="75000"/>
                    <a:lumOff val="25000"/>
                  </a:schemeClr>
                </a:solidFill>
                <a:latin typeface="Century Gothic" charset="0"/>
                <a:ea typeface="Century Gothic" charset="0"/>
                <a:cs typeface="Century Gothic"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31179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0" y="0"/>
            <a:ext cx="12192000" cy="4191000"/>
          </a:xfrm>
          <a:solidFill>
            <a:schemeClr val="accent6">
              <a:lumMod val="40000"/>
              <a:lumOff val="60000"/>
            </a:schemeClr>
          </a:solidFill>
        </p:spPr>
        <p:txBody>
          <a:bodyPr/>
          <a:lstStyle/>
          <a:p>
            <a:r>
              <a:rPr lang="en-US"/>
              <a:t>Drag picture to placeholder or click icon to add</a:t>
            </a:r>
          </a:p>
        </p:txBody>
      </p:sp>
      <p:sp>
        <p:nvSpPr>
          <p:cNvPr id="2" name="Title 1"/>
          <p:cNvSpPr>
            <a:spLocks noGrp="1"/>
          </p:cNvSpPr>
          <p:nvPr>
            <p:ph type="title"/>
          </p:nvPr>
        </p:nvSpPr>
        <p:spPr>
          <a:xfrm>
            <a:off x="419100" y="2954337"/>
            <a:ext cx="7162800" cy="754063"/>
          </a:xfrm>
        </p:spPr>
        <p:txBody>
          <a:bodyPr>
            <a:normAutofit/>
          </a:bodyPr>
          <a:lstStyle>
            <a:lvl1pPr>
              <a:defRPr sz="3600" b="1" i="0">
                <a:solidFill>
                  <a:schemeClr val="bg1"/>
                </a:solidFill>
                <a:latin typeface="Century Gothic" charset="0"/>
                <a:ea typeface="Century Gothic" charset="0"/>
                <a:cs typeface="Century Gothic" charset="0"/>
              </a:defRPr>
            </a:lvl1pPr>
          </a:lstStyle>
          <a:p>
            <a:r>
              <a:rPr lang="en-US"/>
              <a:t>Click to edit Master title style</a:t>
            </a:r>
            <a:endParaRPr lang="en-US" dirty="0"/>
          </a:p>
        </p:txBody>
      </p:sp>
      <p:sp>
        <p:nvSpPr>
          <p:cNvPr id="8" name="Text Placeholder 7"/>
          <p:cNvSpPr>
            <a:spLocks noGrp="1"/>
          </p:cNvSpPr>
          <p:nvPr>
            <p:ph type="body" sz="quarter" idx="10"/>
          </p:nvPr>
        </p:nvSpPr>
        <p:spPr>
          <a:xfrm>
            <a:off x="419100" y="4686300"/>
            <a:ext cx="8509000" cy="1612900"/>
          </a:xfrm>
        </p:spPr>
        <p:txBody>
          <a:bodyPr/>
          <a:lstStyle>
            <a:lvl1pPr>
              <a:defRPr sz="2000" b="0" i="0">
                <a:latin typeface="Century Gothic" charset="0"/>
                <a:ea typeface="Century Gothic" charset="0"/>
                <a:cs typeface="Century Gothic" charset="0"/>
              </a:defRPr>
            </a:lvl1pPr>
            <a:lvl2pPr>
              <a:defRPr sz="1800" b="0" i="0">
                <a:latin typeface="Century Gothic" charset="0"/>
                <a:ea typeface="Century Gothic" charset="0"/>
                <a:cs typeface="Century Gothic" charset="0"/>
              </a:defRPr>
            </a:lvl2pPr>
            <a:lvl3pPr>
              <a:defRPr sz="1600" b="0" i="0">
                <a:latin typeface="Century Gothic" charset="0"/>
                <a:ea typeface="Century Gothic" charset="0"/>
                <a:cs typeface="Century Gothic" charset="0"/>
              </a:defRPr>
            </a:lvl3pPr>
            <a:lvl4pPr>
              <a:defRPr sz="1400" b="0" i="0">
                <a:latin typeface="Century Gothic" charset="0"/>
                <a:ea typeface="Century Gothic" charset="0"/>
                <a:cs typeface="Century Gothic" charset="0"/>
              </a:defRPr>
            </a:lvl4pPr>
            <a:lvl5pPr>
              <a:defRPr sz="1400" b="0" i="0">
                <a:latin typeface="Century Gothic" charset="0"/>
                <a:ea typeface="Century Gothic" charset="0"/>
                <a:cs typeface="Century Gothic"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p:cNvSpPr/>
          <p:nvPr userDrawn="1"/>
        </p:nvSpPr>
        <p:spPr>
          <a:xfrm>
            <a:off x="11516566" y="179668"/>
            <a:ext cx="357187" cy="357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fld id="{5D05FAE3-1B17-B743-9A2B-3FD159B657BE}" type="slidenum">
              <a:rPr lang="en-US" sz="1100" smtClean="0">
                <a:solidFill>
                  <a:schemeClr val="bg1">
                    <a:lumMod val="50000"/>
                  </a:schemeClr>
                </a:solidFill>
              </a:rPr>
              <a:pPr algn="ctr" eaLnBrk="1" fontAlgn="auto" hangingPunct="1">
                <a:spcBef>
                  <a:spcPts val="0"/>
                </a:spcBef>
                <a:spcAft>
                  <a:spcPts val="0"/>
                </a:spcAft>
                <a:defRPr/>
              </a:pPr>
              <a:t>‹#›</a:t>
            </a:fld>
            <a:endParaRPr lang="en-US" sz="1100" dirty="0">
              <a:solidFill>
                <a:schemeClr val="bg1">
                  <a:lumMod val="50000"/>
                </a:schemeClr>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212013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charset="0"/>
                <a:ea typeface="Arial"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endParaRPr lang="en-US" altLang="en-US">
              <a:solidFill>
                <a:srgbClr val="FFFFFF"/>
              </a:solidFill>
            </a:endParaRPr>
          </a:p>
        </p:txBody>
      </p:sp>
      <p:sp>
        <p:nvSpPr>
          <p:cNvPr id="2" name="Title 1"/>
          <p:cNvSpPr>
            <a:spLocks noGrp="1"/>
          </p:cNvSpPr>
          <p:nvPr>
            <p:ph type="title"/>
          </p:nvPr>
        </p:nvSpPr>
        <p:spPr>
          <a:xfrm>
            <a:off x="609600" y="540512"/>
            <a:ext cx="10972800" cy="1143000"/>
          </a:xfrm>
        </p:spPr>
        <p:txBody>
          <a:bodyPr/>
          <a:lstStyle>
            <a:lvl1pPr>
              <a:defRPr b="1" i="0">
                <a:solidFill>
                  <a:schemeClr val="bg1"/>
                </a:solidFill>
                <a:latin typeface="Century Gothic" charset="0"/>
                <a:ea typeface="Century Gothic" charset="0"/>
                <a:cs typeface="Century Gothic" charset="0"/>
              </a:defRPr>
            </a:lvl1pPr>
          </a:lstStyle>
          <a:p>
            <a:r>
              <a:rPr lang="en-US"/>
              <a:t>Click to edit Master title style</a:t>
            </a:r>
            <a:endParaRPr lang="en-US" dirty="0"/>
          </a:p>
        </p:txBody>
      </p:sp>
      <p:sp>
        <p:nvSpPr>
          <p:cNvPr id="5" name="Text Placeholder 7"/>
          <p:cNvSpPr>
            <a:spLocks noGrp="1"/>
          </p:cNvSpPr>
          <p:nvPr>
            <p:ph type="body" sz="quarter" idx="10"/>
          </p:nvPr>
        </p:nvSpPr>
        <p:spPr>
          <a:xfrm>
            <a:off x="609600" y="2963334"/>
            <a:ext cx="8509000" cy="1612900"/>
          </a:xfrm>
        </p:spPr>
        <p:txBody>
          <a:bodyPr/>
          <a:lstStyle>
            <a:lvl1pPr>
              <a:defRPr sz="2000" b="0" i="0">
                <a:solidFill>
                  <a:schemeClr val="bg1"/>
                </a:solidFill>
                <a:latin typeface="Century Gothic" charset="0"/>
                <a:ea typeface="Century Gothic" charset="0"/>
                <a:cs typeface="Century Gothic" charset="0"/>
              </a:defRPr>
            </a:lvl1pPr>
            <a:lvl2pPr>
              <a:defRPr sz="1800" b="0" i="0">
                <a:solidFill>
                  <a:schemeClr val="bg1"/>
                </a:solidFill>
                <a:latin typeface="Century Gothic" charset="0"/>
                <a:ea typeface="Century Gothic" charset="0"/>
                <a:cs typeface="Century Gothic" charset="0"/>
              </a:defRPr>
            </a:lvl2pPr>
            <a:lvl3pPr>
              <a:defRPr sz="1600" b="0" i="0">
                <a:solidFill>
                  <a:schemeClr val="bg1"/>
                </a:solidFill>
                <a:latin typeface="Century Gothic" charset="0"/>
                <a:ea typeface="Century Gothic" charset="0"/>
                <a:cs typeface="Century Gothic" charset="0"/>
              </a:defRPr>
            </a:lvl3pPr>
            <a:lvl4pPr>
              <a:defRPr sz="1400" b="0" i="0">
                <a:solidFill>
                  <a:schemeClr val="bg1"/>
                </a:solidFill>
                <a:latin typeface="Century Gothic" charset="0"/>
                <a:ea typeface="Century Gothic" charset="0"/>
                <a:cs typeface="Century Gothic" charset="0"/>
              </a:defRPr>
            </a:lvl4pPr>
            <a:lvl5pPr>
              <a:defRPr sz="1400" b="0" i="0">
                <a:solidFill>
                  <a:schemeClr val="bg1"/>
                </a:solidFill>
                <a:latin typeface="Century Gothic" charset="0"/>
                <a:ea typeface="Century Gothic" charset="0"/>
                <a:cs typeface="Century Gothic"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p:cNvSpPr/>
          <p:nvPr userDrawn="1"/>
        </p:nvSpPr>
        <p:spPr>
          <a:xfrm>
            <a:off x="11516566" y="179668"/>
            <a:ext cx="357187" cy="357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fld id="{5D05FAE3-1B17-B743-9A2B-3FD159B657BE}" type="slidenum">
              <a:rPr lang="en-US" sz="1100" smtClean="0">
                <a:solidFill>
                  <a:schemeClr val="bg1">
                    <a:lumMod val="50000"/>
                  </a:schemeClr>
                </a:solidFill>
              </a:rPr>
              <a:pPr algn="ctr" eaLnBrk="1" fontAlgn="auto" hangingPunct="1">
                <a:spcBef>
                  <a:spcPts val="0"/>
                </a:spcBef>
                <a:spcAft>
                  <a:spcPts val="0"/>
                </a:spcAft>
                <a:defRPr/>
              </a:pPr>
              <a:t>‹#›</a:t>
            </a:fld>
            <a:endParaRPr lang="en-US" sz="1100" dirty="0">
              <a:solidFill>
                <a:schemeClr val="bg1">
                  <a:lumMod val="50000"/>
                </a:schemeClr>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1490324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7" name="Picture Placeholder 16"/>
          <p:cNvSpPr>
            <a:spLocks noGrp="1"/>
          </p:cNvSpPr>
          <p:nvPr>
            <p:ph type="pic" sz="quarter" idx="11"/>
          </p:nvPr>
        </p:nvSpPr>
        <p:spPr>
          <a:xfrm>
            <a:off x="0" y="0"/>
            <a:ext cx="12192000" cy="6858000"/>
          </a:xfrm>
          <a:solidFill>
            <a:schemeClr val="accent6">
              <a:lumMod val="40000"/>
              <a:lumOff val="60000"/>
            </a:schemeClr>
          </a:solidFill>
        </p:spPr>
        <p:txBody>
          <a:bodyPr/>
          <a:lstStyle/>
          <a:p>
            <a:r>
              <a:rPr lang="en-US"/>
              <a:t>Drag picture to placeholder or click icon to add</a:t>
            </a:r>
          </a:p>
        </p:txBody>
      </p:sp>
      <p:sp>
        <p:nvSpPr>
          <p:cNvPr id="13" name="Oval 12"/>
          <p:cNvSpPr/>
          <p:nvPr userDrawn="1"/>
        </p:nvSpPr>
        <p:spPr>
          <a:xfrm>
            <a:off x="5837238" y="302535"/>
            <a:ext cx="6151562" cy="6178318"/>
          </a:xfrm>
          <a:prstGeom prst="ellipse">
            <a:avLst/>
          </a:prstGeom>
          <a:solidFill>
            <a:schemeClr val="accent2">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charset="0"/>
                <a:ea typeface="Arial"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endParaRPr lang="en-US" altLang="en-US">
              <a:solidFill>
                <a:srgbClr val="FFFFFF"/>
              </a:solidFill>
            </a:endParaRPr>
          </a:p>
        </p:txBody>
      </p:sp>
      <p:sp>
        <p:nvSpPr>
          <p:cNvPr id="14" name="Oval 13"/>
          <p:cNvSpPr/>
          <p:nvPr userDrawn="1"/>
        </p:nvSpPr>
        <p:spPr>
          <a:xfrm>
            <a:off x="6956426" y="1385890"/>
            <a:ext cx="3990974" cy="39909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charset="0"/>
                <a:ea typeface="Arial"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endParaRPr lang="en-US" altLang="en-US">
              <a:solidFill>
                <a:srgbClr val="FFFFFF"/>
              </a:solidFill>
            </a:endParaRPr>
          </a:p>
        </p:txBody>
      </p:sp>
      <p:sp>
        <p:nvSpPr>
          <p:cNvPr id="15" name="Text Placeholder 7"/>
          <p:cNvSpPr>
            <a:spLocks noGrp="1"/>
          </p:cNvSpPr>
          <p:nvPr>
            <p:ph type="body" sz="quarter" idx="10"/>
          </p:nvPr>
        </p:nvSpPr>
        <p:spPr>
          <a:xfrm>
            <a:off x="7269163" y="2645834"/>
            <a:ext cx="3365500" cy="1761066"/>
          </a:xfrm>
        </p:spPr>
        <p:txBody>
          <a:bodyPr/>
          <a:lstStyle>
            <a:lvl1pPr>
              <a:defRPr sz="2000" b="0" i="0">
                <a:solidFill>
                  <a:schemeClr val="bg1"/>
                </a:solidFill>
                <a:latin typeface="Century Gothic" charset="0"/>
                <a:ea typeface="Century Gothic" charset="0"/>
                <a:cs typeface="Century Gothic" charset="0"/>
              </a:defRPr>
            </a:lvl1pPr>
            <a:lvl2pPr>
              <a:defRPr sz="1800" b="0" i="0">
                <a:solidFill>
                  <a:schemeClr val="bg1"/>
                </a:solidFill>
                <a:latin typeface="Avenir Light" charset="0"/>
                <a:ea typeface="Avenir Light" charset="0"/>
                <a:cs typeface="Avenir Light" charset="0"/>
              </a:defRPr>
            </a:lvl2pPr>
            <a:lvl3pPr>
              <a:defRPr sz="1600" b="0" i="0">
                <a:solidFill>
                  <a:schemeClr val="bg1"/>
                </a:solidFill>
                <a:latin typeface="Avenir Light" charset="0"/>
                <a:ea typeface="Avenir Light" charset="0"/>
                <a:cs typeface="Avenir Light" charset="0"/>
              </a:defRPr>
            </a:lvl3pPr>
            <a:lvl4pPr>
              <a:defRPr sz="1400" b="0" i="0">
                <a:solidFill>
                  <a:schemeClr val="bg1"/>
                </a:solidFill>
                <a:latin typeface="Avenir Light" charset="0"/>
                <a:ea typeface="Avenir Light" charset="0"/>
                <a:cs typeface="Avenir Light" charset="0"/>
              </a:defRPr>
            </a:lvl4pPr>
            <a:lvl5pPr>
              <a:defRPr sz="1400" b="0" i="0">
                <a:solidFill>
                  <a:schemeClr val="bg1"/>
                </a:solidFill>
                <a:latin typeface="Avenir Light" charset="0"/>
                <a:ea typeface="Avenir Light" charset="0"/>
                <a:cs typeface="Avenir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Rectangle 17"/>
          <p:cNvSpPr/>
          <p:nvPr userDrawn="1"/>
        </p:nvSpPr>
        <p:spPr>
          <a:xfrm>
            <a:off x="11516566" y="179668"/>
            <a:ext cx="357187" cy="357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fld id="{5D05FAE3-1B17-B743-9A2B-3FD159B657BE}" type="slidenum">
              <a:rPr lang="en-US" sz="1100" smtClean="0">
                <a:solidFill>
                  <a:schemeClr val="bg1">
                    <a:lumMod val="50000"/>
                  </a:schemeClr>
                </a:solidFill>
              </a:rPr>
              <a:pPr algn="ctr" eaLnBrk="1" fontAlgn="auto" hangingPunct="1">
                <a:spcBef>
                  <a:spcPts val="0"/>
                </a:spcBef>
                <a:spcAft>
                  <a:spcPts val="0"/>
                </a:spcAft>
                <a:defRPr/>
              </a:pPr>
              <a:t>‹#›</a:t>
            </a:fld>
            <a:endParaRPr lang="en-US" sz="1100" dirty="0">
              <a:solidFill>
                <a:schemeClr val="bg1">
                  <a:lumMod val="50000"/>
                </a:schemeClr>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104329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strVal val="#ppt_w*0.70"/>
                                          </p:val>
                                        </p:tav>
                                        <p:tav tm="100000">
                                          <p:val>
                                            <p:strVal val="#ppt_w"/>
                                          </p:val>
                                        </p:tav>
                                      </p:tavLst>
                                    </p:anim>
                                    <p:anim calcmode="lin" valueType="num">
                                      <p:cBhvr>
                                        <p:cTn id="14" dur="1000" fill="hold"/>
                                        <p:tgtEl>
                                          <p:spTgt spid="14"/>
                                        </p:tgtEl>
                                        <p:attrNameLst>
                                          <p:attrName>ppt_h</p:attrName>
                                        </p:attrNameLst>
                                      </p:cBhvr>
                                      <p:tavLst>
                                        <p:tav tm="0">
                                          <p:val>
                                            <p:strVal val="#ppt_h"/>
                                          </p:val>
                                        </p:tav>
                                        <p:tav tm="100000">
                                          <p:val>
                                            <p:strVal val="#ppt_h"/>
                                          </p:val>
                                        </p:tav>
                                      </p:tavLst>
                                    </p:anim>
                                    <p:animEffect transition="in" filter="fade">
                                      <p:cBhvr>
                                        <p:cTn id="1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grpSp>
        <p:nvGrpSpPr>
          <p:cNvPr id="10" name="Group 9"/>
          <p:cNvGrpSpPr>
            <a:grpSpLocks/>
          </p:cNvGrpSpPr>
          <p:nvPr userDrawn="1"/>
        </p:nvGrpSpPr>
        <p:grpSpPr bwMode="auto">
          <a:xfrm>
            <a:off x="4114800" y="0"/>
            <a:ext cx="4140200" cy="3429000"/>
            <a:chOff x="3000364" y="0"/>
            <a:chExt cx="3143272" cy="3429000"/>
          </a:xfrm>
        </p:grpSpPr>
        <p:sp>
          <p:nvSpPr>
            <p:cNvPr id="11" name="Rectangle 10"/>
            <p:cNvSpPr/>
            <p:nvPr/>
          </p:nvSpPr>
          <p:spPr>
            <a:xfrm>
              <a:off x="3000364" y="0"/>
              <a:ext cx="3143272"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charset="0"/>
                  <a:ea typeface="Arial"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endParaRPr lang="en-US" altLang="en-US">
                <a:solidFill>
                  <a:srgbClr val="FFFFFF"/>
                </a:solidFill>
              </a:endParaRPr>
            </a:p>
          </p:txBody>
        </p:sp>
        <p:sp>
          <p:nvSpPr>
            <p:cNvPr id="15" name="Rectangle 14"/>
            <p:cNvSpPr/>
            <p:nvPr/>
          </p:nvSpPr>
          <p:spPr bwMode="auto">
            <a:xfrm>
              <a:off x="3500431" y="1000125"/>
              <a:ext cx="857256" cy="46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charset="0"/>
                  <a:ea typeface="Arial"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endParaRPr lang="en-US" altLang="en-US">
                <a:solidFill>
                  <a:srgbClr val="FFFFFF"/>
                </a:solidFill>
              </a:endParaRPr>
            </a:p>
          </p:txBody>
        </p:sp>
      </p:grpSp>
      <p:grpSp>
        <p:nvGrpSpPr>
          <p:cNvPr id="16" name="Group 15"/>
          <p:cNvGrpSpPr>
            <a:grpSpLocks/>
          </p:cNvGrpSpPr>
          <p:nvPr userDrawn="1"/>
        </p:nvGrpSpPr>
        <p:grpSpPr bwMode="auto">
          <a:xfrm>
            <a:off x="5941519" y="3429000"/>
            <a:ext cx="4114801" cy="3429000"/>
            <a:chOff x="4572000" y="2571750"/>
            <a:chExt cx="3143272" cy="3429000"/>
          </a:xfrm>
        </p:grpSpPr>
        <p:sp>
          <p:nvSpPr>
            <p:cNvPr id="17" name="Rectangle 16"/>
            <p:cNvSpPr/>
            <p:nvPr/>
          </p:nvSpPr>
          <p:spPr>
            <a:xfrm>
              <a:off x="4572000" y="2571750"/>
              <a:ext cx="3143272" cy="3429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charset="0"/>
                  <a:ea typeface="Arial"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endParaRPr lang="en-US" altLang="en-US">
                <a:solidFill>
                  <a:srgbClr val="FFFFFF"/>
                </a:solidFill>
              </a:endParaRPr>
            </a:p>
          </p:txBody>
        </p:sp>
        <p:sp>
          <p:nvSpPr>
            <p:cNvPr id="21" name="Rectangle 20"/>
            <p:cNvSpPr/>
            <p:nvPr/>
          </p:nvSpPr>
          <p:spPr bwMode="auto">
            <a:xfrm>
              <a:off x="5072067" y="3571875"/>
              <a:ext cx="857256" cy="46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charset="0"/>
                  <a:ea typeface="Arial"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endParaRPr lang="en-US" altLang="en-US">
                <a:solidFill>
                  <a:srgbClr val="FFFFFF"/>
                </a:solidFill>
              </a:endParaRPr>
            </a:p>
          </p:txBody>
        </p:sp>
      </p:grpSp>
      <p:sp>
        <p:nvSpPr>
          <p:cNvPr id="28" name="Picture Placeholder 26"/>
          <p:cNvSpPr>
            <a:spLocks noGrp="1"/>
          </p:cNvSpPr>
          <p:nvPr>
            <p:ph type="pic" sz="quarter" idx="13"/>
          </p:nvPr>
        </p:nvSpPr>
        <p:spPr>
          <a:xfrm>
            <a:off x="8246569" y="0"/>
            <a:ext cx="3945431" cy="3429000"/>
          </a:xfrm>
          <a:solidFill>
            <a:schemeClr val="accent6">
              <a:lumMod val="40000"/>
              <a:lumOff val="60000"/>
            </a:schemeClr>
          </a:solidFill>
        </p:spPr>
        <p:txBody>
          <a:bodyPr/>
          <a:lstStyle/>
          <a:p>
            <a:r>
              <a:rPr lang="en-US"/>
              <a:t>Drag picture to placeholder or click icon to add</a:t>
            </a:r>
          </a:p>
        </p:txBody>
      </p:sp>
      <p:sp>
        <p:nvSpPr>
          <p:cNvPr id="22" name="Title 1"/>
          <p:cNvSpPr>
            <a:spLocks noGrp="1"/>
          </p:cNvSpPr>
          <p:nvPr>
            <p:ph type="title"/>
          </p:nvPr>
        </p:nvSpPr>
        <p:spPr>
          <a:xfrm>
            <a:off x="3879850" y="491596"/>
            <a:ext cx="4610100" cy="347133"/>
          </a:xfrm>
        </p:spPr>
        <p:txBody>
          <a:bodyPr/>
          <a:lstStyle>
            <a:lvl1pPr>
              <a:defRPr sz="1800" b="1" i="0">
                <a:solidFill>
                  <a:schemeClr val="bg1"/>
                </a:solidFill>
                <a:latin typeface="Century Gothic" charset="0"/>
                <a:ea typeface="Century Gothic" charset="0"/>
                <a:cs typeface="Century Gothic" charset="0"/>
              </a:defRPr>
            </a:lvl1pPr>
          </a:lstStyle>
          <a:p>
            <a:r>
              <a:rPr lang="en-US"/>
              <a:t>Click to edit Master title style</a:t>
            </a:r>
            <a:endParaRPr lang="en-US" dirty="0"/>
          </a:p>
        </p:txBody>
      </p:sp>
      <p:sp>
        <p:nvSpPr>
          <p:cNvPr id="23" name="Title 1"/>
          <p:cNvSpPr txBox="1">
            <a:spLocks/>
          </p:cNvSpPr>
          <p:nvPr userDrawn="1"/>
        </p:nvSpPr>
        <p:spPr bwMode="auto">
          <a:xfrm>
            <a:off x="5693869" y="3938058"/>
            <a:ext cx="4610100" cy="347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1800" b="1" i="0" kern="1200">
                <a:solidFill>
                  <a:schemeClr val="bg1"/>
                </a:solidFill>
                <a:latin typeface="Avenir Heavy" charset="0"/>
                <a:ea typeface="Avenir Heavy" charset="0"/>
                <a:cs typeface="Avenir Heavy" charset="0"/>
              </a:defRPr>
            </a:lvl1pPr>
            <a:lvl2pPr algn="ctr" rtl="0" eaLnBrk="1" fontAlgn="base" hangingPunct="1">
              <a:spcBef>
                <a:spcPct val="0"/>
              </a:spcBef>
              <a:spcAft>
                <a:spcPct val="0"/>
              </a:spcAft>
              <a:defRPr sz="5867">
                <a:solidFill>
                  <a:schemeClr val="tx1"/>
                </a:solidFill>
                <a:latin typeface="Calibri" charset="0"/>
              </a:defRPr>
            </a:lvl2pPr>
            <a:lvl3pPr algn="ctr" rtl="0" eaLnBrk="1" fontAlgn="base" hangingPunct="1">
              <a:spcBef>
                <a:spcPct val="0"/>
              </a:spcBef>
              <a:spcAft>
                <a:spcPct val="0"/>
              </a:spcAft>
              <a:defRPr sz="5867">
                <a:solidFill>
                  <a:schemeClr val="tx1"/>
                </a:solidFill>
                <a:latin typeface="Calibri" charset="0"/>
              </a:defRPr>
            </a:lvl3pPr>
            <a:lvl4pPr algn="ctr" rtl="0" eaLnBrk="1" fontAlgn="base" hangingPunct="1">
              <a:spcBef>
                <a:spcPct val="0"/>
              </a:spcBef>
              <a:spcAft>
                <a:spcPct val="0"/>
              </a:spcAft>
              <a:defRPr sz="5867">
                <a:solidFill>
                  <a:schemeClr val="tx1"/>
                </a:solidFill>
                <a:latin typeface="Calibri" charset="0"/>
              </a:defRPr>
            </a:lvl4pPr>
            <a:lvl5pPr algn="ctr" rtl="0" eaLnBrk="1" fontAlgn="base" hangingPunct="1">
              <a:spcBef>
                <a:spcPct val="0"/>
              </a:spcBef>
              <a:spcAft>
                <a:spcPct val="0"/>
              </a:spcAft>
              <a:defRPr sz="5867">
                <a:solidFill>
                  <a:schemeClr val="tx1"/>
                </a:solidFill>
                <a:latin typeface="Calibri" charset="0"/>
              </a:defRPr>
            </a:lvl5pPr>
            <a:lvl6pPr marL="609585" algn="ctr" rtl="0" eaLnBrk="1" fontAlgn="base" hangingPunct="1">
              <a:spcBef>
                <a:spcPct val="0"/>
              </a:spcBef>
              <a:spcAft>
                <a:spcPct val="0"/>
              </a:spcAft>
              <a:defRPr sz="5867">
                <a:solidFill>
                  <a:schemeClr val="tx1"/>
                </a:solidFill>
                <a:latin typeface="Calibri" charset="0"/>
              </a:defRPr>
            </a:lvl6pPr>
            <a:lvl7pPr marL="1219170" algn="ctr" rtl="0" eaLnBrk="1" fontAlgn="base" hangingPunct="1">
              <a:spcBef>
                <a:spcPct val="0"/>
              </a:spcBef>
              <a:spcAft>
                <a:spcPct val="0"/>
              </a:spcAft>
              <a:defRPr sz="5867">
                <a:solidFill>
                  <a:schemeClr val="tx1"/>
                </a:solidFill>
                <a:latin typeface="Calibri" charset="0"/>
              </a:defRPr>
            </a:lvl7pPr>
            <a:lvl8pPr marL="1828754" algn="ctr" rtl="0" eaLnBrk="1" fontAlgn="base" hangingPunct="1">
              <a:spcBef>
                <a:spcPct val="0"/>
              </a:spcBef>
              <a:spcAft>
                <a:spcPct val="0"/>
              </a:spcAft>
              <a:defRPr sz="5867">
                <a:solidFill>
                  <a:schemeClr val="tx1"/>
                </a:solidFill>
                <a:latin typeface="Calibri" charset="0"/>
              </a:defRPr>
            </a:lvl8pPr>
            <a:lvl9pPr marL="2438339" algn="ctr" rtl="0" eaLnBrk="1" fontAlgn="base" hangingPunct="1">
              <a:spcBef>
                <a:spcPct val="0"/>
              </a:spcBef>
              <a:spcAft>
                <a:spcPct val="0"/>
              </a:spcAft>
              <a:defRPr sz="5867">
                <a:solidFill>
                  <a:schemeClr val="tx1"/>
                </a:solidFill>
                <a:latin typeface="Calibri" charset="0"/>
              </a:defRPr>
            </a:lvl9pPr>
          </a:lstStyle>
          <a:p>
            <a:r>
              <a:rPr lang="en-US">
                <a:latin typeface="Century Gothic" charset="0"/>
                <a:ea typeface="Century Gothic" charset="0"/>
                <a:cs typeface="Century Gothic" charset="0"/>
              </a:rPr>
              <a:t>Click to edit Master title style</a:t>
            </a:r>
            <a:endParaRPr lang="en-US" dirty="0">
              <a:latin typeface="Century Gothic" charset="0"/>
              <a:ea typeface="Century Gothic" charset="0"/>
              <a:cs typeface="Century Gothic" charset="0"/>
            </a:endParaRPr>
          </a:p>
        </p:txBody>
      </p:sp>
      <p:sp>
        <p:nvSpPr>
          <p:cNvPr id="24" name="Text Placeholder 7"/>
          <p:cNvSpPr>
            <a:spLocks noGrp="1"/>
          </p:cNvSpPr>
          <p:nvPr>
            <p:ph type="body" sz="quarter" idx="10"/>
          </p:nvPr>
        </p:nvSpPr>
        <p:spPr>
          <a:xfrm>
            <a:off x="4244974" y="1399380"/>
            <a:ext cx="3879851" cy="1488811"/>
          </a:xfrm>
        </p:spPr>
        <p:txBody>
          <a:bodyPr/>
          <a:lstStyle>
            <a:lvl1pPr>
              <a:defRPr sz="2000" b="0" i="0">
                <a:solidFill>
                  <a:schemeClr val="bg1"/>
                </a:solidFill>
                <a:latin typeface="Century Gothic" charset="0"/>
                <a:ea typeface="Century Gothic" charset="0"/>
                <a:cs typeface="Century Gothic" charset="0"/>
              </a:defRPr>
            </a:lvl1pPr>
            <a:lvl2pPr>
              <a:defRPr sz="1800" b="0" i="0">
                <a:solidFill>
                  <a:schemeClr val="bg1"/>
                </a:solidFill>
                <a:latin typeface="Century Gothic" charset="0"/>
                <a:ea typeface="Century Gothic" charset="0"/>
                <a:cs typeface="Century Gothic" charset="0"/>
              </a:defRPr>
            </a:lvl2pPr>
            <a:lvl3pPr>
              <a:defRPr sz="1600" b="0" i="0">
                <a:solidFill>
                  <a:schemeClr val="bg1"/>
                </a:solidFill>
                <a:latin typeface="Century Gothic" charset="0"/>
                <a:ea typeface="Century Gothic" charset="0"/>
                <a:cs typeface="Century Gothic" charset="0"/>
              </a:defRPr>
            </a:lvl3pPr>
            <a:lvl4pPr>
              <a:defRPr sz="1400" b="0" i="0">
                <a:solidFill>
                  <a:schemeClr val="bg1"/>
                </a:solidFill>
                <a:latin typeface="Century Gothic" charset="0"/>
                <a:ea typeface="Century Gothic" charset="0"/>
                <a:cs typeface="Century Gothic" charset="0"/>
              </a:defRPr>
            </a:lvl4pPr>
            <a:lvl5pPr>
              <a:defRPr sz="1400" b="0" i="0">
                <a:solidFill>
                  <a:schemeClr val="bg1"/>
                </a:solidFill>
                <a:latin typeface="Century Gothic" charset="0"/>
                <a:ea typeface="Century Gothic" charset="0"/>
                <a:cs typeface="Century Gothic"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Picture Placeholder 26"/>
          <p:cNvSpPr>
            <a:spLocks noGrp="1"/>
          </p:cNvSpPr>
          <p:nvPr>
            <p:ph type="pic" sz="quarter" idx="15"/>
          </p:nvPr>
        </p:nvSpPr>
        <p:spPr>
          <a:xfrm>
            <a:off x="10023416" y="3429000"/>
            <a:ext cx="2168584" cy="3429000"/>
          </a:xfrm>
          <a:solidFill>
            <a:schemeClr val="accent6">
              <a:lumMod val="40000"/>
              <a:lumOff val="60000"/>
            </a:schemeClr>
          </a:solidFill>
        </p:spPr>
        <p:txBody>
          <a:bodyPr/>
          <a:lstStyle/>
          <a:p>
            <a:r>
              <a:rPr lang="en-US"/>
              <a:t>Drag picture to placeholder or click icon to add</a:t>
            </a:r>
          </a:p>
        </p:txBody>
      </p:sp>
      <p:sp>
        <p:nvSpPr>
          <p:cNvPr id="25" name="Text Placeholder 7"/>
          <p:cNvSpPr>
            <a:spLocks noGrp="1"/>
          </p:cNvSpPr>
          <p:nvPr>
            <p:ph type="body" sz="quarter" idx="11"/>
          </p:nvPr>
        </p:nvSpPr>
        <p:spPr>
          <a:xfrm>
            <a:off x="6058993" y="4904052"/>
            <a:ext cx="3879851" cy="1488811"/>
          </a:xfrm>
        </p:spPr>
        <p:txBody>
          <a:bodyPr/>
          <a:lstStyle>
            <a:lvl1pPr>
              <a:defRPr sz="2000" b="0" i="0">
                <a:solidFill>
                  <a:schemeClr val="bg1"/>
                </a:solidFill>
                <a:latin typeface="Century Gothic" charset="0"/>
                <a:ea typeface="Century Gothic" charset="0"/>
                <a:cs typeface="Century Gothic" charset="0"/>
              </a:defRPr>
            </a:lvl1pPr>
            <a:lvl2pPr>
              <a:defRPr sz="1800" b="0" i="0">
                <a:solidFill>
                  <a:schemeClr val="bg1"/>
                </a:solidFill>
                <a:latin typeface="Century Gothic" charset="0"/>
                <a:ea typeface="Century Gothic" charset="0"/>
                <a:cs typeface="Century Gothic" charset="0"/>
              </a:defRPr>
            </a:lvl2pPr>
            <a:lvl3pPr>
              <a:defRPr sz="1600" b="0" i="0">
                <a:solidFill>
                  <a:schemeClr val="bg1"/>
                </a:solidFill>
                <a:latin typeface="Century Gothic" charset="0"/>
                <a:ea typeface="Century Gothic" charset="0"/>
                <a:cs typeface="Century Gothic" charset="0"/>
              </a:defRPr>
            </a:lvl3pPr>
            <a:lvl4pPr>
              <a:defRPr sz="1400" b="0" i="0">
                <a:solidFill>
                  <a:schemeClr val="bg1"/>
                </a:solidFill>
                <a:latin typeface="Century Gothic" charset="0"/>
                <a:ea typeface="Century Gothic" charset="0"/>
                <a:cs typeface="Century Gothic" charset="0"/>
              </a:defRPr>
            </a:lvl4pPr>
            <a:lvl5pPr>
              <a:defRPr sz="1400" b="0" i="0">
                <a:solidFill>
                  <a:schemeClr val="bg1"/>
                </a:solidFill>
                <a:latin typeface="Century Gothic" charset="0"/>
                <a:ea typeface="Century Gothic" charset="0"/>
                <a:cs typeface="Century Gothic"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Picture Placeholder 26"/>
          <p:cNvSpPr>
            <a:spLocks noGrp="1"/>
          </p:cNvSpPr>
          <p:nvPr>
            <p:ph type="pic" sz="quarter" idx="12"/>
          </p:nvPr>
        </p:nvSpPr>
        <p:spPr>
          <a:xfrm>
            <a:off x="-17606" y="0"/>
            <a:ext cx="4114800" cy="3429000"/>
          </a:xfrm>
          <a:solidFill>
            <a:schemeClr val="accent6">
              <a:lumMod val="40000"/>
              <a:lumOff val="60000"/>
            </a:schemeClr>
          </a:solidFill>
        </p:spPr>
        <p:txBody>
          <a:bodyPr/>
          <a:lstStyle/>
          <a:p>
            <a:r>
              <a:rPr lang="en-US"/>
              <a:t>Drag picture to placeholder or click icon to add</a:t>
            </a:r>
          </a:p>
        </p:txBody>
      </p:sp>
      <p:sp>
        <p:nvSpPr>
          <p:cNvPr id="29" name="Picture Placeholder 26"/>
          <p:cNvSpPr>
            <a:spLocks noGrp="1"/>
          </p:cNvSpPr>
          <p:nvPr>
            <p:ph type="pic" sz="quarter" idx="14"/>
          </p:nvPr>
        </p:nvSpPr>
        <p:spPr>
          <a:xfrm>
            <a:off x="-17606" y="3429000"/>
            <a:ext cx="5959125" cy="3429000"/>
          </a:xfrm>
          <a:solidFill>
            <a:schemeClr val="accent6">
              <a:lumMod val="40000"/>
              <a:lumOff val="60000"/>
            </a:schemeClr>
          </a:solidFill>
        </p:spPr>
        <p:txBody>
          <a:bodyPr/>
          <a:lstStyle/>
          <a:p>
            <a:r>
              <a:rPr lang="en-US"/>
              <a:t>Drag picture to placeholder or click icon to add</a:t>
            </a:r>
          </a:p>
        </p:txBody>
      </p:sp>
      <p:sp>
        <p:nvSpPr>
          <p:cNvPr id="31" name="Rectangle 30"/>
          <p:cNvSpPr/>
          <p:nvPr userDrawn="1"/>
        </p:nvSpPr>
        <p:spPr>
          <a:xfrm>
            <a:off x="11516566" y="179668"/>
            <a:ext cx="357187" cy="357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fld id="{5D05FAE3-1B17-B743-9A2B-3FD159B657BE}" type="slidenum">
              <a:rPr lang="en-US" sz="1100" smtClean="0">
                <a:solidFill>
                  <a:schemeClr val="bg1">
                    <a:lumMod val="50000"/>
                  </a:schemeClr>
                </a:solidFill>
              </a:rPr>
              <a:pPr algn="ctr" eaLnBrk="1" fontAlgn="auto" hangingPunct="1">
                <a:spcBef>
                  <a:spcPts val="0"/>
                </a:spcBef>
                <a:spcAft>
                  <a:spcPts val="0"/>
                </a:spcAft>
                <a:defRPr/>
              </a:pPr>
              <a:t>‹#›</a:t>
            </a:fld>
            <a:endParaRPr lang="en-US" sz="1100" dirty="0">
              <a:solidFill>
                <a:schemeClr val="bg1">
                  <a:lumMod val="50000"/>
                </a:schemeClr>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38079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lide(fromTop)">
                                      <p:cBhvr>
                                        <p:cTn id="7" dur="500"/>
                                        <p:tgtEl>
                                          <p:spTgt spid="10"/>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slide(fromBottom)">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898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B07020-5644-47F5-A34B-B534F19E7511}" type="datetimeFigureOut">
              <a:rPr lang="en-US" smtClean="0"/>
              <a:t>11/17/16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228619-2CC9-47FF-AB55-AE3EFB89B1D2}" type="slidenum">
              <a:rPr lang="en-US" smtClean="0"/>
              <a:t>‹#›</a:t>
            </a:fld>
            <a:endParaRPr lang="en-US"/>
          </a:p>
        </p:txBody>
      </p:sp>
    </p:spTree>
    <p:extLst>
      <p:ext uri="{BB962C8B-B14F-4D97-AF65-F5344CB8AC3E}">
        <p14:creationId xmlns:p14="http://schemas.microsoft.com/office/powerpoint/2010/main" val="33597614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1027" name="Text Placeholder 2"/>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Date Placeholder 3"/>
          <p:cNvSpPr>
            <a:spLocks noGrp="1"/>
          </p:cNvSpPr>
          <p:nvPr>
            <p:ph type="dt" sz="half" idx="2"/>
          </p:nvPr>
        </p:nvSpPr>
        <p:spPr>
          <a:xfrm>
            <a:off x="609600" y="6356351"/>
            <a:ext cx="2844800" cy="366183"/>
          </a:xfrm>
          <a:prstGeom prst="rect">
            <a:avLst/>
          </a:prstGeom>
        </p:spPr>
        <p:txBody>
          <a:bodyPr vert="horz" wrap="square" lIns="91440" tIns="45720" rIns="91440" bIns="45720" numCol="1" anchor="ctr" anchorCtr="0" compatLnSpc="1">
            <a:prstTxWarp prst="textNoShape">
              <a:avLst/>
            </a:prstTxWarp>
          </a:bodyPr>
          <a:lstStyle>
            <a:lvl1pPr eaLnBrk="1" hangingPunct="1">
              <a:defRPr sz="1600">
                <a:solidFill>
                  <a:srgbClr val="898989"/>
                </a:solidFill>
              </a:defRPr>
            </a:lvl1pPr>
          </a:lstStyle>
          <a:p>
            <a:fld id="{BD7E25CD-D119-3E43-AD7F-82B24736A77C}" type="datetimeFigureOut">
              <a:rPr lang="en-US" altLang="en-US"/>
              <a:pPr/>
              <a:t>11/17/16</a:t>
            </a:fld>
            <a:endParaRPr lang="en-US" altLang="en-US"/>
          </a:p>
        </p:txBody>
      </p:sp>
      <p:sp>
        <p:nvSpPr>
          <p:cNvPr id="5" name="Footer Placeholder 4"/>
          <p:cNvSpPr>
            <a:spLocks noGrp="1"/>
          </p:cNvSpPr>
          <p:nvPr>
            <p:ph type="ftr" sz="quarter" idx="3"/>
          </p:nvPr>
        </p:nvSpPr>
        <p:spPr>
          <a:xfrm>
            <a:off x="4165600" y="6356351"/>
            <a:ext cx="3860800" cy="366183"/>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600">
                <a:solidFill>
                  <a:srgbClr val="898989"/>
                </a:solidFill>
              </a:defRPr>
            </a:lvl1pPr>
          </a:lstStyle>
          <a:p>
            <a:endParaRPr lang="en-US" altLang="en-US"/>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a:solidFill>
                  <a:srgbClr val="898989"/>
                </a:solidFill>
              </a:defRPr>
            </a:lvl1pPr>
          </a:lstStyle>
          <a:p>
            <a:fld id="{B51A9207-551E-074C-94E8-C282CF47DD26}" type="slidenum">
              <a:rPr lang="en-US" altLang="en-US"/>
              <a:pPr/>
              <a:t>‹#›</a:t>
            </a:fld>
            <a:endParaRPr lang="en-US" altLang="en-US"/>
          </a:p>
        </p:txBody>
      </p:sp>
    </p:spTree>
    <p:extLst>
      <p:ext uri="{BB962C8B-B14F-4D97-AF65-F5344CB8AC3E}">
        <p14:creationId xmlns:p14="http://schemas.microsoft.com/office/powerpoint/2010/main" val="1800915529"/>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8" r:id="rId3"/>
    <p:sldLayoutId id="2147483651" r:id="rId4"/>
    <p:sldLayoutId id="2147483652" r:id="rId5"/>
    <p:sldLayoutId id="2147483654" r:id="rId6"/>
    <p:sldLayoutId id="2147483655" r:id="rId7"/>
    <p:sldLayoutId id="2147483657" r:id="rId8"/>
    <p:sldLayoutId id="2147483659" r:id="rId9"/>
  </p:sldLayoutIdLst>
  <p:txStyles>
    <p:titleStyle>
      <a:lvl1pPr algn="ctr" rtl="0" eaLnBrk="1" fontAlgn="base" hangingPunct="1">
        <a:spcBef>
          <a:spcPct val="0"/>
        </a:spcBef>
        <a:spcAft>
          <a:spcPct val="0"/>
        </a:spcAft>
        <a:defRPr sz="4000" b="1" i="0" kern="1200">
          <a:solidFill>
            <a:schemeClr val="tx1"/>
          </a:solidFill>
          <a:latin typeface="Century Gothic" charset="0"/>
          <a:ea typeface="Century Gothic" charset="0"/>
          <a:cs typeface="Century Gothic" charset="0"/>
        </a:defRPr>
      </a:lvl1pPr>
      <a:lvl2pPr algn="ctr" rtl="0" eaLnBrk="1" fontAlgn="base" hangingPunct="1">
        <a:spcBef>
          <a:spcPct val="0"/>
        </a:spcBef>
        <a:spcAft>
          <a:spcPct val="0"/>
        </a:spcAft>
        <a:defRPr sz="5867">
          <a:solidFill>
            <a:schemeClr val="tx1"/>
          </a:solidFill>
          <a:latin typeface="Calibri" charset="0"/>
        </a:defRPr>
      </a:lvl2pPr>
      <a:lvl3pPr algn="ctr" rtl="0" eaLnBrk="1" fontAlgn="base" hangingPunct="1">
        <a:spcBef>
          <a:spcPct val="0"/>
        </a:spcBef>
        <a:spcAft>
          <a:spcPct val="0"/>
        </a:spcAft>
        <a:defRPr sz="5867">
          <a:solidFill>
            <a:schemeClr val="tx1"/>
          </a:solidFill>
          <a:latin typeface="Calibri" charset="0"/>
        </a:defRPr>
      </a:lvl3pPr>
      <a:lvl4pPr algn="ctr" rtl="0" eaLnBrk="1" fontAlgn="base" hangingPunct="1">
        <a:spcBef>
          <a:spcPct val="0"/>
        </a:spcBef>
        <a:spcAft>
          <a:spcPct val="0"/>
        </a:spcAft>
        <a:defRPr sz="5867">
          <a:solidFill>
            <a:schemeClr val="tx1"/>
          </a:solidFill>
          <a:latin typeface="Calibri" charset="0"/>
        </a:defRPr>
      </a:lvl4pPr>
      <a:lvl5pPr algn="ctr" rtl="0" eaLnBrk="1" fontAlgn="base" hangingPunct="1">
        <a:spcBef>
          <a:spcPct val="0"/>
        </a:spcBef>
        <a:spcAft>
          <a:spcPct val="0"/>
        </a:spcAft>
        <a:defRPr sz="5867">
          <a:solidFill>
            <a:schemeClr val="tx1"/>
          </a:solidFill>
          <a:latin typeface="Calibri" charset="0"/>
        </a:defRPr>
      </a:lvl5pPr>
      <a:lvl6pPr marL="609585" algn="ctr" rtl="0" eaLnBrk="1" fontAlgn="base" hangingPunct="1">
        <a:spcBef>
          <a:spcPct val="0"/>
        </a:spcBef>
        <a:spcAft>
          <a:spcPct val="0"/>
        </a:spcAft>
        <a:defRPr sz="5867">
          <a:solidFill>
            <a:schemeClr val="tx1"/>
          </a:solidFill>
          <a:latin typeface="Calibri" charset="0"/>
        </a:defRPr>
      </a:lvl6pPr>
      <a:lvl7pPr marL="1219170" algn="ctr" rtl="0" eaLnBrk="1" fontAlgn="base" hangingPunct="1">
        <a:spcBef>
          <a:spcPct val="0"/>
        </a:spcBef>
        <a:spcAft>
          <a:spcPct val="0"/>
        </a:spcAft>
        <a:defRPr sz="5867">
          <a:solidFill>
            <a:schemeClr val="tx1"/>
          </a:solidFill>
          <a:latin typeface="Calibri" charset="0"/>
        </a:defRPr>
      </a:lvl7pPr>
      <a:lvl8pPr marL="1828754" algn="ctr" rtl="0" eaLnBrk="1" fontAlgn="base" hangingPunct="1">
        <a:spcBef>
          <a:spcPct val="0"/>
        </a:spcBef>
        <a:spcAft>
          <a:spcPct val="0"/>
        </a:spcAft>
        <a:defRPr sz="5867">
          <a:solidFill>
            <a:schemeClr val="tx1"/>
          </a:solidFill>
          <a:latin typeface="Calibri" charset="0"/>
        </a:defRPr>
      </a:lvl8pPr>
      <a:lvl9pPr marL="2438339" algn="ctr" rtl="0" eaLnBrk="1" fontAlgn="base" hangingPunct="1">
        <a:spcBef>
          <a:spcPct val="0"/>
        </a:spcBef>
        <a:spcAft>
          <a:spcPct val="0"/>
        </a:spcAft>
        <a:defRPr sz="5867">
          <a:solidFill>
            <a:schemeClr val="tx1"/>
          </a:solidFill>
          <a:latin typeface="Calibri" charset="0"/>
        </a:defRPr>
      </a:lvl9pPr>
    </p:titleStyle>
    <p:bodyStyle>
      <a:lvl1pPr marL="457189" indent="-457189" algn="l" rtl="0" eaLnBrk="1" fontAlgn="base" hangingPunct="1">
        <a:spcBef>
          <a:spcPct val="20000"/>
        </a:spcBef>
        <a:spcAft>
          <a:spcPct val="0"/>
        </a:spcAft>
        <a:buFont typeface="Arial" charset="0"/>
        <a:buChar char="•"/>
        <a:defRPr sz="4267" b="0" i="0" kern="1200">
          <a:solidFill>
            <a:schemeClr val="tx1"/>
          </a:solidFill>
          <a:latin typeface="Century Gothic" charset="0"/>
          <a:ea typeface="Century Gothic" charset="0"/>
          <a:cs typeface="Century Gothic" charset="0"/>
        </a:defRPr>
      </a:lvl1pPr>
      <a:lvl2pPr marL="990575" indent="-380990" algn="l" rtl="0" eaLnBrk="1" fontAlgn="base" hangingPunct="1">
        <a:spcBef>
          <a:spcPct val="20000"/>
        </a:spcBef>
        <a:spcAft>
          <a:spcPct val="0"/>
        </a:spcAft>
        <a:buFont typeface="Arial" charset="0"/>
        <a:buChar char="–"/>
        <a:defRPr sz="3733" b="0" i="0" kern="1200">
          <a:solidFill>
            <a:schemeClr val="tx1"/>
          </a:solidFill>
          <a:latin typeface="Century Gothic" charset="0"/>
          <a:ea typeface="Century Gothic" charset="0"/>
          <a:cs typeface="Century Gothic" charset="0"/>
        </a:defRPr>
      </a:lvl2pPr>
      <a:lvl3pPr marL="1523962" indent="-304792" algn="l" rtl="0" eaLnBrk="1" fontAlgn="base" hangingPunct="1">
        <a:spcBef>
          <a:spcPct val="20000"/>
        </a:spcBef>
        <a:spcAft>
          <a:spcPct val="0"/>
        </a:spcAft>
        <a:buFont typeface="Arial" charset="0"/>
        <a:buChar char="•"/>
        <a:defRPr sz="3200" b="0" i="0" kern="1200">
          <a:solidFill>
            <a:schemeClr val="tx1"/>
          </a:solidFill>
          <a:latin typeface="Century Gothic" charset="0"/>
          <a:ea typeface="Century Gothic" charset="0"/>
          <a:cs typeface="Century Gothic" charset="0"/>
        </a:defRPr>
      </a:lvl3pPr>
      <a:lvl4pPr marL="2133547" indent="-304792" algn="l" rtl="0" eaLnBrk="1" fontAlgn="base" hangingPunct="1">
        <a:spcBef>
          <a:spcPct val="20000"/>
        </a:spcBef>
        <a:spcAft>
          <a:spcPct val="0"/>
        </a:spcAft>
        <a:buFont typeface="Arial" charset="0"/>
        <a:buChar char="–"/>
        <a:defRPr sz="2667" b="0" i="0" kern="1200">
          <a:solidFill>
            <a:schemeClr val="tx1"/>
          </a:solidFill>
          <a:latin typeface="Century Gothic" charset="0"/>
          <a:ea typeface="Century Gothic" charset="0"/>
          <a:cs typeface="Century Gothic" charset="0"/>
        </a:defRPr>
      </a:lvl4pPr>
      <a:lvl5pPr marL="2743131" indent="-304792" algn="l" rtl="0" eaLnBrk="1" fontAlgn="base" hangingPunct="1">
        <a:spcBef>
          <a:spcPct val="20000"/>
        </a:spcBef>
        <a:spcAft>
          <a:spcPct val="0"/>
        </a:spcAft>
        <a:buFont typeface="Arial" charset="0"/>
        <a:buChar char="»"/>
        <a:defRPr sz="2667" b="0" i="0" kern="1200">
          <a:solidFill>
            <a:schemeClr val="tx1"/>
          </a:solidFill>
          <a:latin typeface="Century Gothic" charset="0"/>
          <a:ea typeface="Century Gothic" charset="0"/>
          <a:cs typeface="Century Gothic"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hyperlink" Target="https://vimeo.com/167511129" TargetMode="External"/><Relationship Id="rId4" Type="http://schemas.openxmlformats.org/officeDocument/2006/relationships/hyperlink" Target="http://nces.ed.gov/programs/coe/indicator_cge.asp" TargetMode="External"/><Relationship Id="rId5" Type="http://schemas.openxmlformats.org/officeDocument/2006/relationships/image" Target="../media/image7.gi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NULL"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ed.gov/news/press-releases/states-continue-improve-graduation-rates-particularly-underserved-students"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2.ed.gov/about/offices/list/ocr/docs/2013-14-first-look.pdf" TargetMode="External"/><Relationship Id="rId4" Type="http://schemas.openxmlformats.org/officeDocument/2006/relationships/image" Target="../media/image8.jp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hyperlink" Target="http://www2.ed.gov/about/offices/list/ocr/docs/2013-14-first-look.pdf" TargetMode="External"/><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hyperlink" Target="http://www.gradnation.org/sites/default/files/civic_2016_full_report_FNL2-2_0.pdf" TargetMode="External"/><Relationship Id="rId5" Type="http://schemas.openxmlformats.org/officeDocument/2006/relationships/image" Target="../media/image4.em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hyperlink" Target="https://www2.ed.gov/programs/slcp/finaldual.pdf" TargetMode="External"/><Relationship Id="rId4" Type="http://schemas.openxmlformats.org/officeDocument/2006/relationships/hyperlink" Target="http://www.jff.org/sites/default/files/services/files/ECHS_get_results_021014.pdf" TargetMode="External"/><Relationship Id="rId5" Type="http://schemas.openxmlformats.org/officeDocument/2006/relationships/hyperlink" Target="http://impact.all4ed.org/#national/increased-investment/all-students" TargetMode="Externa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2.emf"/><Relationship Id="rId5" Type="http://schemas.openxmlformats.org/officeDocument/2006/relationships/hyperlink" Target="https://cew.georgetown.edu/states-initiative/" TargetMode="External"/><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hyperlink" Target="https://cew.georgetown.edu/cew-reports/americas-divided-recovery" TargetMode="External"/><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hyperlink" Target="http://www.ed.gov/news/press-releases/fact-sheet-expanding-college-access-through-dual-enrollment-pell-experiment" TargetMode="External"/><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4.gif"/><Relationship Id="rId4" Type="http://schemas.openxmlformats.org/officeDocument/2006/relationships/hyperlink" Target="http://nces.ed.gov/programs/coe/indicator_cba.asp" TargetMode="External"/><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5.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8.xml"/><Relationship Id="rId5" Type="http://schemas.openxmlformats.org/officeDocument/2006/relationships/image" Target="../media/image16.jpg"/><Relationship Id="rId6" Type="http://schemas.openxmlformats.org/officeDocument/2006/relationships/image" Target="../media/image17.png"/><Relationship Id="rId7" Type="http://schemas.openxmlformats.org/officeDocument/2006/relationships/hyperlink" Target="http://www.npr.org/programs/all-things-considered/2016/03/10/469898968" TargetMode="External"/><Relationship Id="rId1" Type="http://schemas.microsoft.com/office/2007/relationships/media" Target="../media/media1.mp3"/><Relationship Id="rId2" Type="http://schemas.openxmlformats.org/officeDocument/2006/relationships/audio" Target="../media/media1.mp3"/></Relationships>
</file>

<file path=ppt/slides/_rels/slide23.xml.rels><?xml version="1.0" encoding="UTF-8" standalone="yes"?>
<Relationships xmlns="http://schemas.openxmlformats.org/package/2006/relationships"><Relationship Id="rId3" Type="http://schemas.openxmlformats.org/officeDocument/2006/relationships/hyperlink" Target="http://www.gallup.com/services/189926/student-poll-2015-results.aspx" TargetMode="External"/><Relationship Id="rId4" Type="http://schemas.openxmlformats.org/officeDocument/2006/relationships/image" Target="../media/image18.jpeg"/><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png"/><Relationship Id="rId3" Type="http://schemas.openxmlformats.org/officeDocument/2006/relationships/hyperlink" Target="http://www.gallup.com/services/189926/student-poll-2015-results.aspx"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4.emf"/></Relationships>
</file>

<file path=ppt/slides/_rels/slide26.xml.rels><?xml version="1.0" encoding="UTF-8" standalone="yes"?>
<Relationships xmlns="http://schemas.openxmlformats.org/package/2006/relationships"><Relationship Id="rId3" Type="http://schemas.microsoft.com/office/2011/relationships/webextension" Target="../webextensions/webextension2.xml"/><Relationship Id="rId4" Type="http://schemas.openxmlformats.org/officeDocument/2006/relationships/image" Target="../media/image200.png"/><Relationship Id="rId5" Type="http://schemas.openxmlformats.org/officeDocument/2006/relationships/hyperlink" Target="https://vimeo.com/167511129" TargetMode="External"/><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3" Type="http://schemas.microsoft.com/office/2011/relationships/webextension" Target="../webextensions/webextension3.xml"/><Relationship Id="rId4" Type="http://schemas.openxmlformats.org/officeDocument/2006/relationships/image" Target="../media/image210.png"/><Relationship Id="rId1" Type="http://schemas.openxmlformats.org/officeDocument/2006/relationships/slideLayout" Target="../slideLayouts/slideLayout2.xml"/><Relationship Id="rId2" Type="http://schemas.openxmlformats.org/officeDocument/2006/relationships/hyperlink" Target="https://www.youtube.com/watch?v=G01-dI3JOfc"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4.emf"/><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all4ed.org/webinar-event/july-23-2015/" TargetMode="External"/><Relationship Id="rId4" Type="http://schemas.openxmlformats.org/officeDocument/2006/relationships/image" Target="../media/image23.png"/><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g"/><Relationship Id="rId5" Type="http://schemas.openxmlformats.org/officeDocument/2006/relationships/image" Target="../media/image26.jpeg"/><Relationship Id="rId6" Type="http://schemas.openxmlformats.org/officeDocument/2006/relationships/image" Target="../media/image27.jpg"/><Relationship Id="rId7" Type="http://schemas.openxmlformats.org/officeDocument/2006/relationships/hyperlink" Target="http://www.studentachievement.org/about-isa/why-isa/" TargetMode="External"/><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hyperlink" Target="http://www.studentachievement.org/approach/the-seven-principles/"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hyperlink" Target="http://www.ed.gov/news/press-releases/persistent-disparities-found-through-comprehensive-civil-rights-survey-underscore-need-continued-focus-equity-king-say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4.emf"/><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5.xml.rels><?xml version="1.0" encoding="UTF-8" standalone="yes"?>
<Relationships xmlns="http://schemas.openxmlformats.org/package/2006/relationships"><Relationship Id="rId3" Type="http://schemas.microsoft.com/office/2011/relationships/webextension" Target="../webextensions/webextension4.xml"/><Relationship Id="rId4" Type="http://schemas.openxmlformats.org/officeDocument/2006/relationships/image" Target="../media/image290.png"/><Relationship Id="rId5" Type="http://schemas.openxmlformats.org/officeDocument/2006/relationships/hyperlink" Target="https://www.youtube.com/watch?v=RLMoAg-iYz0" TargetMode="External"/><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4.emf"/></Relationships>
</file>

<file path=ppt/slides/_rels/slide37.xml.rels><?xml version="1.0" encoding="UTF-8" standalone="yes"?>
<Relationships xmlns="http://schemas.openxmlformats.org/package/2006/relationships"><Relationship Id="rId3" Type="http://schemas.openxmlformats.org/officeDocument/2006/relationships/hyperlink" Target="http://all4ed.org/articles/tickets-to-nowhere-new-report-exposes-lack-of-alignment-between-state-diplomas-and-college-and-career-ready-standards/" TargetMode="External"/><Relationship Id="rId4" Type="http://schemas.openxmlformats.org/officeDocument/2006/relationships/image" Target="../media/image27.jpg"/><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0.jpg"/></Relationships>
</file>

<file path=ppt/slides/_rels/slide39.xml.rels><?xml version="1.0" encoding="UTF-8" standalone="yes"?>
<Relationships xmlns="http://schemas.openxmlformats.org/package/2006/relationships"><Relationship Id="rId3" Type="http://schemas.microsoft.com/office/2011/relationships/webextension" Target="../webextensions/webextension5.xml"/><Relationship Id="rId4" Type="http://schemas.openxmlformats.org/officeDocument/2006/relationships/image" Target="../media/image300.png"/><Relationship Id="rId1" Type="http://schemas.openxmlformats.org/officeDocument/2006/relationships/slideLayout" Target="../slideLayouts/slideLayout3.xml"/><Relationship Id="rId2" Type="http://schemas.openxmlformats.org/officeDocument/2006/relationships/hyperlink" Target="https://www.youtube.com/watch?v=aw3SGD2flno"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ed.gov/news/press-releases/fact-sheet-redesigning-americas-high-schools"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nacep.org/about-nacep/what-is-concurrent-enrollment/"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 Id="rId3" Type="http://schemas.openxmlformats.org/officeDocument/2006/relationships/image" Target="../media/image4.emf"/></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4.emf"/><Relationship Id="rId5" Type="http://schemas.openxmlformats.org/officeDocument/2006/relationships/hyperlink" Target="http://all4ed.org/wp-content/uploads/2013/06/TitleIandHSs.pdf" TargetMode="External"/><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4.jpg"/></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4.emf"/><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8.xml.rels><?xml version="1.0" encoding="UTF-8" standalone="yes"?>
<Relationships xmlns="http://schemas.openxmlformats.org/package/2006/relationships"><Relationship Id="rId3" Type="http://schemas.openxmlformats.org/officeDocument/2006/relationships/image" Target="../media/image36.jpg"/><Relationship Id="rId4" Type="http://schemas.openxmlformats.org/officeDocument/2006/relationships/image" Target="../media/image4.emf"/><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7.jpg"/></Relationships>
</file>

<file path=ppt/slides/_rels/slide5.xml.rels><?xml version="1.0" encoding="UTF-8" standalone="yes"?>
<Relationships xmlns="http://schemas.openxmlformats.org/package/2006/relationships"><Relationship Id="rId11" Type="http://schemas.openxmlformats.org/officeDocument/2006/relationships/slide" Target="slide78.xml"/><Relationship Id="rId12" Type="http://schemas.openxmlformats.org/officeDocument/2006/relationships/slide" Target="slide84.xml"/><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slide" Target="slide6.xml"/><Relationship Id="rId4" Type="http://schemas.openxmlformats.org/officeDocument/2006/relationships/slide" Target="slide25.xml"/><Relationship Id="rId5" Type="http://schemas.openxmlformats.org/officeDocument/2006/relationships/slide" Target="slide36.xml"/><Relationship Id="rId6" Type="http://schemas.openxmlformats.org/officeDocument/2006/relationships/slide" Target="slide43.xml"/><Relationship Id="rId7" Type="http://schemas.openxmlformats.org/officeDocument/2006/relationships/slide" Target="slide53.xml"/><Relationship Id="rId8" Type="http://schemas.openxmlformats.org/officeDocument/2006/relationships/slide" Target="slide63.xml"/><Relationship Id="rId9" Type="http://schemas.openxmlformats.org/officeDocument/2006/relationships/slide" Target="slide59.xml"/><Relationship Id="rId10" Type="http://schemas.openxmlformats.org/officeDocument/2006/relationships/slide" Target="slide64.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4" Type="http://schemas.microsoft.com/office/2007/relationships/hdphoto" Target="../media/hdphoto1.wdp"/><Relationship Id="rId5" Type="http://schemas.openxmlformats.org/officeDocument/2006/relationships/image" Target="../media/image4.emf"/><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51.xml.rels><?xml version="1.0" encoding="UTF-8" standalone="yes"?>
<Relationships xmlns="http://schemas.openxmlformats.org/package/2006/relationships"><Relationship Id="rId3" Type="http://schemas.openxmlformats.org/officeDocument/2006/relationships/image" Target="../media/image39.jpg"/><Relationship Id="rId4" Type="http://schemas.openxmlformats.org/officeDocument/2006/relationships/image" Target="../media/image4.emf"/><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4.emf"/></Relationships>
</file>

<file path=ppt/slides/_rels/slide54.xml.rels><?xml version="1.0" encoding="UTF-8" standalone="yes"?>
<Relationships xmlns="http://schemas.openxmlformats.org/package/2006/relationships"><Relationship Id="rId3" Type="http://schemas.openxmlformats.org/officeDocument/2006/relationships/image" Target="../media/image40.emf"/><Relationship Id="rId4" Type="http://schemas.openxmlformats.org/officeDocument/2006/relationships/image" Target="../media/image41.emf"/><Relationship Id="rId5" Type="http://schemas.openxmlformats.org/officeDocument/2006/relationships/image" Target="../media/image42.emf"/><Relationship Id="rId6" Type="http://schemas.openxmlformats.org/officeDocument/2006/relationships/image" Target="../media/image43.emf"/><Relationship Id="rId1" Type="http://schemas.openxmlformats.org/officeDocument/2006/relationships/slideLayout" Target="../slideLayouts/slideLayout3.xml"/><Relationship Id="rId2" Type="http://schemas.openxmlformats.org/officeDocument/2006/relationships/hyperlink" Target="http://files.eric.ed.gov/fulltext/EJ943719.pdf"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hyperlink" Target="http://www.jff.org/sites/default/files/ECHS-Week-2016-one-pager-021216.pdf"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hyperlink" Target="http://www.jff.org/sites/default/files/ECHS-Week-2016-one-pager-021216.pdf"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4" Type="http://schemas.microsoft.com/office/2007/relationships/hdphoto" Target="../media/hdphoto2.wdp"/><Relationship Id="rId5" Type="http://schemas.openxmlformats.org/officeDocument/2006/relationships/image" Target="../media/image45.jpeg"/><Relationship Id="rId6" Type="http://schemas.openxmlformats.org/officeDocument/2006/relationships/image" Target="../media/image4.emf"/><Relationship Id="rId7" Type="http://schemas.openxmlformats.org/officeDocument/2006/relationships/hyperlink" Target="http://www.nacep.org/research-policy/fast-facts/" TargetMode="External"/><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9.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5" Type="http://schemas.openxmlformats.org/officeDocument/2006/relationships/image" Target="../media/image4.emf"/><Relationship Id="rId6" Type="http://schemas.openxmlformats.org/officeDocument/2006/relationships/hyperlink" Target="http://www.nacep.org/research-policy/fast-facts/" TargetMode="External"/><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4.emf"/></Relationships>
</file>

<file path=ppt/slides/_rels/slide60.xml.rels><?xml version="1.0" encoding="UTF-8" standalone="yes"?>
<Relationships xmlns="http://schemas.openxmlformats.org/package/2006/relationships"><Relationship Id="rId3" Type="http://schemas.openxmlformats.org/officeDocument/2006/relationships/hyperlink" Target="mailto:jzinth@ecs.org" TargetMode="External"/><Relationship Id="rId4" Type="http://schemas.openxmlformats.org/officeDocument/2006/relationships/image" Target="../media/image48.emf"/><Relationship Id="rId5" Type="http://schemas.openxmlformats.org/officeDocument/2006/relationships/image" Target="../media/image49.png"/><Relationship Id="rId6" Type="http://schemas.openxmlformats.org/officeDocument/2006/relationships/hyperlink" Target="http://www.ecs.org/dual-concurrent-enrollment-policies/" TargetMode="External"/><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hyperlink" Target="http://application.jff.org/dualenrollment/"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www.ed.gov/news/press-releases/fact-sheet-expanding-college-access-through-dual-enrollment-pell-experiment" TargetMode="External"/><Relationship Id="rId4" Type="http://schemas.openxmlformats.org/officeDocument/2006/relationships/image" Target="../media/image50.emf"/><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63.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4.emf"/><Relationship Id="rId1" Type="http://schemas.openxmlformats.org/officeDocument/2006/relationships/slideLayout" Target="../slideLayouts/slideLayout5.xml"/><Relationship Id="rId2" Type="http://schemas.openxmlformats.org/officeDocument/2006/relationships/notesSlide" Target="../notesSlides/notesSlide5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hyperlink" Target="http://www.edweek.org/ew/articles/2016/09/07/are-dual-enrollment-programs-overpromising.html"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edweek.org/ew/articles/2016/09/07/are-dual-enrollment-programs-overpromising.html"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ecs.org/clearinghouse/01/10/91/11091.pdf"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hyperlink" Target="http://www.statutes.legis.state.tx.us/SOTWDocs/ED/htm/ED.29.htm#29.908" TargetMode="External"/><Relationship Id="rId4" Type="http://schemas.openxmlformats.org/officeDocument/2006/relationships/hyperlink" Target="http://texreg.sos.state.tx.us/public/readtac$ext.TacPage?sl=R&amp;app=9&amp;p_dir=&amp;p_rloc=&amp;p_tloc=&amp;p_ploc=&amp;pg=1&amp;p_tac=&amp;ti=19&amp;pt=1&amp;ch=4&amp;rl=161" TargetMode="External"/><Relationship Id="rId5" Type="http://schemas.openxmlformats.org/officeDocument/2006/relationships/hyperlink" Target="http://ritter.tea.state.tx.us/rules/tac/chapter102/ch102gg.html" TargetMode="External"/><Relationship Id="rId6" Type="http://schemas.openxmlformats.org/officeDocument/2006/relationships/image" Target="../media/image52.png"/><Relationship Id="rId7" Type="http://schemas.openxmlformats.org/officeDocument/2006/relationships/hyperlink" Target="http://txechs.org/find-an-echs-in-texas/" TargetMode="External"/><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hyperlink" Target="https://www.cde.state.co.us/postsecondary/concurrentenrollment"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48.emf"/><Relationship Id="rId4" Type="http://schemas.openxmlformats.org/officeDocument/2006/relationships/image" Target="../media/image53.png"/><Relationship Id="rId5" Type="http://schemas.openxmlformats.org/officeDocument/2006/relationships/hyperlink" Target="http://application.jff.org/dualenrollment/" TargetMode="External"/><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files.eric.ed.gov/fulltext/EJ943719.pdf"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microsoft.com/office/2011/relationships/webextension" Target="../webextensions/webextension6.xml"/><Relationship Id="rId4" Type="http://schemas.openxmlformats.org/officeDocument/2006/relationships/image" Target="../media/image48.png"/><Relationship Id="rId5" Type="http://schemas.openxmlformats.org/officeDocument/2006/relationships/hyperlink" Target="https://www.youtube.com/watch?v=STALnCMAyQo" TargetMode="External"/><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76.xml.rels><?xml version="1.0" encoding="UTF-8" standalone="yes"?>
<Relationships xmlns="http://schemas.openxmlformats.org/package/2006/relationships"><Relationship Id="rId3" Type="http://schemas.microsoft.com/office/2011/relationships/webextension" Target="../webextensions/webextension7.xml"/><Relationship Id="rId4" Type="http://schemas.openxmlformats.org/officeDocument/2006/relationships/image" Target="../media/image490.png"/><Relationship Id="rId1" Type="http://schemas.openxmlformats.org/officeDocument/2006/relationships/slideLayout" Target="../slideLayouts/slideLayout3.xml"/><Relationship Id="rId2" Type="http://schemas.openxmlformats.org/officeDocument/2006/relationships/hyperlink" Target="https://www.youtube.com/watch?v=5pltIo1DodQ"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9.xml"/><Relationship Id="rId3" Type="http://schemas.openxmlformats.org/officeDocument/2006/relationships/image" Target="../media/image4.emf"/></Relationships>
</file>

<file path=ppt/slides/_rels/slide79.xml.rels><?xml version="1.0" encoding="UTF-8" standalone="yes"?>
<Relationships xmlns="http://schemas.openxmlformats.org/package/2006/relationships"><Relationship Id="rId3" Type="http://schemas.openxmlformats.org/officeDocument/2006/relationships/hyperlink" Target="http://www.ecs.org/clearinghouse/01/18/92/11892.pdf" TargetMode="External"/><Relationship Id="rId4" Type="http://schemas.openxmlformats.org/officeDocument/2006/relationships/hyperlink" Target="http://www.ecs.org/dual-concurrent-enrollment-policies/" TargetMode="External"/><Relationship Id="rId5" Type="http://schemas.openxmlformats.org/officeDocument/2006/relationships/hyperlink" Target="http://www.ecs.org/dual-concurrent-enrollment-state-profiles/" TargetMode="External"/><Relationship Id="rId1" Type="http://schemas.openxmlformats.org/officeDocument/2006/relationships/slideLayout" Target="../slideLayouts/slideLayout3.xml"/><Relationship Id="rId2" Type="http://schemas.openxmlformats.org/officeDocument/2006/relationships/hyperlink" Target="http://bit.ly/2a5ViA0" TargetMode="External"/></Relationships>
</file>

<file path=ppt/slides/_rels/slide8.xml.rels><?xml version="1.0" encoding="UTF-8" standalone="yes"?>
<Relationships xmlns="http://schemas.openxmlformats.org/package/2006/relationships"><Relationship Id="rId3" Type="http://schemas.microsoft.com/office/2011/relationships/webextension" Target="../webextensions/webextension1.xml"/><Relationship Id="rId4" Type="http://schemas.openxmlformats.org/officeDocument/2006/relationships/image" Target="../media/image58.png"/><Relationship Id="rId1" Type="http://schemas.openxmlformats.org/officeDocument/2006/relationships/slideLayout" Target="../slideLayouts/slideLayout3.xml"/><Relationship Id="rId2" Type="http://schemas.openxmlformats.org/officeDocument/2006/relationships/hyperlink" Target="https://www.youtube.com/watch?v=4XDLwUJBUjY" TargetMode="External"/></Relationships>
</file>

<file path=ppt/slides/_rels/slide80.xml.rels><?xml version="1.0" encoding="UTF-8" standalone="yes"?>
<Relationships xmlns="http://schemas.openxmlformats.org/package/2006/relationships"><Relationship Id="rId3" Type="http://schemas.openxmlformats.org/officeDocument/2006/relationships/hyperlink" Target="http://bit.ly/1XuOXxb" TargetMode="External"/><Relationship Id="rId4" Type="http://schemas.openxmlformats.org/officeDocument/2006/relationships/hyperlink" Target="http://bit.ly/1jXy4LW" TargetMode="External"/><Relationship Id="rId5" Type="http://schemas.openxmlformats.org/officeDocument/2006/relationships/hyperlink" Target="http://bit.ly/2aApGA4" TargetMode="External"/><Relationship Id="rId6" Type="http://schemas.openxmlformats.org/officeDocument/2006/relationships/hyperlink" Target="http://bit.ly/2ay1M88" TargetMode="External"/><Relationship Id="rId1" Type="http://schemas.openxmlformats.org/officeDocument/2006/relationships/slideLayout" Target="../slideLayouts/slideLayout3.xml"/><Relationship Id="rId2" Type="http://schemas.openxmlformats.org/officeDocument/2006/relationships/hyperlink" Target="http://www2.ed.gov/policy/elsec/leg/essa/index.html?src=essa-page"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bit.ly/2akWQoC" TargetMode="External"/><Relationship Id="rId4" Type="http://schemas.openxmlformats.org/officeDocument/2006/relationships/hyperlink" Target="http://bit.ly/1fgoSsZ" TargetMode="External"/><Relationship Id="rId5" Type="http://schemas.openxmlformats.org/officeDocument/2006/relationships/hyperlink" Target="http://bit.ly/2ay46fq" TargetMode="External"/><Relationship Id="rId6" Type="http://schemas.openxmlformats.org/officeDocument/2006/relationships/hyperlink" Target="http://bit.ly/2aD22QW" TargetMode="External"/><Relationship Id="rId1" Type="http://schemas.openxmlformats.org/officeDocument/2006/relationships/slideLayout" Target="../slideLayouts/slideLayout3.xml"/><Relationship Id="rId2" Type="http://schemas.openxmlformats.org/officeDocument/2006/relationships/hyperlink" Target="http://bit.ly/2aCZPom"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ies.ed.gov/ncee/wwc/pdf/single_study_reviews/wwc_hchs_031114.pdf" TargetMode="External"/><Relationship Id="rId4" Type="http://schemas.openxmlformats.org/officeDocument/2006/relationships/hyperlink" Target="http://ies.ed.gov/ncee/wwc/pdf/single_study_reviews/wwc_dual_121713.pdf" TargetMode="External"/><Relationship Id="rId1" Type="http://schemas.openxmlformats.org/officeDocument/2006/relationships/slideLayout" Target="../slideLayouts/slideLayout3.xml"/><Relationship Id="rId2" Type="http://schemas.openxmlformats.org/officeDocument/2006/relationships/hyperlink" Target="https://www.youtube.com/watch?v=i4zZP5YFOCM"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s://www.youtube.com/watch?v=cNRDcxGGGog" TargetMode="External"/><Relationship Id="rId4" Type="http://schemas.openxmlformats.org/officeDocument/2006/relationships/hyperlink" Target="https://www.youtube.com/watch?v=WYiAt5NqqsQ" TargetMode="External"/><Relationship Id="rId5" Type="http://schemas.openxmlformats.org/officeDocument/2006/relationships/hyperlink" Target="https://www.youtube.com/watch?v=k7fmIo_6lW4&amp;feature=youtu.be" TargetMode="External"/><Relationship Id="rId6" Type="http://schemas.openxmlformats.org/officeDocument/2006/relationships/hyperlink" Target="NULL" TargetMode="External"/><Relationship Id="rId7" Type="http://schemas.openxmlformats.org/officeDocument/2006/relationships/hyperlink" Target="http://www.gradnation.org/sites/default/files/civic_2016_full_report_FNL2-2_0.pdf" TargetMode="External"/><Relationship Id="rId1" Type="http://schemas.openxmlformats.org/officeDocument/2006/relationships/slideLayout" Target="../slideLayouts/slideLayout3.xml"/><Relationship Id="rId2" Type="http://schemas.openxmlformats.org/officeDocument/2006/relationships/notesSlide" Target="../notesSlides/notesSlide6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1.xml"/><Relationship Id="rId3" Type="http://schemas.openxmlformats.org/officeDocument/2006/relationships/image" Target="../media/image4.em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88.xml.rels><?xml version="1.0" encoding="UTF-8" standalone="yes"?>
<Relationships xmlns="http://schemas.openxmlformats.org/package/2006/relationships"><Relationship Id="rId3" Type="http://schemas.microsoft.com/office/2011/relationships/webextension" Target="../webextensions/webextension8.xml"/><Relationship Id="rId4" Type="http://schemas.openxmlformats.org/officeDocument/2006/relationships/image" Target="../media/image500.png"/><Relationship Id="rId5" Type="http://schemas.openxmlformats.org/officeDocument/2006/relationships/hyperlink" Target="https://www.youtube.com/watch?v=RLMoAg-iYz0" TargetMode="External"/><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hyperlink" Target="https://vimeo.com/167511129" TargetMode="External"/><Relationship Id="rId5" Type="http://schemas.openxmlformats.org/officeDocument/2006/relationships/hyperlink" Target="http://nces.ed.gov/programs/coe/indicator_cge.asp" TargetMode="External"/><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all4ed.org/nghs" TargetMode="External"/><Relationship Id="rId3" Type="http://schemas.openxmlformats.org/officeDocument/2006/relationships/image" Target="../media/image57.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4469902" y="4362027"/>
            <a:ext cx="3317125" cy="1549249"/>
            <a:chOff x="1657928" y="1447025"/>
            <a:chExt cx="4031726" cy="1883000"/>
          </a:xfrm>
        </p:grpSpPr>
        <p:grpSp>
          <p:nvGrpSpPr>
            <p:cNvPr id="3" name="Group 2"/>
            <p:cNvGrpSpPr/>
            <p:nvPr/>
          </p:nvGrpSpPr>
          <p:grpSpPr>
            <a:xfrm>
              <a:off x="2952786" y="2881129"/>
              <a:ext cx="2231018" cy="448896"/>
              <a:chOff x="2198184" y="3396815"/>
              <a:chExt cx="2231018" cy="448896"/>
            </a:xfrm>
          </p:grpSpPr>
          <p:sp>
            <p:nvSpPr>
              <p:cNvPr id="6" name="Freeform 7"/>
              <p:cNvSpPr>
                <a:spLocks/>
              </p:cNvSpPr>
              <p:nvPr/>
            </p:nvSpPr>
            <p:spPr bwMode="auto">
              <a:xfrm>
                <a:off x="2198184" y="3546061"/>
                <a:ext cx="251120" cy="206071"/>
              </a:xfrm>
              <a:custGeom>
                <a:avLst/>
                <a:gdLst/>
                <a:ahLst/>
                <a:cxnLst>
                  <a:cxn ang="0">
                    <a:pos x="295" y="30"/>
                  </a:cxn>
                  <a:cxn ang="0">
                    <a:pos x="267" y="37"/>
                  </a:cxn>
                  <a:cxn ang="0">
                    <a:pos x="280" y="24"/>
                  </a:cxn>
                  <a:cxn ang="0">
                    <a:pos x="289" y="7"/>
                  </a:cxn>
                  <a:cxn ang="0">
                    <a:pos x="287" y="6"/>
                  </a:cxn>
                  <a:cxn ang="0">
                    <a:pos x="250" y="20"/>
                  </a:cxn>
                  <a:cxn ang="0">
                    <a:pos x="230" y="6"/>
                  </a:cxn>
                  <a:cxn ang="0">
                    <a:pos x="206" y="0"/>
                  </a:cxn>
                  <a:cxn ang="0">
                    <a:pos x="171" y="11"/>
                  </a:cxn>
                  <a:cxn ang="0">
                    <a:pos x="149" y="39"/>
                  </a:cxn>
                  <a:cxn ang="0">
                    <a:pos x="143" y="63"/>
                  </a:cxn>
                  <a:cxn ang="0">
                    <a:pos x="126" y="72"/>
                  </a:cxn>
                  <a:cxn ang="0">
                    <a:pos x="78" y="55"/>
                  </a:cxn>
                  <a:cxn ang="0">
                    <a:pos x="36" y="26"/>
                  </a:cxn>
                  <a:cxn ang="0">
                    <a:pos x="23" y="11"/>
                  </a:cxn>
                  <a:cxn ang="0">
                    <a:pos x="21" y="13"/>
                  </a:cxn>
                  <a:cxn ang="0">
                    <a:pos x="13" y="43"/>
                  </a:cxn>
                  <a:cxn ang="0">
                    <a:pos x="26" y="81"/>
                  </a:cxn>
                  <a:cxn ang="0">
                    <a:pos x="24" y="89"/>
                  </a:cxn>
                  <a:cxn ang="0">
                    <a:pos x="13" y="85"/>
                  </a:cxn>
                  <a:cxn ang="0">
                    <a:pos x="12" y="87"/>
                  </a:cxn>
                  <a:cxn ang="0">
                    <a:pos x="15" y="107"/>
                  </a:cxn>
                  <a:cxn ang="0">
                    <a:pos x="30" y="131"/>
                  </a:cxn>
                  <a:cxn ang="0">
                    <a:pos x="56" y="146"/>
                  </a:cxn>
                  <a:cxn ang="0">
                    <a:pos x="36" y="146"/>
                  </a:cxn>
                  <a:cxn ang="0">
                    <a:pos x="34" y="146"/>
                  </a:cxn>
                  <a:cxn ang="0">
                    <a:pos x="37" y="155"/>
                  </a:cxn>
                  <a:cxn ang="0">
                    <a:pos x="54" y="178"/>
                  </a:cxn>
                  <a:cxn ang="0">
                    <a:pos x="78" y="189"/>
                  </a:cxn>
                  <a:cxn ang="0">
                    <a:pos x="71" y="200"/>
                  </a:cxn>
                  <a:cxn ang="0">
                    <a:pos x="15" y="213"/>
                  </a:cxn>
                  <a:cxn ang="0">
                    <a:pos x="2" y="213"/>
                  </a:cxn>
                  <a:cxn ang="0">
                    <a:pos x="0" y="215"/>
                  </a:cxn>
                  <a:cxn ang="0">
                    <a:pos x="45" y="235"/>
                  </a:cxn>
                  <a:cxn ang="0">
                    <a:pos x="95" y="242"/>
                  </a:cxn>
                  <a:cxn ang="0">
                    <a:pos x="150" y="233"/>
                  </a:cxn>
                  <a:cxn ang="0">
                    <a:pos x="197" y="211"/>
                  </a:cxn>
                  <a:cxn ang="0">
                    <a:pos x="232" y="176"/>
                  </a:cxn>
                  <a:cxn ang="0">
                    <a:pos x="256" y="133"/>
                  </a:cxn>
                  <a:cxn ang="0">
                    <a:pos x="267" y="85"/>
                  </a:cxn>
                  <a:cxn ang="0">
                    <a:pos x="267" y="63"/>
                  </a:cxn>
                  <a:cxn ang="0">
                    <a:pos x="297" y="31"/>
                  </a:cxn>
                  <a:cxn ang="0">
                    <a:pos x="297" y="30"/>
                  </a:cxn>
                </a:cxnLst>
                <a:rect l="0" t="0" r="r" b="b"/>
                <a:pathLst>
                  <a:path w="297" h="242">
                    <a:moveTo>
                      <a:pt x="297" y="30"/>
                    </a:moveTo>
                    <a:lnTo>
                      <a:pt x="297" y="30"/>
                    </a:lnTo>
                    <a:lnTo>
                      <a:pt x="295" y="30"/>
                    </a:lnTo>
                    <a:lnTo>
                      <a:pt x="295" y="30"/>
                    </a:lnTo>
                    <a:lnTo>
                      <a:pt x="282" y="33"/>
                    </a:lnTo>
                    <a:lnTo>
                      <a:pt x="267" y="37"/>
                    </a:lnTo>
                    <a:lnTo>
                      <a:pt x="267" y="37"/>
                    </a:lnTo>
                    <a:lnTo>
                      <a:pt x="274" y="31"/>
                    </a:lnTo>
                    <a:lnTo>
                      <a:pt x="280" y="24"/>
                    </a:lnTo>
                    <a:lnTo>
                      <a:pt x="286" y="17"/>
                    </a:lnTo>
                    <a:lnTo>
                      <a:pt x="289" y="7"/>
                    </a:lnTo>
                    <a:lnTo>
                      <a:pt x="289" y="7"/>
                    </a:lnTo>
                    <a:lnTo>
                      <a:pt x="289" y="6"/>
                    </a:lnTo>
                    <a:lnTo>
                      <a:pt x="289" y="6"/>
                    </a:lnTo>
                    <a:lnTo>
                      <a:pt x="287" y="6"/>
                    </a:lnTo>
                    <a:lnTo>
                      <a:pt x="287" y="6"/>
                    </a:lnTo>
                    <a:lnTo>
                      <a:pt x="269" y="15"/>
                    </a:lnTo>
                    <a:lnTo>
                      <a:pt x="250" y="20"/>
                    </a:lnTo>
                    <a:lnTo>
                      <a:pt x="250" y="20"/>
                    </a:lnTo>
                    <a:lnTo>
                      <a:pt x="241" y="11"/>
                    </a:lnTo>
                    <a:lnTo>
                      <a:pt x="230" y="6"/>
                    </a:lnTo>
                    <a:lnTo>
                      <a:pt x="217" y="2"/>
                    </a:lnTo>
                    <a:lnTo>
                      <a:pt x="206" y="0"/>
                    </a:lnTo>
                    <a:lnTo>
                      <a:pt x="206" y="0"/>
                    </a:lnTo>
                    <a:lnTo>
                      <a:pt x="193" y="2"/>
                    </a:lnTo>
                    <a:lnTo>
                      <a:pt x="182" y="6"/>
                    </a:lnTo>
                    <a:lnTo>
                      <a:pt x="171" y="11"/>
                    </a:lnTo>
                    <a:lnTo>
                      <a:pt x="161" y="18"/>
                    </a:lnTo>
                    <a:lnTo>
                      <a:pt x="154" y="28"/>
                    </a:lnTo>
                    <a:lnTo>
                      <a:pt x="149" y="39"/>
                    </a:lnTo>
                    <a:lnTo>
                      <a:pt x="145" y="50"/>
                    </a:lnTo>
                    <a:lnTo>
                      <a:pt x="143" y="63"/>
                    </a:lnTo>
                    <a:lnTo>
                      <a:pt x="143" y="63"/>
                    </a:lnTo>
                    <a:lnTo>
                      <a:pt x="145" y="74"/>
                    </a:lnTo>
                    <a:lnTo>
                      <a:pt x="145" y="74"/>
                    </a:lnTo>
                    <a:lnTo>
                      <a:pt x="126" y="72"/>
                    </a:lnTo>
                    <a:lnTo>
                      <a:pt x="110" y="68"/>
                    </a:lnTo>
                    <a:lnTo>
                      <a:pt x="93" y="63"/>
                    </a:lnTo>
                    <a:lnTo>
                      <a:pt x="78" y="55"/>
                    </a:lnTo>
                    <a:lnTo>
                      <a:pt x="62" y="48"/>
                    </a:lnTo>
                    <a:lnTo>
                      <a:pt x="49" y="37"/>
                    </a:lnTo>
                    <a:lnTo>
                      <a:pt x="36" y="26"/>
                    </a:lnTo>
                    <a:lnTo>
                      <a:pt x="23" y="13"/>
                    </a:lnTo>
                    <a:lnTo>
                      <a:pt x="23" y="13"/>
                    </a:lnTo>
                    <a:lnTo>
                      <a:pt x="23" y="11"/>
                    </a:lnTo>
                    <a:lnTo>
                      <a:pt x="23" y="11"/>
                    </a:lnTo>
                    <a:lnTo>
                      <a:pt x="21" y="13"/>
                    </a:lnTo>
                    <a:lnTo>
                      <a:pt x="21" y="13"/>
                    </a:lnTo>
                    <a:lnTo>
                      <a:pt x="15" y="28"/>
                    </a:lnTo>
                    <a:lnTo>
                      <a:pt x="13" y="43"/>
                    </a:lnTo>
                    <a:lnTo>
                      <a:pt x="13" y="43"/>
                    </a:lnTo>
                    <a:lnTo>
                      <a:pt x="13" y="57"/>
                    </a:lnTo>
                    <a:lnTo>
                      <a:pt x="19" y="70"/>
                    </a:lnTo>
                    <a:lnTo>
                      <a:pt x="26" y="81"/>
                    </a:lnTo>
                    <a:lnTo>
                      <a:pt x="36" y="93"/>
                    </a:lnTo>
                    <a:lnTo>
                      <a:pt x="36" y="93"/>
                    </a:lnTo>
                    <a:lnTo>
                      <a:pt x="24" y="89"/>
                    </a:lnTo>
                    <a:lnTo>
                      <a:pt x="13" y="85"/>
                    </a:lnTo>
                    <a:lnTo>
                      <a:pt x="13" y="85"/>
                    </a:lnTo>
                    <a:lnTo>
                      <a:pt x="13" y="85"/>
                    </a:lnTo>
                    <a:lnTo>
                      <a:pt x="13" y="85"/>
                    </a:lnTo>
                    <a:lnTo>
                      <a:pt x="12" y="87"/>
                    </a:lnTo>
                    <a:lnTo>
                      <a:pt x="12" y="87"/>
                    </a:lnTo>
                    <a:lnTo>
                      <a:pt x="12" y="87"/>
                    </a:lnTo>
                    <a:lnTo>
                      <a:pt x="13" y="96"/>
                    </a:lnTo>
                    <a:lnTo>
                      <a:pt x="15" y="107"/>
                    </a:lnTo>
                    <a:lnTo>
                      <a:pt x="19" y="115"/>
                    </a:lnTo>
                    <a:lnTo>
                      <a:pt x="24" y="124"/>
                    </a:lnTo>
                    <a:lnTo>
                      <a:pt x="30" y="131"/>
                    </a:lnTo>
                    <a:lnTo>
                      <a:pt x="37" y="137"/>
                    </a:lnTo>
                    <a:lnTo>
                      <a:pt x="47" y="143"/>
                    </a:lnTo>
                    <a:lnTo>
                      <a:pt x="56" y="146"/>
                    </a:lnTo>
                    <a:lnTo>
                      <a:pt x="56" y="146"/>
                    </a:lnTo>
                    <a:lnTo>
                      <a:pt x="45" y="146"/>
                    </a:lnTo>
                    <a:lnTo>
                      <a:pt x="36" y="146"/>
                    </a:lnTo>
                    <a:lnTo>
                      <a:pt x="36" y="146"/>
                    </a:lnTo>
                    <a:lnTo>
                      <a:pt x="34" y="146"/>
                    </a:lnTo>
                    <a:lnTo>
                      <a:pt x="34" y="146"/>
                    </a:lnTo>
                    <a:lnTo>
                      <a:pt x="34" y="148"/>
                    </a:lnTo>
                    <a:lnTo>
                      <a:pt x="34" y="148"/>
                    </a:lnTo>
                    <a:lnTo>
                      <a:pt x="37" y="155"/>
                    </a:lnTo>
                    <a:lnTo>
                      <a:pt x="41" y="165"/>
                    </a:lnTo>
                    <a:lnTo>
                      <a:pt x="47" y="170"/>
                    </a:lnTo>
                    <a:lnTo>
                      <a:pt x="54" y="178"/>
                    </a:lnTo>
                    <a:lnTo>
                      <a:pt x="62" y="181"/>
                    </a:lnTo>
                    <a:lnTo>
                      <a:pt x="69" y="187"/>
                    </a:lnTo>
                    <a:lnTo>
                      <a:pt x="78" y="189"/>
                    </a:lnTo>
                    <a:lnTo>
                      <a:pt x="87" y="191"/>
                    </a:lnTo>
                    <a:lnTo>
                      <a:pt x="87" y="191"/>
                    </a:lnTo>
                    <a:lnTo>
                      <a:pt x="71" y="200"/>
                    </a:lnTo>
                    <a:lnTo>
                      <a:pt x="54" y="207"/>
                    </a:lnTo>
                    <a:lnTo>
                      <a:pt x="36" y="211"/>
                    </a:lnTo>
                    <a:lnTo>
                      <a:pt x="15" y="213"/>
                    </a:lnTo>
                    <a:lnTo>
                      <a:pt x="15" y="213"/>
                    </a:lnTo>
                    <a:lnTo>
                      <a:pt x="2" y="213"/>
                    </a:lnTo>
                    <a:lnTo>
                      <a:pt x="2" y="213"/>
                    </a:lnTo>
                    <a:lnTo>
                      <a:pt x="0" y="213"/>
                    </a:lnTo>
                    <a:lnTo>
                      <a:pt x="0" y="213"/>
                    </a:lnTo>
                    <a:lnTo>
                      <a:pt x="0" y="215"/>
                    </a:lnTo>
                    <a:lnTo>
                      <a:pt x="0" y="215"/>
                    </a:lnTo>
                    <a:lnTo>
                      <a:pt x="23" y="228"/>
                    </a:lnTo>
                    <a:lnTo>
                      <a:pt x="45" y="235"/>
                    </a:lnTo>
                    <a:lnTo>
                      <a:pt x="69" y="241"/>
                    </a:lnTo>
                    <a:lnTo>
                      <a:pt x="95" y="242"/>
                    </a:lnTo>
                    <a:lnTo>
                      <a:pt x="95" y="242"/>
                    </a:lnTo>
                    <a:lnTo>
                      <a:pt x="113" y="241"/>
                    </a:lnTo>
                    <a:lnTo>
                      <a:pt x="132" y="239"/>
                    </a:lnTo>
                    <a:lnTo>
                      <a:pt x="150" y="233"/>
                    </a:lnTo>
                    <a:lnTo>
                      <a:pt x="167" y="228"/>
                    </a:lnTo>
                    <a:lnTo>
                      <a:pt x="182" y="220"/>
                    </a:lnTo>
                    <a:lnTo>
                      <a:pt x="197" y="211"/>
                    </a:lnTo>
                    <a:lnTo>
                      <a:pt x="210" y="200"/>
                    </a:lnTo>
                    <a:lnTo>
                      <a:pt x="221" y="189"/>
                    </a:lnTo>
                    <a:lnTo>
                      <a:pt x="232" y="176"/>
                    </a:lnTo>
                    <a:lnTo>
                      <a:pt x="241" y="161"/>
                    </a:lnTo>
                    <a:lnTo>
                      <a:pt x="248" y="148"/>
                    </a:lnTo>
                    <a:lnTo>
                      <a:pt x="256" y="133"/>
                    </a:lnTo>
                    <a:lnTo>
                      <a:pt x="261" y="117"/>
                    </a:lnTo>
                    <a:lnTo>
                      <a:pt x="265" y="102"/>
                    </a:lnTo>
                    <a:lnTo>
                      <a:pt x="267" y="85"/>
                    </a:lnTo>
                    <a:lnTo>
                      <a:pt x="267" y="70"/>
                    </a:lnTo>
                    <a:lnTo>
                      <a:pt x="267" y="70"/>
                    </a:lnTo>
                    <a:lnTo>
                      <a:pt x="267" y="63"/>
                    </a:lnTo>
                    <a:lnTo>
                      <a:pt x="267" y="63"/>
                    </a:lnTo>
                    <a:lnTo>
                      <a:pt x="284" y="48"/>
                    </a:lnTo>
                    <a:lnTo>
                      <a:pt x="297" y="31"/>
                    </a:lnTo>
                    <a:lnTo>
                      <a:pt x="297" y="31"/>
                    </a:lnTo>
                    <a:lnTo>
                      <a:pt x="297" y="30"/>
                    </a:lnTo>
                    <a:lnTo>
                      <a:pt x="297" y="30"/>
                    </a:lnTo>
                    <a:close/>
                  </a:path>
                </a:pathLst>
              </a:custGeom>
              <a:solidFill>
                <a:schemeClr val="accent6">
                  <a:lumMod val="75000"/>
                </a:schemeClr>
              </a:solidFill>
              <a:ln w="9525">
                <a:noFill/>
                <a:round/>
                <a:headEnd/>
                <a:tailEnd/>
              </a:ln>
            </p:spPr>
            <p:txBody>
              <a:bodyPr/>
              <a:lstStyle/>
              <a:p>
                <a:pPr>
                  <a:defRPr/>
                </a:pPr>
                <a:endParaRPr lang="en-US" sz="2400"/>
              </a:p>
            </p:txBody>
          </p:sp>
          <p:sp>
            <p:nvSpPr>
              <p:cNvPr id="2" name="Rectangle 1"/>
              <p:cNvSpPr/>
              <p:nvPr/>
            </p:nvSpPr>
            <p:spPr>
              <a:xfrm>
                <a:off x="2449304" y="3396815"/>
                <a:ext cx="1979898" cy="448896"/>
              </a:xfrm>
              <a:prstGeom prst="rect">
                <a:avLst/>
              </a:prstGeom>
            </p:spPr>
            <p:txBody>
              <a:bodyPr wrap="none">
                <a:spAutoFit/>
              </a:bodyPr>
              <a:lstStyle/>
              <a:p>
                <a:r>
                  <a:rPr lang="en-US" dirty="0">
                    <a:solidFill>
                      <a:schemeClr val="tx1">
                        <a:lumMod val="75000"/>
                        <a:lumOff val="25000"/>
                      </a:schemeClr>
                    </a:solidFill>
                    <a:latin typeface="Century Gothic" charset="0"/>
                    <a:ea typeface="Century Gothic" charset="0"/>
                    <a:cs typeface="Century Gothic" charset="0"/>
                  </a:rPr>
                  <a:t>#</a:t>
                </a:r>
                <a:r>
                  <a:rPr lang="en-US" dirty="0" err="1">
                    <a:solidFill>
                      <a:schemeClr val="tx1">
                        <a:lumMod val="75000"/>
                        <a:lumOff val="25000"/>
                      </a:schemeClr>
                    </a:solidFill>
                    <a:latin typeface="Century Gothic" charset="0"/>
                    <a:ea typeface="Century Gothic" charset="0"/>
                    <a:cs typeface="Century Gothic" charset="0"/>
                  </a:rPr>
                  <a:t>NextGenHS</a:t>
                </a:r>
                <a:endParaRPr lang="en-US" dirty="0">
                  <a:latin typeface="Century Gothic" charset="0"/>
                  <a:ea typeface="Century Gothic" charset="0"/>
                  <a:cs typeface="Century Gothic" charset="0"/>
                </a:endParaRPr>
              </a:p>
            </p:txBody>
          </p:sp>
        </p:grpSp>
        <p:pic>
          <p:nvPicPr>
            <p:cNvPr id="12" name="Picture 11"/>
            <p:cNvPicPr>
              <a:picLocks noChangeAspect="1"/>
            </p:cNvPicPr>
            <p:nvPr/>
          </p:nvPicPr>
          <p:blipFill>
            <a:blip r:embed="rId3"/>
            <a:stretch>
              <a:fillRect/>
            </a:stretch>
          </p:blipFill>
          <p:spPr>
            <a:xfrm>
              <a:off x="1657928" y="1447025"/>
              <a:ext cx="4031726" cy="1434104"/>
            </a:xfrm>
            <a:prstGeom prst="rect">
              <a:avLst/>
            </a:prstGeom>
          </p:spPr>
        </p:pic>
      </p:grpSp>
      <p:sp>
        <p:nvSpPr>
          <p:cNvPr id="14" name="Rectangle 13"/>
          <p:cNvSpPr/>
          <p:nvPr/>
        </p:nvSpPr>
        <p:spPr>
          <a:xfrm>
            <a:off x="1703685" y="1519045"/>
            <a:ext cx="8849561" cy="1323439"/>
          </a:xfrm>
          <a:prstGeom prst="rect">
            <a:avLst/>
          </a:prstGeom>
        </p:spPr>
        <p:txBody>
          <a:bodyPr wrap="square" anchor="t">
            <a:spAutoFit/>
          </a:bodyPr>
          <a:lstStyle/>
          <a:p>
            <a:pPr algn="ctr"/>
            <a:r>
              <a:rPr lang="en-US" sz="4000" b="1" dirty="0">
                <a:latin typeface="+mj-lt"/>
              </a:rPr>
              <a:t>Opportunities to Create </a:t>
            </a:r>
          </a:p>
          <a:p>
            <a:pPr algn="ctr"/>
            <a:r>
              <a:rPr lang="en-US" sz="4000" b="1" dirty="0">
                <a:latin typeface="+mj-lt"/>
              </a:rPr>
              <a:t>Next-Generation High Schools</a:t>
            </a:r>
          </a:p>
        </p:txBody>
      </p:sp>
      <p:sp>
        <p:nvSpPr>
          <p:cNvPr id="4" name="Rectangle 3"/>
          <p:cNvSpPr/>
          <p:nvPr/>
        </p:nvSpPr>
        <p:spPr>
          <a:xfrm>
            <a:off x="2641529" y="2947974"/>
            <a:ext cx="6973870" cy="1200329"/>
          </a:xfrm>
          <a:prstGeom prst="rect">
            <a:avLst/>
          </a:prstGeom>
        </p:spPr>
        <p:txBody>
          <a:bodyPr wrap="square">
            <a:spAutoFit/>
          </a:bodyPr>
          <a:lstStyle/>
          <a:p>
            <a:pPr algn="ctr"/>
            <a:r>
              <a:rPr lang="en-US" sz="2400" dirty="0"/>
              <a:t>A Toolkit for Education Leaders on </a:t>
            </a:r>
            <a:br>
              <a:rPr lang="en-US" sz="2400" dirty="0"/>
            </a:br>
            <a:r>
              <a:rPr lang="en-US" sz="2400" dirty="0"/>
              <a:t>Early College High School and </a:t>
            </a:r>
            <a:br>
              <a:rPr lang="en-US" sz="2400" dirty="0"/>
            </a:br>
            <a:r>
              <a:rPr lang="en-US" sz="2400" dirty="0"/>
              <a:t>Dual-Enrollment Programs</a:t>
            </a:r>
            <a:endParaRPr lang="en-US" sz="2400" dirty="0">
              <a:latin typeface="Century Gothic" charset="0"/>
              <a:ea typeface="Century Gothic" charset="0"/>
              <a:cs typeface="Century Gothic" charset="0"/>
            </a:endParaRPr>
          </a:p>
        </p:txBody>
      </p:sp>
      <p:grpSp>
        <p:nvGrpSpPr>
          <p:cNvPr id="8" name="Group 7"/>
          <p:cNvGrpSpPr/>
          <p:nvPr/>
        </p:nvGrpSpPr>
        <p:grpSpPr>
          <a:xfrm>
            <a:off x="393165" y="6258572"/>
            <a:ext cx="3810794" cy="369332"/>
            <a:chOff x="393165" y="6258572"/>
            <a:chExt cx="3810794" cy="369332"/>
          </a:xfrm>
        </p:grpSpPr>
        <p:grpSp>
          <p:nvGrpSpPr>
            <p:cNvPr id="5" name="Group 4"/>
            <p:cNvGrpSpPr/>
            <p:nvPr/>
          </p:nvGrpSpPr>
          <p:grpSpPr>
            <a:xfrm>
              <a:off x="393165" y="6258572"/>
              <a:ext cx="1089204" cy="303870"/>
              <a:chOff x="3926588" y="6089026"/>
              <a:chExt cx="1089204" cy="303870"/>
            </a:xfrm>
          </p:grpSpPr>
          <p:sp>
            <p:nvSpPr>
              <p:cNvPr id="11" name="Freeform 7"/>
              <p:cNvSpPr>
                <a:spLocks/>
              </p:cNvSpPr>
              <p:nvPr/>
            </p:nvSpPr>
            <p:spPr bwMode="auto">
              <a:xfrm>
                <a:off x="3926588" y="6211497"/>
                <a:ext cx="206610" cy="169546"/>
              </a:xfrm>
              <a:custGeom>
                <a:avLst/>
                <a:gdLst/>
                <a:ahLst/>
                <a:cxnLst>
                  <a:cxn ang="0">
                    <a:pos x="295" y="30"/>
                  </a:cxn>
                  <a:cxn ang="0">
                    <a:pos x="267" y="37"/>
                  </a:cxn>
                  <a:cxn ang="0">
                    <a:pos x="280" y="24"/>
                  </a:cxn>
                  <a:cxn ang="0">
                    <a:pos x="289" y="7"/>
                  </a:cxn>
                  <a:cxn ang="0">
                    <a:pos x="287" y="6"/>
                  </a:cxn>
                  <a:cxn ang="0">
                    <a:pos x="250" y="20"/>
                  </a:cxn>
                  <a:cxn ang="0">
                    <a:pos x="230" y="6"/>
                  </a:cxn>
                  <a:cxn ang="0">
                    <a:pos x="206" y="0"/>
                  </a:cxn>
                  <a:cxn ang="0">
                    <a:pos x="171" y="11"/>
                  </a:cxn>
                  <a:cxn ang="0">
                    <a:pos x="149" y="39"/>
                  </a:cxn>
                  <a:cxn ang="0">
                    <a:pos x="143" y="63"/>
                  </a:cxn>
                  <a:cxn ang="0">
                    <a:pos x="126" y="72"/>
                  </a:cxn>
                  <a:cxn ang="0">
                    <a:pos x="78" y="55"/>
                  </a:cxn>
                  <a:cxn ang="0">
                    <a:pos x="36" y="26"/>
                  </a:cxn>
                  <a:cxn ang="0">
                    <a:pos x="23" y="11"/>
                  </a:cxn>
                  <a:cxn ang="0">
                    <a:pos x="21" y="13"/>
                  </a:cxn>
                  <a:cxn ang="0">
                    <a:pos x="13" y="43"/>
                  </a:cxn>
                  <a:cxn ang="0">
                    <a:pos x="26" y="81"/>
                  </a:cxn>
                  <a:cxn ang="0">
                    <a:pos x="24" y="89"/>
                  </a:cxn>
                  <a:cxn ang="0">
                    <a:pos x="13" y="85"/>
                  </a:cxn>
                  <a:cxn ang="0">
                    <a:pos x="12" y="87"/>
                  </a:cxn>
                  <a:cxn ang="0">
                    <a:pos x="15" y="107"/>
                  </a:cxn>
                  <a:cxn ang="0">
                    <a:pos x="30" y="131"/>
                  </a:cxn>
                  <a:cxn ang="0">
                    <a:pos x="56" y="146"/>
                  </a:cxn>
                  <a:cxn ang="0">
                    <a:pos x="36" y="146"/>
                  </a:cxn>
                  <a:cxn ang="0">
                    <a:pos x="34" y="146"/>
                  </a:cxn>
                  <a:cxn ang="0">
                    <a:pos x="37" y="155"/>
                  </a:cxn>
                  <a:cxn ang="0">
                    <a:pos x="54" y="178"/>
                  </a:cxn>
                  <a:cxn ang="0">
                    <a:pos x="78" y="189"/>
                  </a:cxn>
                  <a:cxn ang="0">
                    <a:pos x="71" y="200"/>
                  </a:cxn>
                  <a:cxn ang="0">
                    <a:pos x="15" y="213"/>
                  </a:cxn>
                  <a:cxn ang="0">
                    <a:pos x="2" y="213"/>
                  </a:cxn>
                  <a:cxn ang="0">
                    <a:pos x="0" y="215"/>
                  </a:cxn>
                  <a:cxn ang="0">
                    <a:pos x="45" y="235"/>
                  </a:cxn>
                  <a:cxn ang="0">
                    <a:pos x="95" y="242"/>
                  </a:cxn>
                  <a:cxn ang="0">
                    <a:pos x="150" y="233"/>
                  </a:cxn>
                  <a:cxn ang="0">
                    <a:pos x="197" y="211"/>
                  </a:cxn>
                  <a:cxn ang="0">
                    <a:pos x="232" y="176"/>
                  </a:cxn>
                  <a:cxn ang="0">
                    <a:pos x="256" y="133"/>
                  </a:cxn>
                  <a:cxn ang="0">
                    <a:pos x="267" y="85"/>
                  </a:cxn>
                  <a:cxn ang="0">
                    <a:pos x="267" y="63"/>
                  </a:cxn>
                  <a:cxn ang="0">
                    <a:pos x="297" y="31"/>
                  </a:cxn>
                  <a:cxn ang="0">
                    <a:pos x="297" y="30"/>
                  </a:cxn>
                </a:cxnLst>
                <a:rect l="0" t="0" r="r" b="b"/>
                <a:pathLst>
                  <a:path w="297" h="242">
                    <a:moveTo>
                      <a:pt x="297" y="30"/>
                    </a:moveTo>
                    <a:lnTo>
                      <a:pt x="297" y="30"/>
                    </a:lnTo>
                    <a:lnTo>
                      <a:pt x="295" y="30"/>
                    </a:lnTo>
                    <a:lnTo>
                      <a:pt x="295" y="30"/>
                    </a:lnTo>
                    <a:lnTo>
                      <a:pt x="282" y="33"/>
                    </a:lnTo>
                    <a:lnTo>
                      <a:pt x="267" y="37"/>
                    </a:lnTo>
                    <a:lnTo>
                      <a:pt x="267" y="37"/>
                    </a:lnTo>
                    <a:lnTo>
                      <a:pt x="274" y="31"/>
                    </a:lnTo>
                    <a:lnTo>
                      <a:pt x="280" y="24"/>
                    </a:lnTo>
                    <a:lnTo>
                      <a:pt x="286" y="17"/>
                    </a:lnTo>
                    <a:lnTo>
                      <a:pt x="289" y="7"/>
                    </a:lnTo>
                    <a:lnTo>
                      <a:pt x="289" y="7"/>
                    </a:lnTo>
                    <a:lnTo>
                      <a:pt x="289" y="6"/>
                    </a:lnTo>
                    <a:lnTo>
                      <a:pt x="289" y="6"/>
                    </a:lnTo>
                    <a:lnTo>
                      <a:pt x="287" y="6"/>
                    </a:lnTo>
                    <a:lnTo>
                      <a:pt x="287" y="6"/>
                    </a:lnTo>
                    <a:lnTo>
                      <a:pt x="269" y="15"/>
                    </a:lnTo>
                    <a:lnTo>
                      <a:pt x="250" y="20"/>
                    </a:lnTo>
                    <a:lnTo>
                      <a:pt x="250" y="20"/>
                    </a:lnTo>
                    <a:lnTo>
                      <a:pt x="241" y="11"/>
                    </a:lnTo>
                    <a:lnTo>
                      <a:pt x="230" y="6"/>
                    </a:lnTo>
                    <a:lnTo>
                      <a:pt x="217" y="2"/>
                    </a:lnTo>
                    <a:lnTo>
                      <a:pt x="206" y="0"/>
                    </a:lnTo>
                    <a:lnTo>
                      <a:pt x="206" y="0"/>
                    </a:lnTo>
                    <a:lnTo>
                      <a:pt x="193" y="2"/>
                    </a:lnTo>
                    <a:lnTo>
                      <a:pt x="182" y="6"/>
                    </a:lnTo>
                    <a:lnTo>
                      <a:pt x="171" y="11"/>
                    </a:lnTo>
                    <a:lnTo>
                      <a:pt x="161" y="18"/>
                    </a:lnTo>
                    <a:lnTo>
                      <a:pt x="154" y="28"/>
                    </a:lnTo>
                    <a:lnTo>
                      <a:pt x="149" y="39"/>
                    </a:lnTo>
                    <a:lnTo>
                      <a:pt x="145" y="50"/>
                    </a:lnTo>
                    <a:lnTo>
                      <a:pt x="143" y="63"/>
                    </a:lnTo>
                    <a:lnTo>
                      <a:pt x="143" y="63"/>
                    </a:lnTo>
                    <a:lnTo>
                      <a:pt x="145" y="74"/>
                    </a:lnTo>
                    <a:lnTo>
                      <a:pt x="145" y="74"/>
                    </a:lnTo>
                    <a:lnTo>
                      <a:pt x="126" y="72"/>
                    </a:lnTo>
                    <a:lnTo>
                      <a:pt x="110" y="68"/>
                    </a:lnTo>
                    <a:lnTo>
                      <a:pt x="93" y="63"/>
                    </a:lnTo>
                    <a:lnTo>
                      <a:pt x="78" y="55"/>
                    </a:lnTo>
                    <a:lnTo>
                      <a:pt x="62" y="48"/>
                    </a:lnTo>
                    <a:lnTo>
                      <a:pt x="49" y="37"/>
                    </a:lnTo>
                    <a:lnTo>
                      <a:pt x="36" y="26"/>
                    </a:lnTo>
                    <a:lnTo>
                      <a:pt x="23" y="13"/>
                    </a:lnTo>
                    <a:lnTo>
                      <a:pt x="23" y="13"/>
                    </a:lnTo>
                    <a:lnTo>
                      <a:pt x="23" y="11"/>
                    </a:lnTo>
                    <a:lnTo>
                      <a:pt x="23" y="11"/>
                    </a:lnTo>
                    <a:lnTo>
                      <a:pt x="21" y="13"/>
                    </a:lnTo>
                    <a:lnTo>
                      <a:pt x="21" y="13"/>
                    </a:lnTo>
                    <a:lnTo>
                      <a:pt x="15" y="28"/>
                    </a:lnTo>
                    <a:lnTo>
                      <a:pt x="13" y="43"/>
                    </a:lnTo>
                    <a:lnTo>
                      <a:pt x="13" y="43"/>
                    </a:lnTo>
                    <a:lnTo>
                      <a:pt x="13" y="57"/>
                    </a:lnTo>
                    <a:lnTo>
                      <a:pt x="19" y="70"/>
                    </a:lnTo>
                    <a:lnTo>
                      <a:pt x="26" y="81"/>
                    </a:lnTo>
                    <a:lnTo>
                      <a:pt x="36" y="93"/>
                    </a:lnTo>
                    <a:lnTo>
                      <a:pt x="36" y="93"/>
                    </a:lnTo>
                    <a:lnTo>
                      <a:pt x="24" y="89"/>
                    </a:lnTo>
                    <a:lnTo>
                      <a:pt x="13" y="85"/>
                    </a:lnTo>
                    <a:lnTo>
                      <a:pt x="13" y="85"/>
                    </a:lnTo>
                    <a:lnTo>
                      <a:pt x="13" y="85"/>
                    </a:lnTo>
                    <a:lnTo>
                      <a:pt x="13" y="85"/>
                    </a:lnTo>
                    <a:lnTo>
                      <a:pt x="12" y="87"/>
                    </a:lnTo>
                    <a:lnTo>
                      <a:pt x="12" y="87"/>
                    </a:lnTo>
                    <a:lnTo>
                      <a:pt x="12" y="87"/>
                    </a:lnTo>
                    <a:lnTo>
                      <a:pt x="13" y="96"/>
                    </a:lnTo>
                    <a:lnTo>
                      <a:pt x="15" y="107"/>
                    </a:lnTo>
                    <a:lnTo>
                      <a:pt x="19" y="115"/>
                    </a:lnTo>
                    <a:lnTo>
                      <a:pt x="24" y="124"/>
                    </a:lnTo>
                    <a:lnTo>
                      <a:pt x="30" y="131"/>
                    </a:lnTo>
                    <a:lnTo>
                      <a:pt x="37" y="137"/>
                    </a:lnTo>
                    <a:lnTo>
                      <a:pt x="47" y="143"/>
                    </a:lnTo>
                    <a:lnTo>
                      <a:pt x="56" y="146"/>
                    </a:lnTo>
                    <a:lnTo>
                      <a:pt x="56" y="146"/>
                    </a:lnTo>
                    <a:lnTo>
                      <a:pt x="45" y="146"/>
                    </a:lnTo>
                    <a:lnTo>
                      <a:pt x="36" y="146"/>
                    </a:lnTo>
                    <a:lnTo>
                      <a:pt x="36" y="146"/>
                    </a:lnTo>
                    <a:lnTo>
                      <a:pt x="34" y="146"/>
                    </a:lnTo>
                    <a:lnTo>
                      <a:pt x="34" y="146"/>
                    </a:lnTo>
                    <a:lnTo>
                      <a:pt x="34" y="148"/>
                    </a:lnTo>
                    <a:lnTo>
                      <a:pt x="34" y="148"/>
                    </a:lnTo>
                    <a:lnTo>
                      <a:pt x="37" y="155"/>
                    </a:lnTo>
                    <a:lnTo>
                      <a:pt x="41" y="165"/>
                    </a:lnTo>
                    <a:lnTo>
                      <a:pt x="47" y="170"/>
                    </a:lnTo>
                    <a:lnTo>
                      <a:pt x="54" y="178"/>
                    </a:lnTo>
                    <a:lnTo>
                      <a:pt x="62" y="181"/>
                    </a:lnTo>
                    <a:lnTo>
                      <a:pt x="69" y="187"/>
                    </a:lnTo>
                    <a:lnTo>
                      <a:pt x="78" y="189"/>
                    </a:lnTo>
                    <a:lnTo>
                      <a:pt x="87" y="191"/>
                    </a:lnTo>
                    <a:lnTo>
                      <a:pt x="87" y="191"/>
                    </a:lnTo>
                    <a:lnTo>
                      <a:pt x="71" y="200"/>
                    </a:lnTo>
                    <a:lnTo>
                      <a:pt x="54" y="207"/>
                    </a:lnTo>
                    <a:lnTo>
                      <a:pt x="36" y="211"/>
                    </a:lnTo>
                    <a:lnTo>
                      <a:pt x="15" y="213"/>
                    </a:lnTo>
                    <a:lnTo>
                      <a:pt x="15" y="213"/>
                    </a:lnTo>
                    <a:lnTo>
                      <a:pt x="2" y="213"/>
                    </a:lnTo>
                    <a:lnTo>
                      <a:pt x="2" y="213"/>
                    </a:lnTo>
                    <a:lnTo>
                      <a:pt x="0" y="213"/>
                    </a:lnTo>
                    <a:lnTo>
                      <a:pt x="0" y="213"/>
                    </a:lnTo>
                    <a:lnTo>
                      <a:pt x="0" y="215"/>
                    </a:lnTo>
                    <a:lnTo>
                      <a:pt x="0" y="215"/>
                    </a:lnTo>
                    <a:lnTo>
                      <a:pt x="23" y="228"/>
                    </a:lnTo>
                    <a:lnTo>
                      <a:pt x="45" y="235"/>
                    </a:lnTo>
                    <a:lnTo>
                      <a:pt x="69" y="241"/>
                    </a:lnTo>
                    <a:lnTo>
                      <a:pt x="95" y="242"/>
                    </a:lnTo>
                    <a:lnTo>
                      <a:pt x="95" y="242"/>
                    </a:lnTo>
                    <a:lnTo>
                      <a:pt x="113" y="241"/>
                    </a:lnTo>
                    <a:lnTo>
                      <a:pt x="132" y="239"/>
                    </a:lnTo>
                    <a:lnTo>
                      <a:pt x="150" y="233"/>
                    </a:lnTo>
                    <a:lnTo>
                      <a:pt x="167" y="228"/>
                    </a:lnTo>
                    <a:lnTo>
                      <a:pt x="182" y="220"/>
                    </a:lnTo>
                    <a:lnTo>
                      <a:pt x="197" y="211"/>
                    </a:lnTo>
                    <a:lnTo>
                      <a:pt x="210" y="200"/>
                    </a:lnTo>
                    <a:lnTo>
                      <a:pt x="221" y="189"/>
                    </a:lnTo>
                    <a:lnTo>
                      <a:pt x="232" y="176"/>
                    </a:lnTo>
                    <a:lnTo>
                      <a:pt x="241" y="161"/>
                    </a:lnTo>
                    <a:lnTo>
                      <a:pt x="248" y="148"/>
                    </a:lnTo>
                    <a:lnTo>
                      <a:pt x="256" y="133"/>
                    </a:lnTo>
                    <a:lnTo>
                      <a:pt x="261" y="117"/>
                    </a:lnTo>
                    <a:lnTo>
                      <a:pt x="265" y="102"/>
                    </a:lnTo>
                    <a:lnTo>
                      <a:pt x="267" y="85"/>
                    </a:lnTo>
                    <a:lnTo>
                      <a:pt x="267" y="70"/>
                    </a:lnTo>
                    <a:lnTo>
                      <a:pt x="267" y="70"/>
                    </a:lnTo>
                    <a:lnTo>
                      <a:pt x="267" y="63"/>
                    </a:lnTo>
                    <a:lnTo>
                      <a:pt x="267" y="63"/>
                    </a:lnTo>
                    <a:lnTo>
                      <a:pt x="284" y="48"/>
                    </a:lnTo>
                    <a:lnTo>
                      <a:pt x="297" y="31"/>
                    </a:lnTo>
                    <a:lnTo>
                      <a:pt x="297" y="31"/>
                    </a:lnTo>
                    <a:lnTo>
                      <a:pt x="297" y="30"/>
                    </a:lnTo>
                    <a:lnTo>
                      <a:pt x="297" y="30"/>
                    </a:lnTo>
                    <a:close/>
                  </a:path>
                </a:pathLst>
              </a:custGeom>
              <a:solidFill>
                <a:schemeClr val="accent6">
                  <a:lumMod val="75000"/>
                </a:schemeClr>
              </a:solidFill>
              <a:ln w="9525">
                <a:noFill/>
                <a:round/>
                <a:headEnd/>
                <a:tailEnd/>
              </a:ln>
            </p:spPr>
            <p:txBody>
              <a:bodyPr/>
              <a:lstStyle/>
              <a:p>
                <a:pPr>
                  <a:defRPr/>
                </a:pPr>
                <a:endParaRPr lang="en-US" sz="2400"/>
              </a:p>
            </p:txBody>
          </p:sp>
          <p:sp>
            <p:nvSpPr>
              <p:cNvPr id="15" name="Rectangle 14"/>
              <p:cNvSpPr/>
              <p:nvPr/>
            </p:nvSpPr>
            <p:spPr>
              <a:xfrm>
                <a:off x="4133198" y="6089026"/>
                <a:ext cx="882594" cy="303870"/>
              </a:xfrm>
              <a:prstGeom prst="rect">
                <a:avLst/>
              </a:prstGeom>
            </p:spPr>
            <p:txBody>
              <a:bodyPr wrap="none">
                <a:spAutoFit/>
              </a:bodyPr>
              <a:lstStyle/>
              <a:p>
                <a:r>
                  <a:rPr lang="en-US" dirty="0">
                    <a:solidFill>
                      <a:schemeClr val="tx1">
                        <a:lumMod val="75000"/>
                        <a:lumOff val="25000"/>
                      </a:schemeClr>
                    </a:solidFill>
                    <a:latin typeface="Century Gothic" charset="0"/>
                    <a:ea typeface="Century Gothic" charset="0"/>
                    <a:cs typeface="Century Gothic" charset="0"/>
                  </a:rPr>
                  <a:t>@all4ed</a:t>
                </a:r>
                <a:endParaRPr lang="en-US" dirty="0">
                  <a:latin typeface="Century Gothic" charset="0"/>
                  <a:ea typeface="Century Gothic" charset="0"/>
                  <a:cs typeface="Century Gothic" charset="0"/>
                </a:endParaRPr>
              </a:p>
            </p:txBody>
          </p:sp>
        </p:grpSp>
        <p:grpSp>
          <p:nvGrpSpPr>
            <p:cNvPr id="7" name="Group 6"/>
            <p:cNvGrpSpPr/>
            <p:nvPr/>
          </p:nvGrpSpPr>
          <p:grpSpPr>
            <a:xfrm>
              <a:off x="1890818" y="6258572"/>
              <a:ext cx="2313141" cy="369332"/>
              <a:chOff x="7490107" y="6158803"/>
              <a:chExt cx="2313141" cy="369332"/>
            </a:xfrm>
          </p:grpSpPr>
          <p:sp>
            <p:nvSpPr>
              <p:cNvPr id="17" name="Freeform 7"/>
              <p:cNvSpPr>
                <a:spLocks/>
              </p:cNvSpPr>
              <p:nvPr/>
            </p:nvSpPr>
            <p:spPr bwMode="auto">
              <a:xfrm>
                <a:off x="7490107" y="6273692"/>
                <a:ext cx="206610" cy="169546"/>
              </a:xfrm>
              <a:custGeom>
                <a:avLst/>
                <a:gdLst/>
                <a:ahLst/>
                <a:cxnLst>
                  <a:cxn ang="0">
                    <a:pos x="295" y="30"/>
                  </a:cxn>
                  <a:cxn ang="0">
                    <a:pos x="267" y="37"/>
                  </a:cxn>
                  <a:cxn ang="0">
                    <a:pos x="280" y="24"/>
                  </a:cxn>
                  <a:cxn ang="0">
                    <a:pos x="289" y="7"/>
                  </a:cxn>
                  <a:cxn ang="0">
                    <a:pos x="287" y="6"/>
                  </a:cxn>
                  <a:cxn ang="0">
                    <a:pos x="250" y="20"/>
                  </a:cxn>
                  <a:cxn ang="0">
                    <a:pos x="230" y="6"/>
                  </a:cxn>
                  <a:cxn ang="0">
                    <a:pos x="206" y="0"/>
                  </a:cxn>
                  <a:cxn ang="0">
                    <a:pos x="171" y="11"/>
                  </a:cxn>
                  <a:cxn ang="0">
                    <a:pos x="149" y="39"/>
                  </a:cxn>
                  <a:cxn ang="0">
                    <a:pos x="143" y="63"/>
                  </a:cxn>
                  <a:cxn ang="0">
                    <a:pos x="126" y="72"/>
                  </a:cxn>
                  <a:cxn ang="0">
                    <a:pos x="78" y="55"/>
                  </a:cxn>
                  <a:cxn ang="0">
                    <a:pos x="36" y="26"/>
                  </a:cxn>
                  <a:cxn ang="0">
                    <a:pos x="23" y="11"/>
                  </a:cxn>
                  <a:cxn ang="0">
                    <a:pos x="21" y="13"/>
                  </a:cxn>
                  <a:cxn ang="0">
                    <a:pos x="13" y="43"/>
                  </a:cxn>
                  <a:cxn ang="0">
                    <a:pos x="26" y="81"/>
                  </a:cxn>
                  <a:cxn ang="0">
                    <a:pos x="24" y="89"/>
                  </a:cxn>
                  <a:cxn ang="0">
                    <a:pos x="13" y="85"/>
                  </a:cxn>
                  <a:cxn ang="0">
                    <a:pos x="12" y="87"/>
                  </a:cxn>
                  <a:cxn ang="0">
                    <a:pos x="15" y="107"/>
                  </a:cxn>
                  <a:cxn ang="0">
                    <a:pos x="30" y="131"/>
                  </a:cxn>
                  <a:cxn ang="0">
                    <a:pos x="56" y="146"/>
                  </a:cxn>
                  <a:cxn ang="0">
                    <a:pos x="36" y="146"/>
                  </a:cxn>
                  <a:cxn ang="0">
                    <a:pos x="34" y="146"/>
                  </a:cxn>
                  <a:cxn ang="0">
                    <a:pos x="37" y="155"/>
                  </a:cxn>
                  <a:cxn ang="0">
                    <a:pos x="54" y="178"/>
                  </a:cxn>
                  <a:cxn ang="0">
                    <a:pos x="78" y="189"/>
                  </a:cxn>
                  <a:cxn ang="0">
                    <a:pos x="71" y="200"/>
                  </a:cxn>
                  <a:cxn ang="0">
                    <a:pos x="15" y="213"/>
                  </a:cxn>
                  <a:cxn ang="0">
                    <a:pos x="2" y="213"/>
                  </a:cxn>
                  <a:cxn ang="0">
                    <a:pos x="0" y="215"/>
                  </a:cxn>
                  <a:cxn ang="0">
                    <a:pos x="45" y="235"/>
                  </a:cxn>
                  <a:cxn ang="0">
                    <a:pos x="95" y="242"/>
                  </a:cxn>
                  <a:cxn ang="0">
                    <a:pos x="150" y="233"/>
                  </a:cxn>
                  <a:cxn ang="0">
                    <a:pos x="197" y="211"/>
                  </a:cxn>
                  <a:cxn ang="0">
                    <a:pos x="232" y="176"/>
                  </a:cxn>
                  <a:cxn ang="0">
                    <a:pos x="256" y="133"/>
                  </a:cxn>
                  <a:cxn ang="0">
                    <a:pos x="267" y="85"/>
                  </a:cxn>
                  <a:cxn ang="0">
                    <a:pos x="267" y="63"/>
                  </a:cxn>
                  <a:cxn ang="0">
                    <a:pos x="297" y="31"/>
                  </a:cxn>
                  <a:cxn ang="0">
                    <a:pos x="297" y="30"/>
                  </a:cxn>
                </a:cxnLst>
                <a:rect l="0" t="0" r="r" b="b"/>
                <a:pathLst>
                  <a:path w="297" h="242">
                    <a:moveTo>
                      <a:pt x="297" y="30"/>
                    </a:moveTo>
                    <a:lnTo>
                      <a:pt x="297" y="30"/>
                    </a:lnTo>
                    <a:lnTo>
                      <a:pt x="295" y="30"/>
                    </a:lnTo>
                    <a:lnTo>
                      <a:pt x="295" y="30"/>
                    </a:lnTo>
                    <a:lnTo>
                      <a:pt x="282" y="33"/>
                    </a:lnTo>
                    <a:lnTo>
                      <a:pt x="267" y="37"/>
                    </a:lnTo>
                    <a:lnTo>
                      <a:pt x="267" y="37"/>
                    </a:lnTo>
                    <a:lnTo>
                      <a:pt x="274" y="31"/>
                    </a:lnTo>
                    <a:lnTo>
                      <a:pt x="280" y="24"/>
                    </a:lnTo>
                    <a:lnTo>
                      <a:pt x="286" y="17"/>
                    </a:lnTo>
                    <a:lnTo>
                      <a:pt x="289" y="7"/>
                    </a:lnTo>
                    <a:lnTo>
                      <a:pt x="289" y="7"/>
                    </a:lnTo>
                    <a:lnTo>
                      <a:pt x="289" y="6"/>
                    </a:lnTo>
                    <a:lnTo>
                      <a:pt x="289" y="6"/>
                    </a:lnTo>
                    <a:lnTo>
                      <a:pt x="287" y="6"/>
                    </a:lnTo>
                    <a:lnTo>
                      <a:pt x="287" y="6"/>
                    </a:lnTo>
                    <a:lnTo>
                      <a:pt x="269" y="15"/>
                    </a:lnTo>
                    <a:lnTo>
                      <a:pt x="250" y="20"/>
                    </a:lnTo>
                    <a:lnTo>
                      <a:pt x="250" y="20"/>
                    </a:lnTo>
                    <a:lnTo>
                      <a:pt x="241" y="11"/>
                    </a:lnTo>
                    <a:lnTo>
                      <a:pt x="230" y="6"/>
                    </a:lnTo>
                    <a:lnTo>
                      <a:pt x="217" y="2"/>
                    </a:lnTo>
                    <a:lnTo>
                      <a:pt x="206" y="0"/>
                    </a:lnTo>
                    <a:lnTo>
                      <a:pt x="206" y="0"/>
                    </a:lnTo>
                    <a:lnTo>
                      <a:pt x="193" y="2"/>
                    </a:lnTo>
                    <a:lnTo>
                      <a:pt x="182" y="6"/>
                    </a:lnTo>
                    <a:lnTo>
                      <a:pt x="171" y="11"/>
                    </a:lnTo>
                    <a:lnTo>
                      <a:pt x="161" y="18"/>
                    </a:lnTo>
                    <a:lnTo>
                      <a:pt x="154" y="28"/>
                    </a:lnTo>
                    <a:lnTo>
                      <a:pt x="149" y="39"/>
                    </a:lnTo>
                    <a:lnTo>
                      <a:pt x="145" y="50"/>
                    </a:lnTo>
                    <a:lnTo>
                      <a:pt x="143" y="63"/>
                    </a:lnTo>
                    <a:lnTo>
                      <a:pt x="143" y="63"/>
                    </a:lnTo>
                    <a:lnTo>
                      <a:pt x="145" y="74"/>
                    </a:lnTo>
                    <a:lnTo>
                      <a:pt x="145" y="74"/>
                    </a:lnTo>
                    <a:lnTo>
                      <a:pt x="126" y="72"/>
                    </a:lnTo>
                    <a:lnTo>
                      <a:pt x="110" y="68"/>
                    </a:lnTo>
                    <a:lnTo>
                      <a:pt x="93" y="63"/>
                    </a:lnTo>
                    <a:lnTo>
                      <a:pt x="78" y="55"/>
                    </a:lnTo>
                    <a:lnTo>
                      <a:pt x="62" y="48"/>
                    </a:lnTo>
                    <a:lnTo>
                      <a:pt x="49" y="37"/>
                    </a:lnTo>
                    <a:lnTo>
                      <a:pt x="36" y="26"/>
                    </a:lnTo>
                    <a:lnTo>
                      <a:pt x="23" y="13"/>
                    </a:lnTo>
                    <a:lnTo>
                      <a:pt x="23" y="13"/>
                    </a:lnTo>
                    <a:lnTo>
                      <a:pt x="23" y="11"/>
                    </a:lnTo>
                    <a:lnTo>
                      <a:pt x="23" y="11"/>
                    </a:lnTo>
                    <a:lnTo>
                      <a:pt x="21" y="13"/>
                    </a:lnTo>
                    <a:lnTo>
                      <a:pt x="21" y="13"/>
                    </a:lnTo>
                    <a:lnTo>
                      <a:pt x="15" y="28"/>
                    </a:lnTo>
                    <a:lnTo>
                      <a:pt x="13" y="43"/>
                    </a:lnTo>
                    <a:lnTo>
                      <a:pt x="13" y="43"/>
                    </a:lnTo>
                    <a:lnTo>
                      <a:pt x="13" y="57"/>
                    </a:lnTo>
                    <a:lnTo>
                      <a:pt x="19" y="70"/>
                    </a:lnTo>
                    <a:lnTo>
                      <a:pt x="26" y="81"/>
                    </a:lnTo>
                    <a:lnTo>
                      <a:pt x="36" y="93"/>
                    </a:lnTo>
                    <a:lnTo>
                      <a:pt x="36" y="93"/>
                    </a:lnTo>
                    <a:lnTo>
                      <a:pt x="24" y="89"/>
                    </a:lnTo>
                    <a:lnTo>
                      <a:pt x="13" y="85"/>
                    </a:lnTo>
                    <a:lnTo>
                      <a:pt x="13" y="85"/>
                    </a:lnTo>
                    <a:lnTo>
                      <a:pt x="13" y="85"/>
                    </a:lnTo>
                    <a:lnTo>
                      <a:pt x="13" y="85"/>
                    </a:lnTo>
                    <a:lnTo>
                      <a:pt x="12" y="87"/>
                    </a:lnTo>
                    <a:lnTo>
                      <a:pt x="12" y="87"/>
                    </a:lnTo>
                    <a:lnTo>
                      <a:pt x="12" y="87"/>
                    </a:lnTo>
                    <a:lnTo>
                      <a:pt x="13" y="96"/>
                    </a:lnTo>
                    <a:lnTo>
                      <a:pt x="15" y="107"/>
                    </a:lnTo>
                    <a:lnTo>
                      <a:pt x="19" y="115"/>
                    </a:lnTo>
                    <a:lnTo>
                      <a:pt x="24" y="124"/>
                    </a:lnTo>
                    <a:lnTo>
                      <a:pt x="30" y="131"/>
                    </a:lnTo>
                    <a:lnTo>
                      <a:pt x="37" y="137"/>
                    </a:lnTo>
                    <a:lnTo>
                      <a:pt x="47" y="143"/>
                    </a:lnTo>
                    <a:lnTo>
                      <a:pt x="56" y="146"/>
                    </a:lnTo>
                    <a:lnTo>
                      <a:pt x="56" y="146"/>
                    </a:lnTo>
                    <a:lnTo>
                      <a:pt x="45" y="146"/>
                    </a:lnTo>
                    <a:lnTo>
                      <a:pt x="36" y="146"/>
                    </a:lnTo>
                    <a:lnTo>
                      <a:pt x="36" y="146"/>
                    </a:lnTo>
                    <a:lnTo>
                      <a:pt x="34" y="146"/>
                    </a:lnTo>
                    <a:lnTo>
                      <a:pt x="34" y="146"/>
                    </a:lnTo>
                    <a:lnTo>
                      <a:pt x="34" y="148"/>
                    </a:lnTo>
                    <a:lnTo>
                      <a:pt x="34" y="148"/>
                    </a:lnTo>
                    <a:lnTo>
                      <a:pt x="37" y="155"/>
                    </a:lnTo>
                    <a:lnTo>
                      <a:pt x="41" y="165"/>
                    </a:lnTo>
                    <a:lnTo>
                      <a:pt x="47" y="170"/>
                    </a:lnTo>
                    <a:lnTo>
                      <a:pt x="54" y="178"/>
                    </a:lnTo>
                    <a:lnTo>
                      <a:pt x="62" y="181"/>
                    </a:lnTo>
                    <a:lnTo>
                      <a:pt x="69" y="187"/>
                    </a:lnTo>
                    <a:lnTo>
                      <a:pt x="78" y="189"/>
                    </a:lnTo>
                    <a:lnTo>
                      <a:pt x="87" y="191"/>
                    </a:lnTo>
                    <a:lnTo>
                      <a:pt x="87" y="191"/>
                    </a:lnTo>
                    <a:lnTo>
                      <a:pt x="71" y="200"/>
                    </a:lnTo>
                    <a:lnTo>
                      <a:pt x="54" y="207"/>
                    </a:lnTo>
                    <a:lnTo>
                      <a:pt x="36" y="211"/>
                    </a:lnTo>
                    <a:lnTo>
                      <a:pt x="15" y="213"/>
                    </a:lnTo>
                    <a:lnTo>
                      <a:pt x="15" y="213"/>
                    </a:lnTo>
                    <a:lnTo>
                      <a:pt x="2" y="213"/>
                    </a:lnTo>
                    <a:lnTo>
                      <a:pt x="2" y="213"/>
                    </a:lnTo>
                    <a:lnTo>
                      <a:pt x="0" y="213"/>
                    </a:lnTo>
                    <a:lnTo>
                      <a:pt x="0" y="213"/>
                    </a:lnTo>
                    <a:lnTo>
                      <a:pt x="0" y="215"/>
                    </a:lnTo>
                    <a:lnTo>
                      <a:pt x="0" y="215"/>
                    </a:lnTo>
                    <a:lnTo>
                      <a:pt x="23" y="228"/>
                    </a:lnTo>
                    <a:lnTo>
                      <a:pt x="45" y="235"/>
                    </a:lnTo>
                    <a:lnTo>
                      <a:pt x="69" y="241"/>
                    </a:lnTo>
                    <a:lnTo>
                      <a:pt x="95" y="242"/>
                    </a:lnTo>
                    <a:lnTo>
                      <a:pt x="95" y="242"/>
                    </a:lnTo>
                    <a:lnTo>
                      <a:pt x="113" y="241"/>
                    </a:lnTo>
                    <a:lnTo>
                      <a:pt x="132" y="239"/>
                    </a:lnTo>
                    <a:lnTo>
                      <a:pt x="150" y="233"/>
                    </a:lnTo>
                    <a:lnTo>
                      <a:pt x="167" y="228"/>
                    </a:lnTo>
                    <a:lnTo>
                      <a:pt x="182" y="220"/>
                    </a:lnTo>
                    <a:lnTo>
                      <a:pt x="197" y="211"/>
                    </a:lnTo>
                    <a:lnTo>
                      <a:pt x="210" y="200"/>
                    </a:lnTo>
                    <a:lnTo>
                      <a:pt x="221" y="189"/>
                    </a:lnTo>
                    <a:lnTo>
                      <a:pt x="232" y="176"/>
                    </a:lnTo>
                    <a:lnTo>
                      <a:pt x="241" y="161"/>
                    </a:lnTo>
                    <a:lnTo>
                      <a:pt x="248" y="148"/>
                    </a:lnTo>
                    <a:lnTo>
                      <a:pt x="256" y="133"/>
                    </a:lnTo>
                    <a:lnTo>
                      <a:pt x="261" y="117"/>
                    </a:lnTo>
                    <a:lnTo>
                      <a:pt x="265" y="102"/>
                    </a:lnTo>
                    <a:lnTo>
                      <a:pt x="267" y="85"/>
                    </a:lnTo>
                    <a:lnTo>
                      <a:pt x="267" y="70"/>
                    </a:lnTo>
                    <a:lnTo>
                      <a:pt x="267" y="70"/>
                    </a:lnTo>
                    <a:lnTo>
                      <a:pt x="267" y="63"/>
                    </a:lnTo>
                    <a:lnTo>
                      <a:pt x="267" y="63"/>
                    </a:lnTo>
                    <a:lnTo>
                      <a:pt x="284" y="48"/>
                    </a:lnTo>
                    <a:lnTo>
                      <a:pt x="297" y="31"/>
                    </a:lnTo>
                    <a:lnTo>
                      <a:pt x="297" y="31"/>
                    </a:lnTo>
                    <a:lnTo>
                      <a:pt x="297" y="30"/>
                    </a:lnTo>
                    <a:lnTo>
                      <a:pt x="297" y="30"/>
                    </a:lnTo>
                    <a:close/>
                  </a:path>
                </a:pathLst>
              </a:custGeom>
              <a:solidFill>
                <a:schemeClr val="accent6">
                  <a:lumMod val="75000"/>
                </a:schemeClr>
              </a:solidFill>
              <a:ln w="9525">
                <a:noFill/>
                <a:round/>
                <a:headEnd/>
                <a:tailEnd/>
              </a:ln>
            </p:spPr>
            <p:txBody>
              <a:bodyPr/>
              <a:lstStyle/>
              <a:p>
                <a:pPr>
                  <a:defRPr/>
                </a:pPr>
                <a:endParaRPr lang="en-US" sz="2400"/>
              </a:p>
            </p:txBody>
          </p:sp>
          <p:sp>
            <p:nvSpPr>
              <p:cNvPr id="18" name="Rectangle 17"/>
              <p:cNvSpPr/>
              <p:nvPr/>
            </p:nvSpPr>
            <p:spPr>
              <a:xfrm>
                <a:off x="7674139" y="6158803"/>
                <a:ext cx="2129109" cy="369332"/>
              </a:xfrm>
              <a:prstGeom prst="rect">
                <a:avLst/>
              </a:prstGeom>
            </p:spPr>
            <p:txBody>
              <a:bodyPr wrap="none">
                <a:spAutoFit/>
              </a:bodyPr>
              <a:lstStyle/>
              <a:p>
                <a:r>
                  <a:rPr lang="en-US" dirty="0">
                    <a:solidFill>
                      <a:schemeClr val="tx1">
                        <a:lumMod val="75000"/>
                        <a:lumOff val="25000"/>
                      </a:schemeClr>
                    </a:solidFill>
                    <a:latin typeface="Century Gothic" charset="0"/>
                    <a:ea typeface="Century Gothic" charset="0"/>
                    <a:cs typeface="Century Gothic" charset="0"/>
                  </a:rPr>
                  <a:t>@</a:t>
                </a:r>
                <a:r>
                  <a:rPr lang="en-US" dirty="0" err="1">
                    <a:solidFill>
                      <a:schemeClr val="tx1">
                        <a:lumMod val="75000"/>
                        <a:lumOff val="25000"/>
                      </a:schemeClr>
                    </a:solidFill>
                    <a:latin typeface="Century Gothic" charset="0"/>
                    <a:ea typeface="Century Gothic" charset="0"/>
                    <a:cs typeface="Century Gothic" charset="0"/>
                  </a:rPr>
                  <a:t>deeperlearning</a:t>
                </a:r>
                <a:endParaRPr lang="en-US" dirty="0">
                  <a:solidFill>
                    <a:schemeClr val="tx1">
                      <a:lumMod val="75000"/>
                      <a:lumOff val="25000"/>
                    </a:schemeClr>
                  </a:solidFill>
                  <a:latin typeface="Century Gothic" charset="0"/>
                  <a:ea typeface="Century Gothic" charset="0"/>
                  <a:cs typeface="Century Gothic" charset="0"/>
                </a:endParaRPr>
              </a:p>
            </p:txBody>
          </p:sp>
        </p:grpSp>
      </p:grpSp>
    </p:spTree>
    <p:extLst>
      <p:ext uri="{BB962C8B-B14F-4D97-AF65-F5344CB8AC3E}">
        <p14:creationId xmlns:p14="http://schemas.microsoft.com/office/powerpoint/2010/main" val="1930869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hlinkClick r:id="rId3"/>
          </p:cNvPr>
          <p:cNvSpPr txBox="1">
            <a:spLocks/>
          </p:cNvSpPr>
          <p:nvPr/>
        </p:nvSpPr>
        <p:spPr bwMode="auto">
          <a:xfrm>
            <a:off x="517358" y="6180073"/>
            <a:ext cx="10490610" cy="536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 typeface="Arial" charset="0"/>
              <a:buNone/>
              <a:defRPr sz="2400" b="0" i="0" kern="1200">
                <a:solidFill>
                  <a:schemeClr val="tx1">
                    <a:lumMod val="75000"/>
                    <a:lumOff val="25000"/>
                  </a:schemeClr>
                </a:solidFill>
                <a:latin typeface="Century Gothic" charset="0"/>
                <a:ea typeface="Century Gothic" charset="0"/>
                <a:cs typeface="Century Gothic" charset="0"/>
              </a:defRPr>
            </a:lvl1pPr>
            <a:lvl2pPr marL="457200" indent="0" algn="ctr" rtl="0" eaLnBrk="1" fontAlgn="base" hangingPunct="1">
              <a:spcBef>
                <a:spcPct val="20000"/>
              </a:spcBef>
              <a:spcAft>
                <a:spcPct val="0"/>
              </a:spcAft>
              <a:buFont typeface="Arial" charset="0"/>
              <a:buNone/>
              <a:defRPr sz="2000" b="0" i="0" kern="1200">
                <a:solidFill>
                  <a:schemeClr val="tx1"/>
                </a:solidFill>
                <a:latin typeface="Century Gothic" charset="0"/>
                <a:ea typeface="Century Gothic" charset="0"/>
                <a:cs typeface="Century Gothic" charset="0"/>
              </a:defRPr>
            </a:lvl2pPr>
            <a:lvl3pPr marL="914400" indent="0" algn="ctr" rtl="0" eaLnBrk="1" fontAlgn="base" hangingPunct="1">
              <a:spcBef>
                <a:spcPct val="20000"/>
              </a:spcBef>
              <a:spcAft>
                <a:spcPct val="0"/>
              </a:spcAft>
              <a:buFont typeface="Arial" charset="0"/>
              <a:buNone/>
              <a:defRPr sz="1800" b="0" i="0" kern="1200">
                <a:solidFill>
                  <a:schemeClr val="tx1"/>
                </a:solidFill>
                <a:latin typeface="Century Gothic" charset="0"/>
                <a:ea typeface="Century Gothic" charset="0"/>
                <a:cs typeface="Century Gothic" charset="0"/>
              </a:defRPr>
            </a:lvl3pPr>
            <a:lvl4pPr marL="1371600" indent="0" algn="ctr" rtl="0" eaLnBrk="1" fontAlgn="base" hangingPunct="1">
              <a:spcBef>
                <a:spcPct val="20000"/>
              </a:spcBef>
              <a:spcAft>
                <a:spcPct val="0"/>
              </a:spcAft>
              <a:buFont typeface="Arial" charset="0"/>
              <a:buNone/>
              <a:defRPr sz="1600" b="0" i="0" kern="1200">
                <a:solidFill>
                  <a:schemeClr val="tx1"/>
                </a:solidFill>
                <a:latin typeface="Century Gothic" charset="0"/>
                <a:ea typeface="Century Gothic" charset="0"/>
                <a:cs typeface="Century Gothic" charset="0"/>
              </a:defRPr>
            </a:lvl4pPr>
            <a:lvl5pPr marL="1828800" indent="0" algn="ctr" rtl="0" eaLnBrk="1" fontAlgn="base" hangingPunct="1">
              <a:spcBef>
                <a:spcPct val="20000"/>
              </a:spcBef>
              <a:spcAft>
                <a:spcPct val="0"/>
              </a:spcAft>
              <a:buFont typeface="Arial" charset="0"/>
              <a:buNone/>
              <a:defRPr sz="1600" b="0" i="0" kern="1200">
                <a:solidFill>
                  <a:schemeClr val="tx1"/>
                </a:solidFill>
                <a:latin typeface="Century Gothic" charset="0"/>
                <a:ea typeface="Century Gothic" charset="0"/>
                <a:cs typeface="Century Gothic" charset="0"/>
              </a:defRPr>
            </a:lvl5pPr>
            <a:lvl6pPr marL="22860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lvl="0" algn="l"/>
            <a:r>
              <a:rPr lang="en-US" sz="1400" dirty="0">
                <a:solidFill>
                  <a:schemeClr val="tx1"/>
                </a:solidFill>
              </a:rPr>
              <a:t>Source: </a:t>
            </a:r>
            <a:r>
              <a:rPr lang="en-US" sz="1400" dirty="0">
                <a:solidFill>
                  <a:schemeClr val="tx1"/>
                </a:solidFill>
                <a:hlinkClick r:id="rId4"/>
              </a:rPr>
              <a:t>http://nces.ed.gov/programs/coe/indicator_cge.asp</a:t>
            </a:r>
            <a:r>
              <a:rPr lang="en-US" sz="1400" dirty="0">
                <a:solidFill>
                  <a:schemeClr val="tx1"/>
                </a:solidFill>
              </a:rPr>
              <a:t> (accessed August 24, 2016)</a:t>
            </a:r>
          </a:p>
        </p:txBody>
      </p:sp>
      <p:sp>
        <p:nvSpPr>
          <p:cNvPr id="6" name="Title 1"/>
          <p:cNvSpPr>
            <a:spLocks noGrp="1"/>
          </p:cNvSpPr>
          <p:nvPr>
            <p:ph type="ctrTitle"/>
          </p:nvPr>
        </p:nvSpPr>
        <p:spPr>
          <a:xfrm>
            <a:off x="517358" y="469232"/>
            <a:ext cx="11081084" cy="1275347"/>
          </a:xfrm>
        </p:spPr>
        <p:txBody>
          <a:bodyPr>
            <a:noAutofit/>
          </a:bodyPr>
          <a:lstStyle/>
          <a:p>
            <a:r>
              <a:rPr lang="en-US" sz="2800" dirty="0"/>
              <a:t>Percentage Distribution of Students Enrolled in Public Elementary and Secondary Schools, by Race/Ethnicity: </a:t>
            </a:r>
            <a:br>
              <a:rPr lang="en-US" sz="2800" dirty="0"/>
            </a:br>
            <a:r>
              <a:rPr lang="en-US" sz="2800" dirty="0"/>
              <a:t>Fall 2003, Fall 2013, and Fall 2025</a:t>
            </a:r>
          </a:p>
        </p:txBody>
      </p:sp>
      <p:pic>
        <p:nvPicPr>
          <p:cNvPr id="8" name="Picture 4" descr="Figure 1. Percentage distribution of students enrolled in public elementary and secondary schools, by race/ethnicity: Fall 2003, fall 2013, and fall 20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1016" y="1929607"/>
            <a:ext cx="9538709" cy="4024359"/>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145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School Graduation Rates </a:t>
            </a:r>
            <a:br>
              <a:rPr lang="en-US" dirty="0"/>
            </a:br>
            <a:r>
              <a:rPr lang="en-US" dirty="0"/>
              <a:t>Continue to Improve in Most States</a:t>
            </a:r>
          </a:p>
        </p:txBody>
      </p:sp>
      <p:sp>
        <p:nvSpPr>
          <p:cNvPr id="3" name="Subtitle 2"/>
          <p:cNvSpPr>
            <a:spLocks noGrp="1"/>
          </p:cNvSpPr>
          <p:nvPr>
            <p:ph type="subTitle" idx="1"/>
          </p:nvPr>
        </p:nvSpPr>
        <p:spPr>
          <a:xfrm>
            <a:off x="609600" y="2049358"/>
            <a:ext cx="10972800" cy="808169"/>
          </a:xfrm>
        </p:spPr>
        <p:txBody>
          <a:bodyPr/>
          <a:lstStyle/>
          <a:p>
            <a:pPr algn="l"/>
            <a:r>
              <a:rPr lang="en-US" dirty="0"/>
              <a:t>Thirty-five states saw an increase in overall graduation rates. </a:t>
            </a:r>
          </a:p>
          <a:p>
            <a:pPr algn="l"/>
            <a:r>
              <a:rPr lang="en-US" dirty="0"/>
              <a:t>Highest and Lowest High School Graduation Rates by State: SY </a:t>
            </a:r>
            <a:r>
              <a:rPr lang="en-US" dirty="0" smtClean="0"/>
              <a:t>2014–15</a:t>
            </a:r>
            <a:endParaRPr lang="en-US" dirty="0"/>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endParaRPr lang="en-US" dirty="0"/>
          </a:p>
        </p:txBody>
      </p:sp>
      <p:sp>
        <p:nvSpPr>
          <p:cNvPr id="5" name="TextBox 4"/>
          <p:cNvSpPr txBox="1"/>
          <p:nvPr/>
        </p:nvSpPr>
        <p:spPr>
          <a:xfrm>
            <a:off x="279401" y="6209769"/>
            <a:ext cx="10885904" cy="475655"/>
          </a:xfrm>
          <a:prstGeom prst="rect">
            <a:avLst/>
          </a:prstGeom>
          <a:noFill/>
        </p:spPr>
        <p:txBody>
          <a:bodyPr wrap="square" rtlCol="0">
            <a:spAutoFit/>
          </a:bodyPr>
          <a:lstStyle/>
          <a:p>
            <a:r>
              <a:rPr lang="en-US" sz="1400" dirty="0"/>
              <a:t>Source: </a:t>
            </a:r>
            <a:r>
              <a:rPr lang="en-US" sz="1400" dirty="0">
                <a:hlinkClick r:id="rId3" invalidUrl="https://www.whitehouse.gov/sites/whitehouse.gov/files/images/State by State Graduation Rates.pdf"/>
              </a:rPr>
              <a:t>https://www.whitehouse.gov/sites/whitehouse.gov/files/images/State%20by%20State%20Graduation%20Rates.pdf</a:t>
            </a:r>
            <a:r>
              <a:rPr lang="en-US" sz="1400" dirty="0"/>
              <a:t>   (accessed October 31, 2016)</a:t>
            </a:r>
          </a:p>
        </p:txBody>
      </p:sp>
      <p:graphicFrame>
        <p:nvGraphicFramePr>
          <p:cNvPr id="6" name="Table 5"/>
          <p:cNvGraphicFramePr>
            <a:graphicFrameLocks noGrp="1"/>
          </p:cNvGraphicFramePr>
          <p:nvPr>
            <p:extLst/>
          </p:nvPr>
        </p:nvGraphicFramePr>
        <p:xfrm>
          <a:off x="510176" y="3020319"/>
          <a:ext cx="10742024" cy="2926080"/>
        </p:xfrm>
        <a:graphic>
          <a:graphicData uri="http://schemas.openxmlformats.org/drawingml/2006/table">
            <a:tbl>
              <a:tblPr firstRow="1" bandRow="1">
                <a:tableStyleId>{5C22544A-7EE6-4342-B048-85BDC9FD1C3A}</a:tableStyleId>
              </a:tblPr>
              <a:tblGrid>
                <a:gridCol w="2832631">
                  <a:extLst>
                    <a:ext uri="{9D8B030D-6E8A-4147-A177-3AD203B41FA5}">
                      <a16:colId xmlns="" xmlns:a16="http://schemas.microsoft.com/office/drawing/2014/main" val="995701137"/>
                    </a:ext>
                  </a:extLst>
                </a:gridCol>
                <a:gridCol w="2233534">
                  <a:extLst>
                    <a:ext uri="{9D8B030D-6E8A-4147-A177-3AD203B41FA5}">
                      <a16:colId xmlns="" xmlns:a16="http://schemas.microsoft.com/office/drawing/2014/main" val="2154832827"/>
                    </a:ext>
                  </a:extLst>
                </a:gridCol>
                <a:gridCol w="3252866">
                  <a:extLst>
                    <a:ext uri="{9D8B030D-6E8A-4147-A177-3AD203B41FA5}">
                      <a16:colId xmlns="" xmlns:a16="http://schemas.microsoft.com/office/drawing/2014/main" val="2270831618"/>
                    </a:ext>
                  </a:extLst>
                </a:gridCol>
                <a:gridCol w="2422993">
                  <a:extLst>
                    <a:ext uri="{9D8B030D-6E8A-4147-A177-3AD203B41FA5}">
                      <a16:colId xmlns="" xmlns:a16="http://schemas.microsoft.com/office/drawing/2014/main" val="1643050155"/>
                    </a:ext>
                  </a:extLst>
                </a:gridCol>
              </a:tblGrid>
              <a:tr h="0">
                <a:tc>
                  <a:txBody>
                    <a:bodyPr/>
                    <a:lstStyle/>
                    <a:p>
                      <a:r>
                        <a:rPr lang="en-US" sz="1800" dirty="0"/>
                        <a:t>State</a:t>
                      </a:r>
                    </a:p>
                  </a:txBody>
                  <a:tcPr/>
                </a:tc>
                <a:tc>
                  <a:txBody>
                    <a:bodyPr/>
                    <a:lstStyle/>
                    <a:p>
                      <a:r>
                        <a:rPr lang="en-US" sz="1800" dirty="0"/>
                        <a:t>Graduation Rate</a:t>
                      </a:r>
                    </a:p>
                  </a:txBody>
                  <a:tcPr/>
                </a:tc>
                <a:tc>
                  <a:txBody>
                    <a:bodyPr/>
                    <a:lstStyle/>
                    <a:p>
                      <a:r>
                        <a:rPr lang="en-US" sz="1800" dirty="0"/>
                        <a:t>State</a:t>
                      </a:r>
                    </a:p>
                  </a:txBody>
                  <a:tcPr/>
                </a:tc>
                <a:tc>
                  <a:txBody>
                    <a:bodyPr/>
                    <a:lstStyle/>
                    <a:p>
                      <a:r>
                        <a:rPr lang="en-US" sz="1800" dirty="0"/>
                        <a:t>Graduation Rate</a:t>
                      </a:r>
                    </a:p>
                  </a:txBody>
                  <a:tcPr/>
                </a:tc>
                <a:extLst>
                  <a:ext uri="{0D108BD9-81ED-4DB2-BD59-A6C34878D82A}">
                    <a16:rowId xmlns="" xmlns:a16="http://schemas.microsoft.com/office/drawing/2014/main" val="2389860413"/>
                  </a:ext>
                </a:extLst>
              </a:tr>
              <a:tr h="317114">
                <a:tc>
                  <a:txBody>
                    <a:bodyPr/>
                    <a:lstStyle/>
                    <a:p>
                      <a:r>
                        <a:rPr lang="en-US" sz="1800" dirty="0"/>
                        <a:t>Iowa</a:t>
                      </a:r>
                    </a:p>
                  </a:txBody>
                  <a:tcPr/>
                </a:tc>
                <a:tc>
                  <a:txBody>
                    <a:bodyPr/>
                    <a:lstStyle/>
                    <a:p>
                      <a:r>
                        <a:rPr lang="en-US" sz="1800" dirty="0"/>
                        <a:t>90.8%</a:t>
                      </a:r>
                    </a:p>
                  </a:txBody>
                  <a:tcPr/>
                </a:tc>
                <a:tc>
                  <a:txBody>
                    <a:bodyPr/>
                    <a:lstStyle/>
                    <a:p>
                      <a:r>
                        <a:rPr lang="en-US" sz="1800" dirty="0"/>
                        <a:t>District</a:t>
                      </a:r>
                      <a:r>
                        <a:rPr lang="en-US" sz="1800" baseline="0" dirty="0"/>
                        <a:t> of Columbia</a:t>
                      </a:r>
                      <a:endParaRPr lang="en-US" sz="1800" dirty="0"/>
                    </a:p>
                  </a:txBody>
                  <a:tcPr/>
                </a:tc>
                <a:tc>
                  <a:txBody>
                    <a:bodyPr/>
                    <a:lstStyle/>
                    <a:p>
                      <a:r>
                        <a:rPr lang="en-US" sz="1800" dirty="0"/>
                        <a:t>68.5%</a:t>
                      </a:r>
                    </a:p>
                  </a:txBody>
                  <a:tcPr/>
                </a:tc>
                <a:extLst>
                  <a:ext uri="{0D108BD9-81ED-4DB2-BD59-A6C34878D82A}">
                    <a16:rowId xmlns="" xmlns:a16="http://schemas.microsoft.com/office/drawing/2014/main" val="2126991810"/>
                  </a:ext>
                </a:extLst>
              </a:tr>
              <a:tr h="317114">
                <a:tc>
                  <a:txBody>
                    <a:bodyPr/>
                    <a:lstStyle/>
                    <a:p>
                      <a:r>
                        <a:rPr lang="en-US" sz="1800" dirty="0"/>
                        <a:t>New Jersey</a:t>
                      </a:r>
                    </a:p>
                  </a:txBody>
                  <a:tcPr/>
                </a:tc>
                <a:tc>
                  <a:txBody>
                    <a:bodyPr/>
                    <a:lstStyle/>
                    <a:p>
                      <a:r>
                        <a:rPr lang="en-US" sz="1800" dirty="0"/>
                        <a:t>89.7%</a:t>
                      </a:r>
                    </a:p>
                  </a:txBody>
                  <a:tcPr/>
                </a:tc>
                <a:tc>
                  <a:txBody>
                    <a:bodyPr/>
                    <a:lstStyle/>
                    <a:p>
                      <a:r>
                        <a:rPr lang="en-US" sz="1800" dirty="0"/>
                        <a:t>New Mexico </a:t>
                      </a:r>
                    </a:p>
                  </a:txBody>
                  <a:tcPr/>
                </a:tc>
                <a:tc>
                  <a:txBody>
                    <a:bodyPr/>
                    <a:lstStyle/>
                    <a:p>
                      <a:r>
                        <a:rPr lang="en-US" sz="1800" dirty="0"/>
                        <a:t>68.6%</a:t>
                      </a:r>
                    </a:p>
                  </a:txBody>
                  <a:tcPr/>
                </a:tc>
                <a:extLst>
                  <a:ext uri="{0D108BD9-81ED-4DB2-BD59-A6C34878D82A}">
                    <a16:rowId xmlns="" xmlns:a16="http://schemas.microsoft.com/office/drawing/2014/main" val="229409741"/>
                  </a:ext>
                </a:extLst>
              </a:tr>
              <a:tr h="317114">
                <a:tc>
                  <a:txBody>
                    <a:bodyPr/>
                    <a:lstStyle/>
                    <a:p>
                      <a:r>
                        <a:rPr lang="en-US" sz="1800" dirty="0"/>
                        <a:t>Alabama</a:t>
                      </a:r>
                    </a:p>
                  </a:txBody>
                  <a:tcPr/>
                </a:tc>
                <a:tc>
                  <a:txBody>
                    <a:bodyPr/>
                    <a:lstStyle/>
                    <a:p>
                      <a:r>
                        <a:rPr lang="en-US" sz="1800" dirty="0"/>
                        <a:t>89.3%</a:t>
                      </a:r>
                    </a:p>
                  </a:txBody>
                  <a:tcPr/>
                </a:tc>
                <a:tc>
                  <a:txBody>
                    <a:bodyPr/>
                    <a:lstStyle/>
                    <a:p>
                      <a:r>
                        <a:rPr lang="en-US" sz="1800" dirty="0"/>
                        <a:t>Nevada</a:t>
                      </a:r>
                    </a:p>
                  </a:txBody>
                  <a:tcPr/>
                </a:tc>
                <a:tc>
                  <a:txBody>
                    <a:bodyPr/>
                    <a:lstStyle/>
                    <a:p>
                      <a:r>
                        <a:rPr lang="en-US" sz="1800" dirty="0"/>
                        <a:t>71.3%</a:t>
                      </a:r>
                    </a:p>
                  </a:txBody>
                  <a:tcPr/>
                </a:tc>
                <a:extLst>
                  <a:ext uri="{0D108BD9-81ED-4DB2-BD59-A6C34878D82A}">
                    <a16:rowId xmlns="" xmlns:a16="http://schemas.microsoft.com/office/drawing/2014/main" val="44773866"/>
                  </a:ext>
                </a:extLst>
              </a:tr>
              <a:tr h="317114">
                <a:tc>
                  <a:txBody>
                    <a:bodyPr/>
                    <a:lstStyle/>
                    <a:p>
                      <a:r>
                        <a:rPr lang="en-US" sz="1800" dirty="0"/>
                        <a:t>Texas</a:t>
                      </a:r>
                    </a:p>
                  </a:txBody>
                  <a:tcPr/>
                </a:tc>
                <a:tc>
                  <a:txBody>
                    <a:bodyPr/>
                    <a:lstStyle/>
                    <a:p>
                      <a:r>
                        <a:rPr lang="en-US" sz="1800" dirty="0"/>
                        <a:t>89%</a:t>
                      </a:r>
                    </a:p>
                  </a:txBody>
                  <a:tcPr/>
                </a:tc>
                <a:tc>
                  <a:txBody>
                    <a:bodyPr/>
                    <a:lstStyle/>
                    <a:p>
                      <a:r>
                        <a:rPr lang="en-US" sz="1800" dirty="0"/>
                        <a:t>Alaska</a:t>
                      </a:r>
                    </a:p>
                  </a:txBody>
                  <a:tcPr/>
                </a:tc>
                <a:tc>
                  <a:txBody>
                    <a:bodyPr/>
                    <a:lstStyle/>
                    <a:p>
                      <a:r>
                        <a:rPr lang="en-US" sz="1800" dirty="0"/>
                        <a:t>75.6%</a:t>
                      </a:r>
                    </a:p>
                  </a:txBody>
                  <a:tcPr/>
                </a:tc>
                <a:extLst>
                  <a:ext uri="{0D108BD9-81ED-4DB2-BD59-A6C34878D82A}">
                    <a16:rowId xmlns="" xmlns:a16="http://schemas.microsoft.com/office/drawing/2014/main" val="4122540350"/>
                  </a:ext>
                </a:extLst>
              </a:tr>
              <a:tr h="317114">
                <a:tc>
                  <a:txBody>
                    <a:bodyPr/>
                    <a:lstStyle/>
                    <a:p>
                      <a:r>
                        <a:rPr lang="en-US" sz="1800" dirty="0"/>
                        <a:t>Nebraska</a:t>
                      </a:r>
                    </a:p>
                  </a:txBody>
                  <a:tcPr/>
                </a:tc>
                <a:tc>
                  <a:txBody>
                    <a:bodyPr/>
                    <a:lstStyle/>
                    <a:p>
                      <a:r>
                        <a:rPr lang="en-US" sz="1800" dirty="0"/>
                        <a:t>88.9%</a:t>
                      </a:r>
                    </a:p>
                  </a:txBody>
                  <a:tcPr/>
                </a:tc>
                <a:tc>
                  <a:txBody>
                    <a:bodyPr/>
                    <a:lstStyle/>
                    <a:p>
                      <a:r>
                        <a:rPr lang="en-US" sz="1800" dirty="0"/>
                        <a:t>Colorado</a:t>
                      </a:r>
                    </a:p>
                  </a:txBody>
                  <a:tcPr/>
                </a:tc>
                <a:tc>
                  <a:txBody>
                    <a:bodyPr/>
                    <a:lstStyle/>
                    <a:p>
                      <a:r>
                        <a:rPr lang="en-US" sz="1800" dirty="0"/>
                        <a:t>77.3%</a:t>
                      </a:r>
                    </a:p>
                  </a:txBody>
                  <a:tcPr/>
                </a:tc>
                <a:extLst>
                  <a:ext uri="{0D108BD9-81ED-4DB2-BD59-A6C34878D82A}">
                    <a16:rowId xmlns="" xmlns:a16="http://schemas.microsoft.com/office/drawing/2014/main" val="1925352172"/>
                  </a:ext>
                </a:extLst>
              </a:tr>
              <a:tr h="317114">
                <a:tc>
                  <a:txBody>
                    <a:bodyPr/>
                    <a:lstStyle/>
                    <a:p>
                      <a:r>
                        <a:rPr lang="en-US" sz="1800" dirty="0"/>
                        <a:t>Wisconsin</a:t>
                      </a:r>
                    </a:p>
                  </a:txBody>
                  <a:tcPr/>
                </a:tc>
                <a:tc>
                  <a:txBody>
                    <a:bodyPr/>
                    <a:lstStyle/>
                    <a:p>
                      <a:r>
                        <a:rPr lang="en-US" sz="1800" dirty="0"/>
                        <a:t>88.4%</a:t>
                      </a:r>
                    </a:p>
                  </a:txBody>
                  <a:tcPr/>
                </a:tc>
                <a:tc>
                  <a:txBody>
                    <a:bodyPr/>
                    <a:lstStyle/>
                    <a:p>
                      <a:r>
                        <a:rPr lang="en-US" sz="1800" dirty="0"/>
                        <a:t>Arizona</a:t>
                      </a:r>
                    </a:p>
                  </a:txBody>
                  <a:tcPr/>
                </a:tc>
                <a:tc>
                  <a:txBody>
                    <a:bodyPr/>
                    <a:lstStyle/>
                    <a:p>
                      <a:r>
                        <a:rPr lang="en-US" sz="1800" dirty="0"/>
                        <a:t>77.4%</a:t>
                      </a:r>
                    </a:p>
                  </a:txBody>
                  <a:tcPr/>
                </a:tc>
                <a:extLst>
                  <a:ext uri="{0D108BD9-81ED-4DB2-BD59-A6C34878D82A}">
                    <a16:rowId xmlns="" xmlns:a16="http://schemas.microsoft.com/office/drawing/2014/main" val="378982879"/>
                  </a:ext>
                </a:extLst>
              </a:tr>
              <a:tr h="317114">
                <a:tc>
                  <a:txBody>
                    <a:bodyPr/>
                    <a:lstStyle/>
                    <a:p>
                      <a:r>
                        <a:rPr lang="en-US" sz="1800" dirty="0"/>
                        <a:t>New Hampshire</a:t>
                      </a:r>
                    </a:p>
                  </a:txBody>
                  <a:tcPr/>
                </a:tc>
                <a:tc>
                  <a:txBody>
                    <a:bodyPr/>
                    <a:lstStyle/>
                    <a:p>
                      <a:r>
                        <a:rPr lang="en-US" sz="1800" dirty="0"/>
                        <a:t>88.1%</a:t>
                      </a:r>
                    </a:p>
                  </a:txBody>
                  <a:tcPr/>
                </a:tc>
                <a:tc>
                  <a:txBody>
                    <a:bodyPr/>
                    <a:lstStyle/>
                    <a:p>
                      <a:r>
                        <a:rPr lang="en-US" sz="1800" dirty="0"/>
                        <a:t>Louisiana</a:t>
                      </a:r>
                    </a:p>
                  </a:txBody>
                  <a:tcPr/>
                </a:tc>
                <a:tc>
                  <a:txBody>
                    <a:bodyPr/>
                    <a:lstStyle/>
                    <a:p>
                      <a:r>
                        <a:rPr lang="en-US" sz="1800" dirty="0"/>
                        <a:t>77.5%</a:t>
                      </a:r>
                    </a:p>
                  </a:txBody>
                  <a:tcPr/>
                </a:tc>
                <a:extLst>
                  <a:ext uri="{0D108BD9-81ED-4DB2-BD59-A6C34878D82A}">
                    <a16:rowId xmlns="" xmlns:a16="http://schemas.microsoft.com/office/drawing/2014/main" val="3397359051"/>
                  </a:ext>
                </a:extLst>
              </a:tr>
            </a:tbl>
          </a:graphicData>
        </a:graphic>
      </p:graphicFrame>
    </p:spTree>
    <p:extLst>
      <p:ext uri="{BB962C8B-B14F-4D97-AF65-F5344CB8AC3E}">
        <p14:creationId xmlns:p14="http://schemas.microsoft.com/office/powerpoint/2010/main" val="467279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56412"/>
            <a:ext cx="10972800" cy="1143000"/>
          </a:xfrm>
        </p:spPr>
        <p:txBody>
          <a:bodyPr/>
          <a:lstStyle/>
          <a:p>
            <a:r>
              <a:rPr lang="en-US" sz="2800" dirty="0"/>
              <a:t/>
            </a:r>
            <a:br>
              <a:rPr lang="en-US" sz="2800" dirty="0"/>
            </a:br>
            <a:endParaRPr lang="en-US" sz="2800" dirty="0"/>
          </a:p>
        </p:txBody>
      </p:sp>
      <p:graphicFrame>
        <p:nvGraphicFramePr>
          <p:cNvPr id="4" name="Table 3"/>
          <p:cNvGraphicFramePr>
            <a:graphicFrameLocks noGrp="1"/>
          </p:cNvGraphicFramePr>
          <p:nvPr>
            <p:extLst>
              <p:ext uri="{D42A27DB-BD31-4B8C-83A1-F6EECF244321}">
                <p14:modId xmlns:p14="http://schemas.microsoft.com/office/powerpoint/2010/main" val="1573207975"/>
              </p:ext>
            </p:extLst>
          </p:nvPr>
        </p:nvGraphicFramePr>
        <p:xfrm>
          <a:off x="1524000" y="1684421"/>
          <a:ext cx="9156700" cy="4506469"/>
        </p:xfrm>
        <a:graphic>
          <a:graphicData uri="http://schemas.openxmlformats.org/drawingml/2006/table">
            <a:tbl>
              <a:tblPr/>
              <a:tblGrid>
                <a:gridCol w="2667267">
                  <a:extLst>
                    <a:ext uri="{9D8B030D-6E8A-4147-A177-3AD203B41FA5}">
                      <a16:colId xmlns:a16="http://schemas.microsoft.com/office/drawing/2014/main" xmlns="" val="4195988811"/>
                    </a:ext>
                  </a:extLst>
                </a:gridCol>
                <a:gridCol w="1911083">
                  <a:extLst>
                    <a:ext uri="{9D8B030D-6E8A-4147-A177-3AD203B41FA5}">
                      <a16:colId xmlns:a16="http://schemas.microsoft.com/office/drawing/2014/main" xmlns="" val="873539979"/>
                    </a:ext>
                  </a:extLst>
                </a:gridCol>
                <a:gridCol w="2289175">
                  <a:extLst>
                    <a:ext uri="{9D8B030D-6E8A-4147-A177-3AD203B41FA5}">
                      <a16:colId xmlns:a16="http://schemas.microsoft.com/office/drawing/2014/main" xmlns="" val="2636356635"/>
                    </a:ext>
                  </a:extLst>
                </a:gridCol>
                <a:gridCol w="2289175">
                  <a:extLst>
                    <a:ext uri="{9D8B030D-6E8A-4147-A177-3AD203B41FA5}">
                      <a16:colId xmlns:a16="http://schemas.microsoft.com/office/drawing/2014/main" xmlns="" val="1446630389"/>
                    </a:ext>
                  </a:extLst>
                </a:gridCol>
              </a:tblGrid>
              <a:tr h="1449426">
                <a:tc>
                  <a:txBody>
                    <a:bodyPr/>
                    <a:lstStyle/>
                    <a:p>
                      <a:pPr fontAlgn="t"/>
                      <a:r>
                        <a:rPr lang="en-US" sz="1600" dirty="0">
                          <a:effectLst/>
                        </a:rPr>
                        <a:t> </a:t>
                      </a:r>
                    </a:p>
                  </a:txBody>
                  <a:tcPr marL="34288" marR="34288" marT="34288" marB="3428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n-US" sz="1600" dirty="0">
                          <a:effectLst/>
                        </a:rPr>
                        <a:t>Number of states where gap decreased between SYs</a:t>
                      </a:r>
                      <a:r>
                        <a:rPr lang="en-US" sz="1600" baseline="0" dirty="0">
                          <a:effectLst/>
                        </a:rPr>
                        <a:t> </a:t>
                      </a:r>
                      <a:r>
                        <a:rPr lang="en-US" sz="1600" dirty="0">
                          <a:effectLst/>
                        </a:rPr>
                        <a:t>2012–13 and 2013–14</a:t>
                      </a:r>
                    </a:p>
                  </a:txBody>
                  <a:tcPr marL="34288" marR="34288" marT="34288" marB="3428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n-US" sz="1600" dirty="0">
                          <a:effectLst/>
                        </a:rPr>
                        <a:t>Number of states where gap increased between SYs</a:t>
                      </a:r>
                      <a:r>
                        <a:rPr lang="en-US" sz="1600" baseline="0" dirty="0">
                          <a:effectLst/>
                        </a:rPr>
                        <a:t> </a:t>
                      </a:r>
                      <a:r>
                        <a:rPr lang="en-US" sz="1600" dirty="0">
                          <a:effectLst/>
                        </a:rPr>
                        <a:t>2012–13 and 2013–14</a:t>
                      </a:r>
                    </a:p>
                  </a:txBody>
                  <a:tcPr marL="34288" marR="34288" marT="34288" marB="3428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n-US" sz="1600" dirty="0">
                          <a:effectLst/>
                        </a:rPr>
                        <a:t>Number of states with no change between SYs 2012–13 and 2013–14</a:t>
                      </a:r>
                    </a:p>
                  </a:txBody>
                  <a:tcPr marL="34288" marR="34288" marT="34288" marB="3428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xmlns="" val="3187277963"/>
                  </a:ext>
                </a:extLst>
              </a:tr>
              <a:tr h="357521">
                <a:tc>
                  <a:txBody>
                    <a:bodyPr/>
                    <a:lstStyle/>
                    <a:p>
                      <a:pPr fontAlgn="t"/>
                      <a:r>
                        <a:rPr lang="en-US" sz="1600" dirty="0">
                          <a:effectLst/>
                        </a:rPr>
                        <a:t>Black–white gap</a:t>
                      </a:r>
                    </a:p>
                  </a:txBody>
                  <a:tcPr marL="34288" marR="34288" marT="34288" marB="3428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600">
                          <a:effectLst/>
                        </a:rPr>
                        <a:t>28</a:t>
                      </a:r>
                    </a:p>
                  </a:txBody>
                  <a:tcPr marL="34288" marR="34288" marT="34288" marB="3428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600" dirty="0">
                          <a:effectLst/>
                        </a:rPr>
                        <a:t>10</a:t>
                      </a:r>
                    </a:p>
                  </a:txBody>
                  <a:tcPr marL="34288" marR="34288" marT="34288" marB="3428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600" dirty="0">
                          <a:effectLst/>
                        </a:rPr>
                        <a:t>12</a:t>
                      </a:r>
                    </a:p>
                  </a:txBody>
                  <a:tcPr marL="34288" marR="34288" marT="34288" marB="3428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xmlns="" val="2471741951"/>
                  </a:ext>
                </a:extLst>
              </a:tr>
              <a:tr h="357521">
                <a:tc>
                  <a:txBody>
                    <a:bodyPr/>
                    <a:lstStyle/>
                    <a:p>
                      <a:pPr fontAlgn="t"/>
                      <a:r>
                        <a:rPr lang="en-US" sz="1600" dirty="0">
                          <a:effectLst/>
                        </a:rPr>
                        <a:t>Hispanic–white gap</a:t>
                      </a:r>
                    </a:p>
                  </a:txBody>
                  <a:tcPr marL="34288" marR="34288" marT="34288" marB="3428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600" dirty="0">
                          <a:effectLst/>
                        </a:rPr>
                        <a:t>32</a:t>
                      </a:r>
                    </a:p>
                  </a:txBody>
                  <a:tcPr marL="34288" marR="34288" marT="34288" marB="3428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600">
                          <a:effectLst/>
                        </a:rPr>
                        <a:t>12</a:t>
                      </a:r>
                    </a:p>
                  </a:txBody>
                  <a:tcPr marL="34288" marR="34288" marT="34288" marB="3428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600">
                          <a:effectLst/>
                        </a:rPr>
                        <a:t>6</a:t>
                      </a:r>
                    </a:p>
                  </a:txBody>
                  <a:tcPr marL="34288" marR="34288" marT="34288" marB="3428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xmlns="" val="861716816"/>
                  </a:ext>
                </a:extLst>
              </a:tr>
              <a:tr h="802739">
                <a:tc>
                  <a:txBody>
                    <a:bodyPr/>
                    <a:lstStyle/>
                    <a:p>
                      <a:pPr fontAlgn="t"/>
                      <a:r>
                        <a:rPr lang="en-US" sz="1600" dirty="0">
                          <a:effectLst/>
                        </a:rPr>
                        <a:t>Economically disadvantaged/</a:t>
                      </a:r>
                      <a:br>
                        <a:rPr lang="en-US" sz="1600" dirty="0">
                          <a:effectLst/>
                        </a:rPr>
                      </a:br>
                      <a:r>
                        <a:rPr lang="en-US" sz="1600" dirty="0">
                          <a:effectLst/>
                        </a:rPr>
                        <a:t>All students</a:t>
                      </a:r>
                    </a:p>
                  </a:txBody>
                  <a:tcPr marL="34288" marR="34288" marT="34288" marB="3428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600" dirty="0">
                          <a:effectLst/>
                        </a:rPr>
                        <a:t>23</a:t>
                      </a:r>
                    </a:p>
                  </a:txBody>
                  <a:tcPr marL="34288" marR="34288" marT="34288" marB="3428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600">
                          <a:effectLst/>
                        </a:rPr>
                        <a:t>7</a:t>
                      </a:r>
                    </a:p>
                  </a:txBody>
                  <a:tcPr marL="34288" marR="34288" marT="34288" marB="3428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600" dirty="0">
                          <a:effectLst/>
                        </a:rPr>
                        <a:t>20</a:t>
                      </a:r>
                    </a:p>
                  </a:txBody>
                  <a:tcPr marL="34288" marR="34288" marT="34288" marB="3428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xmlns="" val="1381594420"/>
                  </a:ext>
                </a:extLst>
              </a:tr>
              <a:tr h="654333">
                <a:tc>
                  <a:txBody>
                    <a:bodyPr/>
                    <a:lstStyle/>
                    <a:p>
                      <a:pPr fontAlgn="t"/>
                      <a:r>
                        <a:rPr lang="en-US" sz="1600" dirty="0">
                          <a:effectLst/>
                        </a:rPr>
                        <a:t>Limited English proficient/</a:t>
                      </a:r>
                      <a:br>
                        <a:rPr lang="en-US" sz="1600" dirty="0">
                          <a:effectLst/>
                        </a:rPr>
                      </a:br>
                      <a:r>
                        <a:rPr lang="en-US" sz="1600" dirty="0">
                          <a:effectLst/>
                        </a:rPr>
                        <a:t>All students</a:t>
                      </a:r>
                    </a:p>
                  </a:txBody>
                  <a:tcPr marL="34288" marR="34288" marT="34288" marB="3428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600">
                          <a:effectLst/>
                        </a:rPr>
                        <a:t>23</a:t>
                      </a:r>
                    </a:p>
                  </a:txBody>
                  <a:tcPr marL="34288" marR="34288" marT="34288" marB="3428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600">
                          <a:effectLst/>
                        </a:rPr>
                        <a:t>21</a:t>
                      </a:r>
                    </a:p>
                  </a:txBody>
                  <a:tcPr marL="34288" marR="34288" marT="34288" marB="3428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600">
                          <a:effectLst/>
                        </a:rPr>
                        <a:t>6</a:t>
                      </a:r>
                    </a:p>
                  </a:txBody>
                  <a:tcPr marL="34288" marR="34288" marT="34288" marB="3428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xmlns="" val="1927647124"/>
                  </a:ext>
                </a:extLst>
              </a:tr>
              <a:tr h="802739">
                <a:tc>
                  <a:txBody>
                    <a:bodyPr/>
                    <a:lstStyle/>
                    <a:p>
                      <a:pPr fontAlgn="t"/>
                      <a:r>
                        <a:rPr lang="en-US" sz="1600" dirty="0">
                          <a:effectLst/>
                        </a:rPr>
                        <a:t>Children with one or more disabilities/All students</a:t>
                      </a:r>
                    </a:p>
                  </a:txBody>
                  <a:tcPr marL="34288" marR="34288" marT="34288" marB="34288">
                    <a:lnL>
                      <a:noFill/>
                    </a:lnL>
                    <a:lnR>
                      <a:noFill/>
                    </a:lnR>
                    <a:lnT w="9525" cap="flat" cmpd="sng" algn="ctr">
                      <a:solidFill>
                        <a:srgbClr val="DDDDDD"/>
                      </a:solidFill>
                      <a:prstDash val="solid"/>
                      <a:round/>
                      <a:headEnd type="none" w="med" len="med"/>
                      <a:tailEnd type="none" w="med" len="med"/>
                    </a:lnT>
                    <a:lnB>
                      <a:noFill/>
                    </a:lnB>
                    <a:solidFill>
                      <a:srgbClr val="FFFFFF"/>
                    </a:solidFill>
                  </a:tcPr>
                </a:tc>
                <a:tc>
                  <a:txBody>
                    <a:bodyPr/>
                    <a:lstStyle/>
                    <a:p>
                      <a:pPr fontAlgn="t"/>
                      <a:r>
                        <a:rPr lang="en-US" sz="1600" dirty="0">
                          <a:effectLst/>
                        </a:rPr>
                        <a:t>21</a:t>
                      </a:r>
                    </a:p>
                  </a:txBody>
                  <a:tcPr marL="34288" marR="34288" marT="34288" marB="34288">
                    <a:lnL>
                      <a:noFill/>
                    </a:lnL>
                    <a:lnR>
                      <a:noFill/>
                    </a:lnR>
                    <a:lnT w="9525" cap="flat" cmpd="sng" algn="ctr">
                      <a:solidFill>
                        <a:srgbClr val="DDDDDD"/>
                      </a:solidFill>
                      <a:prstDash val="solid"/>
                      <a:round/>
                      <a:headEnd type="none" w="med" len="med"/>
                      <a:tailEnd type="none" w="med" len="med"/>
                    </a:lnT>
                    <a:lnB>
                      <a:noFill/>
                    </a:lnB>
                    <a:solidFill>
                      <a:srgbClr val="FFFFFF"/>
                    </a:solidFill>
                  </a:tcPr>
                </a:tc>
                <a:tc>
                  <a:txBody>
                    <a:bodyPr/>
                    <a:lstStyle/>
                    <a:p>
                      <a:pPr fontAlgn="t"/>
                      <a:r>
                        <a:rPr lang="en-US" sz="1600" dirty="0">
                          <a:effectLst/>
                        </a:rPr>
                        <a:t>17</a:t>
                      </a:r>
                    </a:p>
                  </a:txBody>
                  <a:tcPr marL="34288" marR="34288" marT="34288" marB="34288">
                    <a:lnL>
                      <a:noFill/>
                    </a:lnL>
                    <a:lnR>
                      <a:noFill/>
                    </a:lnR>
                    <a:lnT w="9525" cap="flat" cmpd="sng" algn="ctr">
                      <a:solidFill>
                        <a:srgbClr val="DDDDDD"/>
                      </a:solidFill>
                      <a:prstDash val="solid"/>
                      <a:round/>
                      <a:headEnd type="none" w="med" len="med"/>
                      <a:tailEnd type="none" w="med" len="med"/>
                    </a:lnT>
                    <a:lnB>
                      <a:noFill/>
                    </a:lnB>
                    <a:solidFill>
                      <a:srgbClr val="FFFFFF"/>
                    </a:solidFill>
                  </a:tcPr>
                </a:tc>
                <a:tc>
                  <a:txBody>
                    <a:bodyPr/>
                    <a:lstStyle/>
                    <a:p>
                      <a:pPr fontAlgn="t"/>
                      <a:r>
                        <a:rPr lang="en-US" sz="1600" dirty="0">
                          <a:effectLst/>
                        </a:rPr>
                        <a:t>12</a:t>
                      </a:r>
                    </a:p>
                  </a:txBody>
                  <a:tcPr marL="34288" marR="34288" marT="34288" marB="34288">
                    <a:lnL>
                      <a:noFill/>
                    </a:lnL>
                    <a:lnR>
                      <a:noFill/>
                    </a:lnR>
                    <a:lnT w="9525" cap="flat" cmpd="sng" algn="ctr">
                      <a:solidFill>
                        <a:srgbClr val="DDDDDD"/>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xmlns="" val="1344955173"/>
                  </a:ext>
                </a:extLst>
              </a:tr>
            </a:tbl>
          </a:graphicData>
        </a:graphic>
      </p:graphicFrame>
      <p:sp>
        <p:nvSpPr>
          <p:cNvPr id="5" name="Rectangle 1"/>
          <p:cNvSpPr>
            <a:spLocks noChangeArrowheads="1"/>
          </p:cNvSpPr>
          <p:nvPr/>
        </p:nvSpPr>
        <p:spPr bwMode="auto">
          <a:xfrm>
            <a:off x="539750" y="384189"/>
            <a:ext cx="10914313" cy="120032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3600" b="1" dirty="0">
                <a:solidFill>
                  <a:srgbClr val="030A13"/>
                </a:solidFill>
                <a:latin typeface="Helvetica Neue"/>
              </a:rPr>
              <a:t>Difference in Achievement Gaps Between </a:t>
            </a:r>
            <a:br>
              <a:rPr lang="en-US" altLang="en-US" sz="3600" b="1" dirty="0">
                <a:solidFill>
                  <a:srgbClr val="030A13"/>
                </a:solidFill>
                <a:latin typeface="Helvetica Neue"/>
              </a:rPr>
            </a:br>
            <a:r>
              <a:rPr lang="en-US" altLang="en-US" sz="3600" b="1" dirty="0">
                <a:solidFill>
                  <a:srgbClr val="030A13"/>
                </a:solidFill>
                <a:latin typeface="Helvetica Neue"/>
              </a:rPr>
              <a:t>School Years (SYs) 2012–13 and 2013–14</a:t>
            </a:r>
            <a:endParaRPr kumimoji="0" lang="en-US" altLang="en-US" sz="3600" b="0" i="0" u="none" strike="noStrike" cap="none" normalizeH="0" baseline="0" dirty="0">
              <a:ln>
                <a:noFill/>
              </a:ln>
              <a:solidFill>
                <a:schemeClr val="tx1"/>
              </a:solidFill>
              <a:effectLst/>
            </a:endParaRPr>
          </a:p>
        </p:txBody>
      </p:sp>
      <p:sp>
        <p:nvSpPr>
          <p:cNvPr id="6" name="TextBox 5"/>
          <p:cNvSpPr txBox="1"/>
          <p:nvPr/>
        </p:nvSpPr>
        <p:spPr>
          <a:xfrm>
            <a:off x="609600" y="6242643"/>
            <a:ext cx="10844463" cy="523220"/>
          </a:xfrm>
          <a:prstGeom prst="rect">
            <a:avLst/>
          </a:prstGeom>
          <a:noFill/>
        </p:spPr>
        <p:txBody>
          <a:bodyPr wrap="square" rtlCol="0" anchor="t">
            <a:spAutoFit/>
          </a:bodyPr>
          <a:lstStyle/>
          <a:p>
            <a:r>
              <a:rPr lang="en-US" sz="1400" dirty="0"/>
              <a:t>Source: U.S. Department of Education, Office of Elementary and Secondary Education, </a:t>
            </a:r>
            <a:r>
              <a:rPr lang="en-US" sz="1400" dirty="0">
                <a:hlinkClick r:id="rId2"/>
              </a:rPr>
              <a:t>http://www.ed.gov/news/press-releases/states-continue-improve-graduation-rates-particularly-underserved-students</a:t>
            </a:r>
            <a:r>
              <a:rPr lang="en-US" sz="1400" dirty="0"/>
              <a:t> (accessed August 24, 2016)</a:t>
            </a:r>
          </a:p>
        </p:txBody>
      </p:sp>
    </p:spTree>
    <p:extLst>
      <p:ext uri="{BB962C8B-B14F-4D97-AF65-F5344CB8AC3E}">
        <p14:creationId xmlns:p14="http://schemas.microsoft.com/office/powerpoint/2010/main" val="1349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 presetClass="entr" presetSubtype="4"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19440" y="1068442"/>
            <a:ext cx="7167490" cy="4633858"/>
          </a:xfrm>
        </p:spPr>
        <p:txBody>
          <a:bodyPr/>
          <a:lstStyle/>
          <a:p>
            <a:pPr algn="l"/>
            <a:r>
              <a:rPr lang="en-US" dirty="0"/>
              <a:t>Black, Latino, and American Indian or Alaska Native students are more likely to attend schools with higher concentrations of inexperienced teachers.</a:t>
            </a:r>
          </a:p>
          <a:p>
            <a:pPr algn="l"/>
            <a:endParaRPr lang="en-US" dirty="0"/>
          </a:p>
          <a:p>
            <a:pPr algn="l"/>
            <a:r>
              <a:rPr lang="en-US" dirty="0"/>
              <a:t>Eleven percent of black students, 9 percent of Latino students, and 7 percent of American Indian or Alaska Native students attend schools where more than 20 percent of teachers are in their first year of teaching, compared to 5 percent of white students and 4 percent of Asian students. </a:t>
            </a:r>
          </a:p>
          <a:p>
            <a:pPr algn="l"/>
            <a:endParaRPr lang="en-US" sz="2000" dirty="0"/>
          </a:p>
        </p:txBody>
      </p:sp>
      <p:sp>
        <p:nvSpPr>
          <p:cNvPr id="4" name="Rectangle 3"/>
          <p:cNvSpPr/>
          <p:nvPr/>
        </p:nvSpPr>
        <p:spPr>
          <a:xfrm>
            <a:off x="372979" y="6235309"/>
            <a:ext cx="11405937" cy="307777"/>
          </a:xfrm>
          <a:prstGeom prst="rect">
            <a:avLst/>
          </a:prstGeom>
        </p:spPr>
        <p:txBody>
          <a:bodyPr wrap="square">
            <a:spAutoFit/>
          </a:bodyPr>
          <a:lstStyle/>
          <a:p>
            <a:r>
              <a:rPr lang="en-US" sz="1400" dirty="0"/>
              <a:t>Source: </a:t>
            </a:r>
            <a:r>
              <a:rPr lang="en-US" sz="1400" dirty="0">
                <a:hlinkClick r:id="rId3"/>
              </a:rPr>
              <a:t>http://www2.ed.gov/about/offices/list/ocr/docs/2013-14-first-look.pdf</a:t>
            </a:r>
            <a:r>
              <a:rPr lang="en-US" sz="1400" dirty="0"/>
              <a:t> (accessed August 24, 2016)  </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5592" t="-249" r="29418" b="249"/>
          <a:stretch/>
        </p:blipFill>
        <p:spPr>
          <a:xfrm>
            <a:off x="0" y="1132531"/>
            <a:ext cx="3982720" cy="4084237"/>
          </a:xfrm>
          <a:prstGeom prst="rect">
            <a:avLst/>
          </a:prstGeom>
        </p:spPr>
      </p:pic>
    </p:spTree>
    <p:extLst>
      <p:ext uri="{BB962C8B-B14F-4D97-AF65-F5344CB8AC3E}">
        <p14:creationId xmlns:p14="http://schemas.microsoft.com/office/powerpoint/2010/main" val="1398037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97790" y="1419747"/>
            <a:ext cx="6761090" cy="2925884"/>
          </a:xfrm>
        </p:spPr>
        <p:txBody>
          <a:bodyPr/>
          <a:lstStyle/>
          <a:p>
            <a:pPr algn="l"/>
            <a:r>
              <a:rPr lang="en-US" dirty="0"/>
              <a:t>Ten percent of teachers in schools with high black and Latino student enrollment are in their first year of teaching, compared to 5 percent of teachers in schools with low black and Latino student enrollment.</a:t>
            </a:r>
          </a:p>
          <a:p>
            <a:pPr algn="l"/>
            <a:endParaRPr lang="en-US" sz="2000"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9391"/>
          <a:stretch/>
        </p:blipFill>
        <p:spPr>
          <a:xfrm>
            <a:off x="-1" y="1419747"/>
            <a:ext cx="4325815" cy="4084237"/>
          </a:xfrm>
          <a:prstGeom prst="rect">
            <a:avLst/>
          </a:prstGeom>
        </p:spPr>
      </p:pic>
      <p:sp>
        <p:nvSpPr>
          <p:cNvPr id="4" name="Rectangle 3"/>
          <p:cNvSpPr/>
          <p:nvPr/>
        </p:nvSpPr>
        <p:spPr>
          <a:xfrm>
            <a:off x="1207697" y="6235309"/>
            <a:ext cx="9661585" cy="369332"/>
          </a:xfrm>
          <a:prstGeom prst="rect">
            <a:avLst/>
          </a:prstGeom>
        </p:spPr>
        <p:txBody>
          <a:bodyPr wrap="square">
            <a:spAutoFit/>
          </a:bodyPr>
          <a:lstStyle/>
          <a:p>
            <a:pPr algn="ctr"/>
            <a:endParaRPr lang="en-US" dirty="0">
              <a:solidFill>
                <a:schemeClr val="bg1"/>
              </a:solidFill>
            </a:endParaRPr>
          </a:p>
        </p:txBody>
      </p:sp>
      <p:sp>
        <p:nvSpPr>
          <p:cNvPr id="5" name="Rectangle 4"/>
          <p:cNvSpPr/>
          <p:nvPr/>
        </p:nvSpPr>
        <p:spPr>
          <a:xfrm>
            <a:off x="520700" y="6096809"/>
            <a:ext cx="9804039" cy="307777"/>
          </a:xfrm>
          <a:prstGeom prst="rect">
            <a:avLst/>
          </a:prstGeom>
        </p:spPr>
        <p:txBody>
          <a:bodyPr wrap="square">
            <a:spAutoFit/>
          </a:bodyPr>
          <a:lstStyle/>
          <a:p>
            <a:pPr>
              <a:defRPr/>
            </a:pPr>
            <a:r>
              <a:rPr lang="en-US" sz="1400" dirty="0"/>
              <a:t>Source: </a:t>
            </a:r>
            <a:r>
              <a:rPr lang="en-US" sz="1400" dirty="0">
                <a:hlinkClick r:id="rId4"/>
              </a:rPr>
              <a:t>http://www2.ed.gov/about/offices/list/ocr/docs/2013-14-first-look.pdf</a:t>
            </a:r>
            <a:r>
              <a:rPr lang="en-US" sz="1400" dirty="0"/>
              <a:t> </a:t>
            </a:r>
            <a:r>
              <a:rPr lang="en-US" sz="1400" dirty="0">
                <a:latin typeface="Century Gothic" charset="0"/>
                <a:ea typeface="Century Gothic" charset="0"/>
                <a:cs typeface="Century Gothic" charset="0"/>
              </a:rPr>
              <a:t>(accessed August 24, 2016)</a:t>
            </a:r>
            <a:endParaRPr lang="en-US" sz="1400" dirty="0"/>
          </a:p>
        </p:txBody>
      </p:sp>
    </p:spTree>
    <p:extLst>
      <p:ext uri="{BB962C8B-B14F-4D97-AF65-F5344CB8AC3E}">
        <p14:creationId xmlns:p14="http://schemas.microsoft.com/office/powerpoint/2010/main" val="112041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6569" b="6364"/>
          <a:stretch/>
        </p:blipFill>
        <p:spPr>
          <a:xfrm>
            <a:off x="11723" y="-187569"/>
            <a:ext cx="12192000" cy="7045569"/>
          </a:xfrm>
          <a:prstGeom prst="rect">
            <a:avLst/>
          </a:prstGeom>
        </p:spPr>
      </p:pic>
      <p:sp>
        <p:nvSpPr>
          <p:cNvPr id="5" name="Rectangle 4"/>
          <p:cNvSpPr/>
          <p:nvPr/>
        </p:nvSpPr>
        <p:spPr>
          <a:xfrm>
            <a:off x="885092" y="2063261"/>
            <a:ext cx="10445262" cy="2907324"/>
          </a:xfrm>
          <a:prstGeom prst="rect">
            <a:avLst/>
          </a:prstGeom>
          <a:solidFill>
            <a:schemeClr val="dk1">
              <a:alpha val="51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b="1" dirty="0">
                <a:solidFill>
                  <a:schemeClr val="bg1"/>
                </a:solidFill>
              </a:rPr>
              <a:t>Nationwide, there are 2,397 high schools, , that do not graduate one-third or more of their students.</a:t>
            </a:r>
            <a:endParaRPr lang="en-US" sz="3600" b="1" dirty="0"/>
          </a:p>
        </p:txBody>
      </p:sp>
      <p:sp>
        <p:nvSpPr>
          <p:cNvPr id="2" name="TextBox 1"/>
          <p:cNvSpPr txBox="1"/>
          <p:nvPr/>
        </p:nvSpPr>
        <p:spPr>
          <a:xfrm>
            <a:off x="205512" y="6102614"/>
            <a:ext cx="10691087" cy="307777"/>
          </a:xfrm>
          <a:prstGeom prst="rect">
            <a:avLst/>
          </a:prstGeom>
          <a:noFill/>
        </p:spPr>
        <p:txBody>
          <a:bodyPr wrap="square" rtlCol="0">
            <a:spAutoFit/>
          </a:bodyPr>
          <a:lstStyle/>
          <a:p>
            <a:pPr lvl="0"/>
            <a:r>
              <a:rPr lang="en-US" sz="1400" dirty="0">
                <a:solidFill>
                  <a:schemeClr val="bg2"/>
                </a:solidFill>
                <a:latin typeface="Century Gothic" panose="020B0502020202020204" pitchFamily="34" charset="0"/>
              </a:rPr>
              <a:t>Source: </a:t>
            </a:r>
            <a:r>
              <a:rPr lang="en-US" sz="1400" dirty="0">
                <a:solidFill>
                  <a:prstClr val="black"/>
                </a:solidFill>
                <a:latin typeface="Century Gothic" panose="020B0502020202020204" pitchFamily="34" charset="0"/>
                <a:hlinkClick r:id="rId4"/>
              </a:rPr>
              <a:t>http://www.gradnation.org/sites/default/files/civic_2016_full_report_FNL2-2_0.pdf</a:t>
            </a:r>
            <a:r>
              <a:rPr lang="en-US" sz="1400" dirty="0">
                <a:solidFill>
                  <a:prstClr val="black"/>
                </a:solidFill>
                <a:latin typeface="Century Gothic" panose="020B0502020202020204" pitchFamily="34" charset="0"/>
              </a:rPr>
              <a:t> </a:t>
            </a:r>
            <a:r>
              <a:rPr lang="en-US" sz="1400" dirty="0">
                <a:solidFill>
                  <a:schemeClr val="bg2"/>
                </a:solidFill>
                <a:latin typeface="Century Gothic" panose="020B0502020202020204" pitchFamily="34" charset="0"/>
              </a:rPr>
              <a:t>(accessed August 25, 2016)</a:t>
            </a:r>
          </a:p>
        </p:txBody>
      </p:sp>
      <p:pic>
        <p:nvPicPr>
          <p:cNvPr id="6" name="Picture 5"/>
          <p:cNvPicPr>
            <a:picLocks noChangeAspect="1"/>
          </p:cNvPicPr>
          <p:nvPr/>
        </p:nvPicPr>
        <p:blipFill>
          <a:blip r:embed="rId5"/>
          <a:stretch>
            <a:fillRect/>
          </a:stretch>
        </p:blipFill>
        <p:spPr>
          <a:xfrm>
            <a:off x="11503470" y="6257925"/>
            <a:ext cx="540893" cy="530876"/>
          </a:xfrm>
          <a:prstGeom prst="rect">
            <a:avLst/>
          </a:prstGeom>
        </p:spPr>
      </p:pic>
      <p:sp>
        <p:nvSpPr>
          <p:cNvPr id="7" name="Rectangle 6"/>
          <p:cNvSpPr/>
          <p:nvPr/>
        </p:nvSpPr>
        <p:spPr>
          <a:xfrm>
            <a:off x="11516566" y="179668"/>
            <a:ext cx="357187" cy="357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a:solidFill>
                  <a:schemeClr val="bg1">
                    <a:lumMod val="50000"/>
                  </a:schemeClr>
                </a:solidFill>
              </a:rPr>
              <a:t>15</a:t>
            </a:r>
            <a:endParaRPr lang="en-US" sz="1100" dirty="0">
              <a:solidFill>
                <a:schemeClr val="bg1">
                  <a:lumMod val="50000"/>
                </a:schemeClr>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114778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8892" y="583103"/>
            <a:ext cx="10574216" cy="1105021"/>
          </a:xfrm>
        </p:spPr>
        <p:txBody>
          <a:bodyPr anchor="t">
            <a:noAutofit/>
          </a:bodyPr>
          <a:lstStyle/>
          <a:p>
            <a:pPr algn="l"/>
            <a:r>
              <a:rPr lang="en-US" sz="2000" b="0" dirty="0"/>
              <a:t>Nationally, if 90 percent of the seniors in the Class of 2013 had graduated from high school on time, the nation’s high schools would have produced about 610,000 additional graduates. These additional graduates would have likely produced the following:</a:t>
            </a:r>
          </a:p>
        </p:txBody>
      </p:sp>
      <p:graphicFrame>
        <p:nvGraphicFramePr>
          <p:cNvPr id="4" name="Table 3"/>
          <p:cNvGraphicFramePr>
            <a:graphicFrameLocks noGrp="1"/>
          </p:cNvGraphicFramePr>
          <p:nvPr>
            <p:extLst>
              <p:ext uri="{D42A27DB-BD31-4B8C-83A1-F6EECF244321}">
                <p14:modId xmlns:p14="http://schemas.microsoft.com/office/powerpoint/2010/main" val="2117653133"/>
              </p:ext>
            </p:extLst>
          </p:nvPr>
        </p:nvGraphicFramePr>
        <p:xfrm>
          <a:off x="808892" y="1990969"/>
          <a:ext cx="10410092" cy="3222458"/>
        </p:xfrm>
        <a:graphic>
          <a:graphicData uri="http://schemas.openxmlformats.org/drawingml/2006/table">
            <a:tbl>
              <a:tblPr firstRow="1" bandRow="1">
                <a:tableStyleId>{21E4AEA4-8DFA-4A89-87EB-49C32662AFE0}</a:tableStyleId>
              </a:tblPr>
              <a:tblGrid>
                <a:gridCol w="5205046">
                  <a:extLst>
                    <a:ext uri="{9D8B030D-6E8A-4147-A177-3AD203B41FA5}">
                      <a16:colId xmlns:a16="http://schemas.microsoft.com/office/drawing/2014/main" xmlns="" val="3711763150"/>
                    </a:ext>
                  </a:extLst>
                </a:gridCol>
                <a:gridCol w="5205046">
                  <a:extLst>
                    <a:ext uri="{9D8B030D-6E8A-4147-A177-3AD203B41FA5}">
                      <a16:colId xmlns:a16="http://schemas.microsoft.com/office/drawing/2014/main" xmlns="" val="1025143429"/>
                    </a:ext>
                  </a:extLst>
                </a:gridCol>
              </a:tblGrid>
              <a:tr h="361987">
                <a:tc>
                  <a:txBody>
                    <a:bodyPr/>
                    <a:lstStyle/>
                    <a:p>
                      <a:r>
                        <a:rPr lang="en-US" sz="2000" dirty="0"/>
                        <a:t>With at</a:t>
                      </a:r>
                      <a:r>
                        <a:rPr lang="en-US" sz="2000" baseline="0" dirty="0"/>
                        <a:t> least high school diploma</a:t>
                      </a:r>
                      <a:endParaRPr lang="en-US" sz="2000" dirty="0">
                        <a:latin typeface="+mn-lt"/>
                      </a:endParaRPr>
                    </a:p>
                  </a:txBody>
                  <a:tcPr marL="79247" marR="79247" marT="39623" marB="39623"/>
                </a:tc>
                <a:tc>
                  <a:txBody>
                    <a:bodyPr/>
                    <a:lstStyle/>
                    <a:p>
                      <a:r>
                        <a:rPr lang="en-US" sz="2000" dirty="0"/>
                        <a:t>With at least some college credits</a:t>
                      </a:r>
                      <a:endParaRPr lang="en-US" sz="2000" dirty="0">
                        <a:latin typeface="+mn-lt"/>
                      </a:endParaRPr>
                    </a:p>
                  </a:txBody>
                  <a:tcPr marL="79247" marR="79247" marT="39623" marB="39623"/>
                </a:tc>
                <a:extLst>
                  <a:ext uri="{0D108BD9-81ED-4DB2-BD59-A6C34878D82A}">
                    <a16:rowId xmlns:a16="http://schemas.microsoft.com/office/drawing/2014/main" xmlns="" val="1835750793"/>
                  </a:ext>
                </a:extLst>
              </a:tr>
              <a:tr h="373475">
                <a:tc>
                  <a:txBody>
                    <a:bodyPr/>
                    <a:lstStyle/>
                    <a:p>
                      <a:pPr marL="0" lvl="0" indent="0">
                        <a:buFont typeface="Arial" panose="020B0604020202020204" pitchFamily="34" charset="0"/>
                        <a:buNone/>
                      </a:pPr>
                      <a:r>
                        <a:rPr lang="en-US" sz="1800" dirty="0"/>
                        <a:t>$7.2 billion increased income</a:t>
                      </a:r>
                      <a:endParaRPr lang="en-US" sz="1800" dirty="0">
                        <a:latin typeface="+mn-lt"/>
                      </a:endParaRPr>
                    </a:p>
                  </a:txBody>
                  <a:tcPr marL="79247" marR="79247" marT="39623" marB="39623"/>
                </a:tc>
                <a:tc>
                  <a:txBody>
                    <a:bodyPr/>
                    <a:lstStyle/>
                    <a:p>
                      <a:r>
                        <a:rPr lang="en-US" sz="1800" dirty="0"/>
                        <a:t>$9.7 billions increased</a:t>
                      </a:r>
                      <a:r>
                        <a:rPr lang="en-US" sz="1800" baseline="0" dirty="0"/>
                        <a:t> income</a:t>
                      </a:r>
                      <a:endParaRPr lang="en-US" sz="1800" dirty="0">
                        <a:latin typeface="+mn-lt"/>
                      </a:endParaRPr>
                    </a:p>
                  </a:txBody>
                  <a:tcPr marL="79247" marR="79247" marT="39623" marB="39623"/>
                </a:tc>
                <a:extLst>
                  <a:ext uri="{0D108BD9-81ED-4DB2-BD59-A6C34878D82A}">
                    <a16:rowId xmlns:a16="http://schemas.microsoft.com/office/drawing/2014/main" xmlns="" val="697173621"/>
                  </a:ext>
                </a:extLst>
              </a:tr>
              <a:tr h="373475">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dirty="0"/>
                        <a:t>$5.3 billion in increased spending</a:t>
                      </a:r>
                      <a:endParaRPr lang="en-US" sz="1800" dirty="0">
                        <a:latin typeface="+mn-lt"/>
                      </a:endParaRPr>
                    </a:p>
                  </a:txBody>
                  <a:tcPr marL="79247" marR="79247" marT="39623" marB="39623"/>
                </a:tc>
                <a:tc>
                  <a:txBody>
                    <a:bodyPr/>
                    <a:lstStyle/>
                    <a:p>
                      <a:r>
                        <a:rPr lang="en-US" sz="1800" dirty="0"/>
                        <a:t>$7.1</a:t>
                      </a:r>
                      <a:r>
                        <a:rPr lang="en-US" sz="1800" baseline="0" dirty="0"/>
                        <a:t> billion increased spending</a:t>
                      </a:r>
                      <a:endParaRPr lang="en-US" sz="1800" dirty="0">
                        <a:latin typeface="+mn-lt"/>
                      </a:endParaRPr>
                    </a:p>
                  </a:txBody>
                  <a:tcPr marL="79247" marR="79247" marT="39623" marB="39623"/>
                </a:tc>
                <a:extLst>
                  <a:ext uri="{0D108BD9-81ED-4DB2-BD59-A6C34878D82A}">
                    <a16:rowId xmlns:a16="http://schemas.microsoft.com/office/drawing/2014/main" xmlns="" val="3114331359"/>
                  </a:ext>
                </a:extLst>
              </a:tr>
              <a:tr h="672256">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dirty="0"/>
                        <a:t>$16.8 billion in home sales; $800 million increase in auto sales</a:t>
                      </a:r>
                      <a:endParaRPr lang="en-US" sz="1800" dirty="0">
                        <a:latin typeface="+mn-lt"/>
                      </a:endParaRPr>
                    </a:p>
                  </a:txBody>
                  <a:tcPr marL="79247" marR="79247" marT="39623" marB="39623"/>
                </a:tc>
                <a:tc>
                  <a:txBody>
                    <a:bodyPr/>
                    <a:lstStyle/>
                    <a:p>
                      <a:r>
                        <a:rPr lang="en-US" sz="1800" dirty="0"/>
                        <a:t>$23.4 billion in</a:t>
                      </a:r>
                      <a:r>
                        <a:rPr lang="en-US" sz="1800" baseline="0" dirty="0"/>
                        <a:t> home sales; $1 billion increase in auto sales</a:t>
                      </a:r>
                      <a:endParaRPr lang="en-US" sz="1800" dirty="0">
                        <a:latin typeface="+mn-lt"/>
                      </a:endParaRPr>
                    </a:p>
                  </a:txBody>
                  <a:tcPr marL="79247" marR="79247" marT="39623" marB="39623"/>
                </a:tc>
                <a:extLst>
                  <a:ext uri="{0D108BD9-81ED-4DB2-BD59-A6C34878D82A}">
                    <a16:rowId xmlns:a16="http://schemas.microsoft.com/office/drawing/2014/main" xmlns="" val="4244854503"/>
                  </a:ext>
                </a:extLst>
              </a:tr>
              <a:tr h="373475">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dirty="0"/>
                        <a:t>$1.8 billion increase in total</a:t>
                      </a:r>
                      <a:r>
                        <a:rPr lang="en-US" sz="1800" baseline="0" dirty="0"/>
                        <a:t> </a:t>
                      </a:r>
                      <a:r>
                        <a:rPr lang="en-US" sz="1800" dirty="0"/>
                        <a:t>tax revenue</a:t>
                      </a:r>
                      <a:endParaRPr lang="en-US" sz="1800" dirty="0">
                        <a:latin typeface="+mn-lt"/>
                      </a:endParaRPr>
                    </a:p>
                  </a:txBody>
                  <a:tcPr marL="79247" marR="79247" marT="39623" marB="39623"/>
                </a:tc>
                <a:tc>
                  <a:txBody>
                    <a:bodyPr/>
                    <a:lstStyle/>
                    <a:p>
                      <a:r>
                        <a:rPr lang="en-US" sz="1800" dirty="0"/>
                        <a:t>$2.4 billion increase</a:t>
                      </a:r>
                      <a:r>
                        <a:rPr lang="en-US" sz="1800" baseline="0" dirty="0"/>
                        <a:t> in total tax revenue</a:t>
                      </a:r>
                      <a:endParaRPr lang="en-US" sz="1800" dirty="0">
                        <a:latin typeface="+mn-lt"/>
                      </a:endParaRPr>
                    </a:p>
                  </a:txBody>
                  <a:tcPr marL="79247" marR="79247" marT="39623" marB="39623"/>
                </a:tc>
                <a:extLst>
                  <a:ext uri="{0D108BD9-81ED-4DB2-BD59-A6C34878D82A}">
                    <a16:rowId xmlns:a16="http://schemas.microsoft.com/office/drawing/2014/main" xmlns="" val="1857338162"/>
                  </a:ext>
                </a:extLst>
              </a:tr>
              <a:tr h="672256">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dirty="0"/>
                        <a:t>$11.5 billion increase to gross regional product</a:t>
                      </a:r>
                      <a:endParaRPr lang="en-US" sz="1800" dirty="0">
                        <a:latin typeface="+mn-lt"/>
                      </a:endParaRPr>
                    </a:p>
                  </a:txBody>
                  <a:tcPr marL="79247" marR="79247" marT="39623" marB="39623"/>
                </a:tc>
                <a:tc>
                  <a:txBody>
                    <a:bodyPr/>
                    <a:lstStyle/>
                    <a:p>
                      <a:r>
                        <a:rPr lang="en-US" sz="1800" dirty="0"/>
                        <a:t>$15.5 billion increase to gross regional product</a:t>
                      </a:r>
                      <a:endParaRPr lang="en-US" sz="1800" dirty="0">
                        <a:latin typeface="+mn-lt"/>
                      </a:endParaRPr>
                    </a:p>
                  </a:txBody>
                  <a:tcPr marL="79247" marR="79247" marT="39623" marB="39623"/>
                </a:tc>
                <a:extLst>
                  <a:ext uri="{0D108BD9-81ED-4DB2-BD59-A6C34878D82A}">
                    <a16:rowId xmlns:a16="http://schemas.microsoft.com/office/drawing/2014/main" xmlns="" val="1874876953"/>
                  </a:ext>
                </a:extLst>
              </a:tr>
              <a:tr h="373475">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b="1" dirty="0"/>
                        <a:t>65,000 new jobs</a:t>
                      </a:r>
                      <a:endParaRPr lang="en-US" sz="1800" b="1" dirty="0">
                        <a:latin typeface="+mn-lt"/>
                      </a:endParaRPr>
                    </a:p>
                  </a:txBody>
                  <a:tcPr marL="79247" marR="79247" marT="39623" marB="39623"/>
                </a:tc>
                <a:tc>
                  <a:txBody>
                    <a:bodyPr/>
                    <a:lstStyle/>
                    <a:p>
                      <a:r>
                        <a:rPr lang="en-US" sz="1800" b="1" dirty="0"/>
                        <a:t>90,000 new jobs</a:t>
                      </a:r>
                      <a:endParaRPr lang="en-US" sz="1800" b="1" dirty="0">
                        <a:latin typeface="+mn-lt"/>
                      </a:endParaRPr>
                    </a:p>
                  </a:txBody>
                  <a:tcPr marL="79247" marR="79247" marT="39623" marB="39623"/>
                </a:tc>
                <a:extLst>
                  <a:ext uri="{0D108BD9-81ED-4DB2-BD59-A6C34878D82A}">
                    <a16:rowId xmlns:a16="http://schemas.microsoft.com/office/drawing/2014/main" xmlns="" val="1255635370"/>
                  </a:ext>
                </a:extLst>
              </a:tr>
            </a:tbl>
          </a:graphicData>
        </a:graphic>
      </p:graphicFrame>
      <p:sp>
        <p:nvSpPr>
          <p:cNvPr id="5" name="Rounded Rectangle 4"/>
          <p:cNvSpPr/>
          <p:nvPr/>
        </p:nvSpPr>
        <p:spPr>
          <a:xfrm>
            <a:off x="808892" y="5346065"/>
            <a:ext cx="10410092" cy="1032620"/>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979715" y="5382711"/>
            <a:ext cx="10112828" cy="972235"/>
          </a:xfrm>
        </p:spPr>
        <p:txBody>
          <a:bodyPr/>
          <a:lstStyle/>
          <a:p>
            <a:pPr algn="l"/>
            <a:r>
              <a:rPr lang="en-US" sz="1400" dirty="0">
                <a:solidFill>
                  <a:schemeClr val="bg1"/>
                </a:solidFill>
              </a:rPr>
              <a:t>Individual dual-enrollment and early college high school graduates would experience tremendous cost savings: </a:t>
            </a:r>
          </a:p>
          <a:p>
            <a:pPr marL="285750" indent="-285750" algn="l">
              <a:buFont typeface="Arial" panose="020B0604020202020204" pitchFamily="34" charset="0"/>
              <a:buChar char="•"/>
            </a:pPr>
            <a:r>
              <a:rPr lang="en-US" sz="1400" dirty="0">
                <a:solidFill>
                  <a:schemeClr val="bg1"/>
                </a:solidFill>
              </a:rPr>
              <a:t>One full year of dual-enrollment can save a student between $5,000 and $24,000 in college costs</a:t>
            </a:r>
            <a:r>
              <a:rPr lang="en-US" sz="1400" baseline="30000" dirty="0">
                <a:solidFill>
                  <a:schemeClr val="bg1"/>
                </a:solidFill>
                <a:hlinkClick r:id="rId3"/>
              </a:rPr>
              <a:t>1</a:t>
            </a:r>
            <a:endParaRPr lang="en-US" sz="1400" dirty="0">
              <a:solidFill>
                <a:schemeClr val="bg1"/>
              </a:solidFill>
            </a:endParaRPr>
          </a:p>
          <a:p>
            <a:pPr marL="285750" indent="-285750" algn="l">
              <a:buFont typeface="Arial" panose="020B0604020202020204" pitchFamily="34" charset="0"/>
              <a:buChar char="•"/>
            </a:pPr>
            <a:r>
              <a:rPr lang="en-US" sz="1400" dirty="0">
                <a:solidFill>
                  <a:schemeClr val="bg1"/>
                </a:solidFill>
              </a:rPr>
              <a:t>Early college high school graduates save about 30 percent off of the cost of a BA and 60 percent off of an associates degree</a:t>
            </a:r>
            <a:r>
              <a:rPr lang="en-US" sz="1400" baseline="30000" dirty="0">
                <a:solidFill>
                  <a:schemeClr val="bg1"/>
                </a:solidFill>
                <a:hlinkClick r:id="rId4"/>
              </a:rPr>
              <a:t>2</a:t>
            </a:r>
            <a:endParaRPr lang="en-US" sz="1400" dirty="0">
              <a:solidFill>
                <a:schemeClr val="bg1"/>
              </a:solidFill>
            </a:endParaRPr>
          </a:p>
          <a:p>
            <a:endParaRPr lang="en-US" dirty="0"/>
          </a:p>
        </p:txBody>
      </p:sp>
      <p:sp>
        <p:nvSpPr>
          <p:cNvPr id="6" name="TextBox 5"/>
          <p:cNvSpPr txBox="1"/>
          <p:nvPr/>
        </p:nvSpPr>
        <p:spPr>
          <a:xfrm>
            <a:off x="433137" y="6378685"/>
            <a:ext cx="7952874" cy="523220"/>
          </a:xfrm>
          <a:prstGeom prst="rect">
            <a:avLst/>
          </a:prstGeom>
          <a:noFill/>
        </p:spPr>
        <p:txBody>
          <a:bodyPr wrap="square" rtlCol="0">
            <a:spAutoFit/>
          </a:bodyPr>
          <a:lstStyle/>
          <a:p>
            <a:r>
              <a:rPr lang="en-US" sz="1400" dirty="0"/>
              <a:t>Source: </a:t>
            </a:r>
            <a:r>
              <a:rPr lang="en-US" sz="1400" dirty="0">
                <a:hlinkClick r:id="rId5"/>
              </a:rPr>
              <a:t>http://impact.all4ed.org/#national/increased-investment/all-students</a:t>
            </a:r>
            <a:r>
              <a:rPr lang="en-US" sz="1400" dirty="0"/>
              <a:t> (accessed September 3, 2016)</a:t>
            </a:r>
          </a:p>
        </p:txBody>
      </p:sp>
    </p:spTree>
    <p:extLst>
      <p:ext uri="{BB962C8B-B14F-4D97-AF65-F5344CB8AC3E}">
        <p14:creationId xmlns:p14="http://schemas.microsoft.com/office/powerpoint/2010/main" val="54031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 calcmode="lin" valueType="num">
                                      <p:cBhvr>
                                        <p:cTn id="10"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1"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p:cTn id="2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6" dur="500"/>
                                        <p:tgtEl>
                                          <p:spTgt spid="3">
                                            <p:txEl>
                                              <p:pRg st="2" end="2"/>
                                            </p:txEl>
                                          </p:spTgt>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72208" y="1962212"/>
            <a:ext cx="5732584" cy="1746872"/>
          </a:xfrm>
        </p:spPr>
        <p:txBody>
          <a:bodyPr/>
          <a:lstStyle/>
          <a:p>
            <a:pPr algn="l"/>
            <a:r>
              <a:rPr lang="en-US" dirty="0"/>
              <a:t>By 2025, </a:t>
            </a:r>
            <a:r>
              <a:rPr lang="en-US" b="1" dirty="0"/>
              <a:t>68 percent</a:t>
            </a:r>
            <a:r>
              <a:rPr lang="en-US" dirty="0"/>
              <a:t> of jobs will require postsecondary education and training beyond high school. </a:t>
            </a:r>
          </a:p>
          <a:p>
            <a:pPr algn="l"/>
            <a:endParaRPr lang="en-US" dirty="0"/>
          </a:p>
          <a:p>
            <a:pPr algn="l"/>
            <a:endParaRPr lang="en-US" dirty="0"/>
          </a:p>
        </p:txBody>
      </p:sp>
      <p:sp>
        <p:nvSpPr>
          <p:cNvPr id="4" name="Right Triangle 3"/>
          <p:cNvSpPr>
            <a:spLocks noChangeAspect="1"/>
          </p:cNvSpPr>
          <p:nvPr/>
        </p:nvSpPr>
        <p:spPr>
          <a:xfrm rot="16200000">
            <a:off x="3865056" y="-1468944"/>
            <a:ext cx="5651500" cy="11002388"/>
          </a:xfrm>
          <a:prstGeom prst="rtTriangle">
            <a:avLst/>
          </a:prstGeom>
          <a:blipFill dpi="0" rotWithShape="0">
            <a:blip r:embed="rId3"/>
            <a:srcRect/>
            <a:stretch>
              <a:fillRect l="-5743" t="-6994" r="-601" b="-41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5" name="Picture 4"/>
          <p:cNvPicPr>
            <a:picLocks noChangeAspect="1"/>
          </p:cNvPicPr>
          <p:nvPr/>
        </p:nvPicPr>
        <p:blipFill>
          <a:blip r:embed="rId4"/>
          <a:stretch>
            <a:fillRect/>
          </a:stretch>
        </p:blipFill>
        <p:spPr>
          <a:xfrm>
            <a:off x="11516566" y="6288391"/>
            <a:ext cx="511575" cy="502102"/>
          </a:xfrm>
          <a:prstGeom prst="rect">
            <a:avLst/>
          </a:prstGeom>
        </p:spPr>
      </p:pic>
      <p:sp>
        <p:nvSpPr>
          <p:cNvPr id="2" name="Rectangle 1"/>
          <p:cNvSpPr/>
          <p:nvPr/>
        </p:nvSpPr>
        <p:spPr>
          <a:xfrm>
            <a:off x="372208" y="4464797"/>
            <a:ext cx="5213046" cy="523220"/>
          </a:xfrm>
          <a:prstGeom prst="rect">
            <a:avLst/>
          </a:prstGeom>
        </p:spPr>
        <p:txBody>
          <a:bodyPr wrap="square" anchor="t">
            <a:spAutoFit/>
          </a:bodyPr>
          <a:lstStyle/>
          <a:p>
            <a:r>
              <a:rPr lang="en-US" sz="1400" dirty="0"/>
              <a:t>Source: </a:t>
            </a:r>
            <a:r>
              <a:rPr lang="en-US" sz="1400" dirty="0">
                <a:hlinkClick r:id="rId5"/>
              </a:rPr>
              <a:t>https://cew.georgetown.edu/states-initiative/</a:t>
            </a:r>
            <a:r>
              <a:rPr lang="en-US" sz="1400" dirty="0"/>
              <a:t> (accessed August 24, 2016) </a:t>
            </a:r>
          </a:p>
        </p:txBody>
      </p:sp>
    </p:spTree>
    <p:extLst>
      <p:ext uri="{BB962C8B-B14F-4D97-AF65-F5344CB8AC3E}">
        <p14:creationId xmlns:p14="http://schemas.microsoft.com/office/powerpoint/2010/main" val="1030033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60576"/>
          <a:stretch/>
        </p:blipFill>
        <p:spPr>
          <a:xfrm>
            <a:off x="2804792" y="644935"/>
            <a:ext cx="6883192" cy="5501866"/>
          </a:xfrm>
          <a:prstGeom prst="rect">
            <a:avLst/>
          </a:prstGeom>
          <a:ln>
            <a:solidFill>
              <a:schemeClr val="tx1">
                <a:lumMod val="75000"/>
                <a:lumOff val="25000"/>
              </a:schemeClr>
            </a:solidFill>
          </a:ln>
        </p:spPr>
      </p:pic>
      <p:sp>
        <p:nvSpPr>
          <p:cNvPr id="2" name="Rectangle 1"/>
          <p:cNvSpPr/>
          <p:nvPr/>
        </p:nvSpPr>
        <p:spPr>
          <a:xfrm>
            <a:off x="156411" y="6380438"/>
            <a:ext cx="11057689" cy="307777"/>
          </a:xfrm>
          <a:prstGeom prst="rect">
            <a:avLst/>
          </a:prstGeom>
        </p:spPr>
        <p:txBody>
          <a:bodyPr wrap="square">
            <a:spAutoFit/>
          </a:bodyPr>
          <a:lstStyle/>
          <a:p>
            <a:r>
              <a:rPr lang="en-US" sz="1400" dirty="0"/>
              <a:t>Source: </a:t>
            </a:r>
            <a:r>
              <a:rPr lang="en-US" sz="1400" dirty="0">
                <a:hlinkClick r:id="rId4"/>
              </a:rPr>
              <a:t>https://cew.georgetown.edu/cew-reports/americas-divided-recovery</a:t>
            </a:r>
            <a:r>
              <a:rPr lang="en-US" sz="1400" dirty="0"/>
              <a:t> (accessed August 24, 2016) </a:t>
            </a:r>
            <a:endParaRPr lang="en-US" sz="1400" b="1" dirty="0"/>
          </a:p>
        </p:txBody>
      </p:sp>
    </p:spTree>
    <p:extLst>
      <p:ext uri="{BB962C8B-B14F-4D97-AF65-F5344CB8AC3E}">
        <p14:creationId xmlns:p14="http://schemas.microsoft.com/office/powerpoint/2010/main" val="74953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709139" y="2427778"/>
            <a:ext cx="5732584" cy="2226284"/>
          </a:xfrm>
        </p:spPr>
        <p:txBody>
          <a:bodyPr/>
          <a:lstStyle/>
          <a:p>
            <a:pPr algn="l"/>
            <a:r>
              <a:rPr lang="en-US" dirty="0"/>
              <a:t>Less than </a:t>
            </a:r>
            <a:r>
              <a:rPr lang="en-US" b="1" dirty="0"/>
              <a:t>10 percent </a:t>
            </a:r>
            <a:r>
              <a:rPr lang="en-US" dirty="0"/>
              <a:t>of children born in the bottom quartile of household incomes attain a bachelor’s degree by age 25, compared to more than 50 percent in the top quartile. </a:t>
            </a:r>
            <a:endParaRPr lang="en-US" b="1" dirty="0"/>
          </a:p>
        </p:txBody>
      </p:sp>
      <p:sp>
        <p:nvSpPr>
          <p:cNvPr id="5" name="Oval 4"/>
          <p:cNvSpPr/>
          <p:nvPr/>
        </p:nvSpPr>
        <p:spPr>
          <a:xfrm>
            <a:off x="-1383324" y="-1558068"/>
            <a:ext cx="6904893" cy="6904893"/>
          </a:xfrm>
          <a:prstGeom prst="ellipse">
            <a:avLst/>
          </a:prstGeom>
          <a:blipFill dpi="0" rotWithShape="0">
            <a:blip r:embed="rId3"/>
            <a:srcRect/>
            <a:stretch>
              <a:fillRect l="-5743" t="-6994" r="-601" b="-41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82600" y="5933518"/>
            <a:ext cx="10662478" cy="523220"/>
          </a:xfrm>
          <a:prstGeom prst="rect">
            <a:avLst/>
          </a:prstGeom>
        </p:spPr>
        <p:txBody>
          <a:bodyPr wrap="square" anchor="t">
            <a:spAutoFit/>
          </a:bodyPr>
          <a:lstStyle/>
          <a:p>
            <a:r>
              <a:rPr lang="en-US" sz="1400" dirty="0"/>
              <a:t>Source: </a:t>
            </a:r>
            <a:r>
              <a:rPr lang="en-US" sz="1400" dirty="0">
                <a:hlinkClick r:id="rId4"/>
              </a:rPr>
              <a:t>http://www.ed.gov/news/press-releases/fact-sheet-expanding-college-access-through-dual-enrollment-pell-experiment</a:t>
            </a:r>
            <a:r>
              <a:rPr lang="en-US" sz="1400" dirty="0"/>
              <a:t> </a:t>
            </a:r>
            <a:r>
              <a:rPr lang="en-US" sz="1400" dirty="0">
                <a:latin typeface="Century Gothic" charset="0"/>
              </a:rPr>
              <a:t>(accessed August 16, 2016)</a:t>
            </a:r>
          </a:p>
        </p:txBody>
      </p:sp>
    </p:spTree>
    <p:extLst>
      <p:ext uri="{BB962C8B-B14F-4D97-AF65-F5344CB8AC3E}">
        <p14:creationId xmlns:p14="http://schemas.microsoft.com/office/powerpoint/2010/main" val="612097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2" presetClass="entr" presetSubtype="2"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27154" y="288544"/>
            <a:ext cx="2962366" cy="919988"/>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9600" y="103632"/>
            <a:ext cx="10972800" cy="1143000"/>
          </a:xfrm>
        </p:spPr>
        <p:txBody>
          <a:bodyPr/>
          <a:lstStyle/>
          <a:p>
            <a:r>
              <a:rPr lang="en-US" dirty="0">
                <a:solidFill>
                  <a:schemeClr val="bg2"/>
                </a:solidFill>
              </a:rPr>
              <a:t>Overview</a:t>
            </a:r>
          </a:p>
        </p:txBody>
      </p:sp>
      <p:sp>
        <p:nvSpPr>
          <p:cNvPr id="3" name="Subtitle 2"/>
          <p:cNvSpPr>
            <a:spLocks noGrp="1"/>
          </p:cNvSpPr>
          <p:nvPr>
            <p:ph type="subTitle" idx="1"/>
          </p:nvPr>
        </p:nvSpPr>
        <p:spPr>
          <a:xfrm>
            <a:off x="330200" y="1384563"/>
            <a:ext cx="11531600" cy="5003537"/>
          </a:xfrm>
        </p:spPr>
        <p:txBody>
          <a:bodyPr/>
          <a:lstStyle/>
          <a:p>
            <a:pPr algn="l"/>
            <a:r>
              <a:rPr lang="en-US" dirty="0"/>
              <a:t>This toolkit is intended to be used by district and school leaders and others to: </a:t>
            </a:r>
            <a:endParaRPr lang="en-US" dirty="0">
              <a:solidFill>
                <a:schemeClr val="tx1"/>
              </a:solidFill>
            </a:endParaRPr>
          </a:p>
          <a:p>
            <a:pPr marL="342900" indent="-342900" algn="l">
              <a:buFont typeface="Arial" charset="0"/>
              <a:buChar char="•"/>
            </a:pPr>
            <a:r>
              <a:rPr lang="en-US" dirty="0"/>
              <a:t>Understand the opportunities to advance next-generation High School efforts.</a:t>
            </a:r>
          </a:p>
          <a:p>
            <a:pPr marL="342900" indent="-342900" algn="l">
              <a:buFont typeface="Arial" charset="0"/>
              <a:buChar char="•"/>
            </a:pPr>
            <a:r>
              <a:rPr lang="en-US" dirty="0"/>
              <a:t>Understand how to use the Every Student Succeeds Act (ESSA) to support efforts.</a:t>
            </a:r>
          </a:p>
          <a:p>
            <a:pPr marL="342900" indent="-342900" algn="l">
              <a:buFont typeface="Arial" charset="0"/>
              <a:buChar char="•"/>
            </a:pPr>
            <a:r>
              <a:rPr lang="en-US" dirty="0"/>
              <a:t>Support high school reform efforts.</a:t>
            </a:r>
          </a:p>
          <a:p>
            <a:pPr marL="342900" indent="-342900" algn="l">
              <a:buFont typeface="Arial" charset="0"/>
              <a:buChar char="•"/>
            </a:pPr>
            <a:r>
              <a:rPr lang="en-US" dirty="0"/>
              <a:t>Support approaches that can improve outcomes for traditionally underserved students.</a:t>
            </a:r>
          </a:p>
          <a:p>
            <a:pPr marL="342900" indent="-342900" algn="l">
              <a:buFont typeface="Arial" charset="0"/>
              <a:buChar char="•"/>
            </a:pPr>
            <a:r>
              <a:rPr lang="en-US" dirty="0"/>
              <a:t>Identify examples of policies, procedures, and practices at the state, district, and school levels that support high school reform.</a:t>
            </a:r>
          </a:p>
          <a:p>
            <a:pPr marL="342900" indent="-342900" algn="l">
              <a:buFont typeface="Arial" charset="0"/>
              <a:buChar char="•"/>
            </a:pPr>
            <a:r>
              <a:rPr lang="en-US" dirty="0"/>
              <a:t>Provide research, resources, and tools to support local efforts.</a:t>
            </a:r>
          </a:p>
          <a:p>
            <a:pPr marL="342900" indent="-342900" algn="l">
              <a:buFont typeface="Arial" charset="0"/>
              <a:buChar char="•"/>
            </a:pPr>
            <a:endParaRPr lang="en-US" dirty="0">
              <a:solidFill>
                <a:schemeClr val="tx1"/>
              </a:solidFill>
            </a:endParaRPr>
          </a:p>
        </p:txBody>
      </p:sp>
    </p:spTree>
    <p:extLst>
      <p:ext uri="{BB962C8B-B14F-4D97-AF65-F5344CB8AC3E}">
        <p14:creationId xmlns:p14="http://schemas.microsoft.com/office/powerpoint/2010/main" val="99692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500"/>
                                        <p:tgtEl>
                                          <p:spTgt spid="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500"/>
                                        <p:tgtEl>
                                          <p:spTgt spid="3">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fade">
                                      <p:cBhvr>
                                        <p:cTn id="41" dur="500"/>
                                        <p:tgtEl>
                                          <p:spTgt spid="3">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fade">
                                      <p:cBhvr>
                                        <p:cTn id="4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4000" y="749653"/>
            <a:ext cx="11684000" cy="1105021"/>
          </a:xfrm>
        </p:spPr>
        <p:txBody>
          <a:bodyPr anchor="t">
            <a:noAutofit/>
          </a:bodyPr>
          <a:lstStyle/>
          <a:p>
            <a:r>
              <a:rPr lang="en-US" sz="3200" dirty="0"/>
              <a:t>Median Annual Earnings of Full-time, Year-round Workers Ages 25–34, by Educational Attainment: 2014</a:t>
            </a:r>
          </a:p>
        </p:txBody>
      </p:sp>
      <p:pic>
        <p:nvPicPr>
          <p:cNvPr id="5" name="Picture 4" descr="Figure 2. Median annual earnings of full-time, year-round workers ages 25–34, by educational attainment: 20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1869" y="2206808"/>
            <a:ext cx="7328262" cy="3466214"/>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74054" y="6211669"/>
            <a:ext cx="10130588" cy="584775"/>
          </a:xfrm>
          <a:prstGeom prst="rect">
            <a:avLst/>
          </a:prstGeom>
          <a:noFill/>
        </p:spPr>
        <p:txBody>
          <a:bodyPr wrap="square" rtlCol="0">
            <a:spAutoFit/>
          </a:bodyPr>
          <a:lstStyle/>
          <a:p>
            <a:r>
              <a:rPr lang="en-US" sz="1400" dirty="0">
                <a:latin typeface="Century Gothic" panose="020B0502020202020204" pitchFamily="34" charset="0"/>
              </a:rPr>
              <a:t>Source: </a:t>
            </a:r>
            <a:r>
              <a:rPr lang="en-US" sz="1400" dirty="0">
                <a:latin typeface="Century Gothic" panose="020B0502020202020204" pitchFamily="34" charset="0"/>
                <a:hlinkClick r:id="rId4"/>
              </a:rPr>
              <a:t>http://nces.ed.gov/programs/coe/indicator_cba.asp</a:t>
            </a:r>
            <a:r>
              <a:rPr lang="en-US" sz="1400" dirty="0">
                <a:latin typeface="Century Gothic" panose="020B0502020202020204" pitchFamily="34" charset="0"/>
              </a:rPr>
              <a:t> </a:t>
            </a:r>
            <a:r>
              <a:rPr lang="en-US" sz="1400" dirty="0">
                <a:latin typeface="Century Gothic" panose="020B0502020202020204" pitchFamily="34" charset="0"/>
                <a:ea typeface="Century Gothic" charset="0"/>
                <a:cs typeface="Century Gothic" charset="0"/>
              </a:rPr>
              <a:t>(accessed August 24, 2016)</a:t>
            </a:r>
            <a:endParaRPr lang="en-US" sz="1400" dirty="0">
              <a:latin typeface="Century Gothic" panose="020B0502020202020204" pitchFamily="34" charset="0"/>
            </a:endParaRPr>
          </a:p>
          <a:p>
            <a:endParaRPr lang="en-US" dirty="0"/>
          </a:p>
        </p:txBody>
      </p:sp>
    </p:spTree>
    <p:extLst>
      <p:ext uri="{BB962C8B-B14F-4D97-AF65-F5344CB8AC3E}">
        <p14:creationId xmlns:p14="http://schemas.microsoft.com/office/powerpoint/2010/main" val="61871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2" presetClass="entr" presetSubtype="4"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270753" y="800100"/>
            <a:ext cx="4820984" cy="5270843"/>
          </a:xfrm>
        </p:spPr>
        <p:txBody>
          <a:bodyPr/>
          <a:lstStyle/>
          <a:p>
            <a:r>
              <a:rPr lang="en-US" sz="2200" dirty="0"/>
              <a:t>“In today’s world, twenty-first-century skill demands are steadily increasing. Most high-paying jobs require additional education and training beyond a high school diploma. We must make sure that our children, particularly those who are traditionally underserved, are prepared for and have access to postsecondary education.”</a:t>
            </a:r>
          </a:p>
          <a:p>
            <a:endParaRPr lang="en-US" sz="2200" dirty="0"/>
          </a:p>
          <a:p>
            <a:pPr algn="r"/>
            <a:r>
              <a:rPr lang="en-US" sz="2200" dirty="0"/>
              <a:t>–Gov. Bob Wise, Alliance for Excellent Education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7270752" cy="4848726"/>
          </a:xfrm>
          <a:prstGeom prst="rect">
            <a:avLst/>
          </a:prstGeom>
        </p:spPr>
      </p:pic>
    </p:spTree>
    <p:extLst>
      <p:ext uri="{BB962C8B-B14F-4D97-AF65-F5344CB8AC3E}">
        <p14:creationId xmlns:p14="http://schemas.microsoft.com/office/powerpoint/2010/main" val="557846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346" y="5156502"/>
            <a:ext cx="11335309" cy="788420"/>
          </a:xfrm>
        </p:spPr>
        <p:txBody>
          <a:bodyPr/>
          <a:lstStyle/>
          <a:p>
            <a:r>
              <a:rPr lang="en-US" sz="2400" b="0" dirty="0"/>
              <a:t>U.S. high school graduates equal to </a:t>
            </a:r>
            <a:br>
              <a:rPr lang="en-US" sz="2400" b="0" dirty="0"/>
            </a:br>
            <a:r>
              <a:rPr lang="en-US" sz="2400" b="0" dirty="0"/>
              <a:t>other countries’ high school dropouts …</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8067" y="624815"/>
            <a:ext cx="5709139" cy="3806093"/>
          </a:xfrm>
          <a:prstGeom prst="rect">
            <a:avLst/>
          </a:prstGeom>
        </p:spPr>
      </p:pic>
      <p:grpSp>
        <p:nvGrpSpPr>
          <p:cNvPr id="7" name="Group 6"/>
          <p:cNvGrpSpPr/>
          <p:nvPr/>
        </p:nvGrpSpPr>
        <p:grpSpPr>
          <a:xfrm>
            <a:off x="6881447" y="3555678"/>
            <a:ext cx="2368061" cy="1078781"/>
            <a:chOff x="6764216" y="5245072"/>
            <a:chExt cx="2368061" cy="1078781"/>
          </a:xfrm>
        </p:grpSpPr>
        <p:sp>
          <p:nvSpPr>
            <p:cNvPr id="6" name="Rectangle 5"/>
            <p:cNvSpPr/>
            <p:nvPr/>
          </p:nvSpPr>
          <p:spPr>
            <a:xfrm>
              <a:off x="6764216" y="5820616"/>
              <a:ext cx="1535723" cy="5032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Listen</a:t>
              </a:r>
            </a:p>
          </p:txBody>
        </p:sp>
        <p:pic>
          <p:nvPicPr>
            <p:cNvPr id="4" name="20160310_atc_americas_high_school_graduates_look_like_other_countries_high_school_dropout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06997" y="5245072"/>
              <a:ext cx="1025280" cy="10252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3" name="TextBox 2"/>
          <p:cNvSpPr txBox="1"/>
          <p:nvPr/>
        </p:nvSpPr>
        <p:spPr>
          <a:xfrm>
            <a:off x="522514" y="6146641"/>
            <a:ext cx="10244677" cy="523875"/>
          </a:xfrm>
          <a:prstGeom prst="rect">
            <a:avLst/>
          </a:prstGeom>
          <a:noFill/>
        </p:spPr>
        <p:txBody>
          <a:bodyPr wrap="square" rtlCol="0" anchor="t">
            <a:spAutoFit/>
          </a:bodyPr>
          <a:lstStyle/>
          <a:p>
            <a:r>
              <a:rPr lang="en-US" sz="1400" dirty="0"/>
              <a:t>Source: All Things Considered (2016, March 10). Reporter Gabrielle Emanuel </a:t>
            </a:r>
            <a:r>
              <a:rPr lang="en-US" sz="1400" dirty="0">
                <a:hlinkClick r:id="rId7"/>
              </a:rPr>
              <a:t>http://www.npr.org/programs/all-things-considered/2016/03/10/469898968</a:t>
            </a:r>
            <a:r>
              <a:rPr lang="en-US" sz="1400" dirty="0"/>
              <a:t> </a:t>
            </a:r>
            <a:r>
              <a:rPr lang="en-US" sz="1400" dirty="0">
                <a:latin typeface="Century Gothic" charset="0"/>
              </a:rPr>
              <a:t>(accessed August 16, 2016)</a:t>
            </a:r>
            <a:r>
              <a:rPr lang="en-US" sz="1400" dirty="0"/>
              <a:t> </a:t>
            </a:r>
          </a:p>
        </p:txBody>
      </p:sp>
    </p:spTree>
    <p:extLst>
      <p:ext uri="{BB962C8B-B14F-4D97-AF65-F5344CB8AC3E}">
        <p14:creationId xmlns:p14="http://schemas.microsoft.com/office/powerpoint/2010/main" val="35178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763799" y="2348290"/>
            <a:ext cx="6761090" cy="2458657"/>
          </a:xfrm>
        </p:spPr>
        <p:txBody>
          <a:bodyPr/>
          <a:lstStyle/>
          <a:p>
            <a:pPr algn="l"/>
            <a:r>
              <a:rPr lang="en-US" sz="2000" dirty="0" smtClean="0">
                <a:latin typeface="Century Gothic" panose="020B0502020202020204" pitchFamily="34" charset="0"/>
              </a:rPr>
              <a:t>Of students </a:t>
            </a:r>
            <a:r>
              <a:rPr lang="x-none" sz="2000" dirty="0" smtClean="0">
                <a:latin typeface="Century Gothic" panose="020B0502020202020204" pitchFamily="34" charset="0"/>
              </a:rPr>
              <a:t>surveyed </a:t>
            </a:r>
            <a:r>
              <a:rPr lang="x-none" sz="2000" dirty="0">
                <a:latin typeface="Century Gothic" panose="020B0502020202020204" pitchFamily="34" charset="0"/>
              </a:rPr>
              <a:t>in </a:t>
            </a:r>
            <a:r>
              <a:rPr lang="x-none" sz="2000" dirty="0" smtClean="0">
                <a:latin typeface="Century Gothic" panose="020B0502020202020204" pitchFamily="34" charset="0"/>
              </a:rPr>
              <a:t>2015 </a:t>
            </a:r>
            <a:r>
              <a:rPr lang="en-US" sz="2000" dirty="0" smtClean="0">
                <a:latin typeface="Century Gothic" panose="020B0502020202020204" pitchFamily="34" charset="0"/>
              </a:rPr>
              <a:t> </a:t>
            </a:r>
            <a:r>
              <a:rPr lang="x-none" sz="2000" dirty="0" smtClean="0">
                <a:latin typeface="Century Gothic" panose="020B0502020202020204" pitchFamily="34" charset="0"/>
              </a:rPr>
              <a:t>29%</a:t>
            </a:r>
            <a:r>
              <a:rPr lang="en-US" sz="2000" dirty="0">
                <a:latin typeface="Century Gothic" panose="020B0502020202020204" pitchFamily="34" charset="0"/>
              </a:rPr>
              <a:t> </a:t>
            </a:r>
            <a:r>
              <a:rPr lang="en-US" sz="2000" dirty="0" smtClean="0">
                <a:latin typeface="Century Gothic" panose="020B0502020202020204" pitchFamily="34" charset="0"/>
              </a:rPr>
              <a:t>reported</a:t>
            </a:r>
            <a:r>
              <a:rPr lang="x-none" sz="2000" dirty="0" smtClean="0">
                <a:latin typeface="Century Gothic" panose="020B0502020202020204" pitchFamily="34" charset="0"/>
              </a:rPr>
              <a:t> not </a:t>
            </a:r>
            <a:r>
              <a:rPr lang="en-US" sz="2000" dirty="0" smtClean="0">
                <a:latin typeface="Century Gothic" panose="020B0502020202020204" pitchFamily="34" charset="0"/>
              </a:rPr>
              <a:t>being </a:t>
            </a:r>
            <a:r>
              <a:rPr lang="x-none" sz="2000" dirty="0" smtClean="0">
                <a:latin typeface="Century Gothic" panose="020B0502020202020204" pitchFamily="34" charset="0"/>
              </a:rPr>
              <a:t>engaged, 21% </a:t>
            </a:r>
            <a:r>
              <a:rPr lang="en-US" sz="2000" dirty="0" smtClean="0">
                <a:latin typeface="Century Gothic" panose="020B0502020202020204" pitchFamily="34" charset="0"/>
              </a:rPr>
              <a:t>reported being </a:t>
            </a:r>
            <a:r>
              <a:rPr lang="x-none" sz="2000" dirty="0" smtClean="0">
                <a:latin typeface="Century Gothic" panose="020B0502020202020204" pitchFamily="34" charset="0"/>
              </a:rPr>
              <a:t>mostly disengaged</a:t>
            </a:r>
            <a:r>
              <a:rPr lang="en-US" sz="2000" dirty="0" smtClean="0">
                <a:latin typeface="Century Gothic" panose="020B0502020202020204" pitchFamily="34" charset="0"/>
              </a:rPr>
              <a:t>.</a:t>
            </a:r>
          </a:p>
          <a:p>
            <a:pPr algn="l"/>
            <a:endParaRPr lang="en-US" sz="2000" dirty="0">
              <a:latin typeface="Century Gothic" panose="020B0502020202020204" pitchFamily="34" charset="0"/>
            </a:endParaRPr>
          </a:p>
          <a:p>
            <a:pPr algn="l"/>
            <a:r>
              <a:rPr lang="en-US" sz="2000" dirty="0">
                <a:latin typeface="Century Gothic" panose="020B0502020202020204" pitchFamily="34" charset="0"/>
              </a:rPr>
              <a:t>Only 17% of sophomores and juniors strongly agreed that they have the opportunity to do what they do best at school.</a:t>
            </a:r>
            <a:endParaRPr lang="en-US" sz="2000" dirty="0"/>
          </a:p>
          <a:p>
            <a:pPr algn="l"/>
            <a:endParaRPr lang="en-US" sz="1800" dirty="0"/>
          </a:p>
        </p:txBody>
      </p:sp>
      <p:sp>
        <p:nvSpPr>
          <p:cNvPr id="4" name="Rectangle 3"/>
          <p:cNvSpPr/>
          <p:nvPr/>
        </p:nvSpPr>
        <p:spPr>
          <a:xfrm>
            <a:off x="1207697" y="6235309"/>
            <a:ext cx="9661585" cy="369332"/>
          </a:xfrm>
          <a:prstGeom prst="rect">
            <a:avLst/>
          </a:prstGeom>
        </p:spPr>
        <p:txBody>
          <a:bodyPr wrap="square">
            <a:spAutoFit/>
          </a:bodyPr>
          <a:lstStyle/>
          <a:p>
            <a:pPr algn="ctr"/>
            <a:endParaRPr lang="en-US" dirty="0">
              <a:solidFill>
                <a:schemeClr val="bg1"/>
              </a:solidFill>
            </a:endParaRPr>
          </a:p>
        </p:txBody>
      </p:sp>
      <p:sp>
        <p:nvSpPr>
          <p:cNvPr id="5" name="Rectangle 4"/>
          <p:cNvSpPr/>
          <p:nvPr/>
        </p:nvSpPr>
        <p:spPr>
          <a:xfrm>
            <a:off x="292100" y="6355575"/>
            <a:ext cx="9804039" cy="307777"/>
          </a:xfrm>
          <a:prstGeom prst="rect">
            <a:avLst/>
          </a:prstGeom>
        </p:spPr>
        <p:txBody>
          <a:bodyPr wrap="square">
            <a:spAutoFit/>
          </a:bodyPr>
          <a:lstStyle/>
          <a:p>
            <a:pPr>
              <a:defRPr/>
            </a:pPr>
            <a:r>
              <a:rPr lang="en-US" sz="1400" dirty="0">
                <a:latin typeface="Century Gothic" panose="020B0502020202020204" pitchFamily="34" charset="0"/>
              </a:rPr>
              <a:t>Source: </a:t>
            </a:r>
            <a:r>
              <a:rPr lang="en-US" sz="1400" dirty="0">
                <a:latin typeface="Century Gothic" panose="020B0502020202020204" pitchFamily="34" charset="0"/>
                <a:hlinkClick r:id="rId3"/>
              </a:rPr>
              <a:t>http://www.gallup.com/services/189926/student-poll-2015-results.aspx</a:t>
            </a:r>
            <a:r>
              <a:rPr lang="en-US" sz="1400" dirty="0">
                <a:latin typeface="Century Gothic" panose="020B0502020202020204" pitchFamily="34" charset="0"/>
              </a:rPr>
              <a:t> </a:t>
            </a:r>
            <a:r>
              <a:rPr lang="en-US" sz="1400" dirty="0">
                <a:latin typeface="Century Gothic" charset="0"/>
                <a:ea typeface="Century Gothic" charset="0"/>
                <a:cs typeface="Century Gothic" charset="0"/>
              </a:rPr>
              <a:t>(accessed September 26, 2016)</a:t>
            </a:r>
            <a:endParaRPr lang="en-US" sz="1400" dirty="0"/>
          </a:p>
        </p:txBody>
      </p:sp>
      <p:sp>
        <p:nvSpPr>
          <p:cNvPr id="6" name="Title 1"/>
          <p:cNvSpPr>
            <a:spLocks noGrp="1"/>
          </p:cNvSpPr>
          <p:nvPr>
            <p:ph type="title"/>
          </p:nvPr>
        </p:nvSpPr>
        <p:spPr>
          <a:xfrm>
            <a:off x="552089" y="440478"/>
            <a:ext cx="10972800" cy="856488"/>
          </a:xfrm>
        </p:spPr>
        <p:txBody>
          <a:bodyPr/>
          <a:lstStyle/>
          <a:p>
            <a:r>
              <a:rPr lang="en-US" dirty="0"/>
              <a:t>Survey of Student Engagement</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4149"/>
          <a:stretch/>
        </p:blipFill>
        <p:spPr>
          <a:xfrm>
            <a:off x="0" y="1953215"/>
            <a:ext cx="4671016" cy="3248805"/>
          </a:xfrm>
          <a:prstGeom prst="rect">
            <a:avLst/>
          </a:prstGeom>
        </p:spPr>
      </p:pic>
    </p:spTree>
    <p:extLst>
      <p:ext uri="{BB962C8B-B14F-4D97-AF65-F5344CB8AC3E}">
        <p14:creationId xmlns:p14="http://schemas.microsoft.com/office/powerpoint/2010/main" val="340725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40512"/>
            <a:ext cx="10972800" cy="792988"/>
          </a:xfrm>
        </p:spPr>
        <p:txBody>
          <a:bodyPr/>
          <a:lstStyle/>
          <a:p>
            <a:r>
              <a:rPr lang="en-US"/>
              <a:t>Survey of Student Engagement</a:t>
            </a:r>
          </a:p>
        </p:txBody>
      </p:sp>
      <p:pic>
        <p:nvPicPr>
          <p:cNvPr id="4" name="Content Placeholder 3"/>
          <p:cNvPicPr>
            <a:picLocks noChangeAspect="1"/>
          </p:cNvPicPr>
          <p:nvPr/>
        </p:nvPicPr>
        <p:blipFill rotWithShape="1">
          <a:blip r:embed="rId2"/>
          <a:srcRect l="443" t="29545" r="17255" b="17424"/>
          <a:stretch/>
        </p:blipFill>
        <p:spPr bwMode="auto">
          <a:xfrm>
            <a:off x="1474058" y="1733550"/>
            <a:ext cx="9604876" cy="361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6" name="Rectangle 5"/>
          <p:cNvSpPr/>
          <p:nvPr/>
        </p:nvSpPr>
        <p:spPr>
          <a:xfrm>
            <a:off x="1102447" y="5630645"/>
            <a:ext cx="10344149" cy="369332"/>
          </a:xfrm>
          <a:prstGeom prst="rect">
            <a:avLst/>
          </a:prstGeom>
        </p:spPr>
        <p:txBody>
          <a:bodyPr wrap="square">
            <a:spAutoFit/>
          </a:bodyPr>
          <a:lstStyle/>
          <a:p>
            <a:pPr algn="ctr"/>
            <a:r>
              <a:rPr lang="en-US" dirty="0">
                <a:solidFill>
                  <a:schemeClr val="tx1">
                    <a:lumMod val="75000"/>
                    <a:lumOff val="25000"/>
                  </a:schemeClr>
                </a:solidFill>
                <a:latin typeface="Century Gothic" panose="020B0502020202020204" pitchFamily="34" charset="0"/>
              </a:rPr>
              <a:t>Engagement decreases steadily from the fifth grade through junior high and high school. </a:t>
            </a:r>
          </a:p>
        </p:txBody>
      </p:sp>
      <p:sp>
        <p:nvSpPr>
          <p:cNvPr id="7" name="Rectangle 6"/>
          <p:cNvSpPr/>
          <p:nvPr/>
        </p:nvSpPr>
        <p:spPr>
          <a:xfrm>
            <a:off x="292100" y="6355575"/>
            <a:ext cx="9804039" cy="307777"/>
          </a:xfrm>
          <a:prstGeom prst="rect">
            <a:avLst/>
          </a:prstGeom>
        </p:spPr>
        <p:txBody>
          <a:bodyPr wrap="square">
            <a:spAutoFit/>
          </a:bodyPr>
          <a:lstStyle/>
          <a:p>
            <a:pPr>
              <a:defRPr/>
            </a:pPr>
            <a:r>
              <a:rPr lang="en-US" sz="1400" dirty="0">
                <a:latin typeface="Century Gothic" panose="020B0502020202020204" pitchFamily="34" charset="0"/>
              </a:rPr>
              <a:t>Source: </a:t>
            </a:r>
            <a:r>
              <a:rPr lang="en-US" sz="1400" dirty="0">
                <a:latin typeface="Century Gothic" panose="020B0502020202020204" pitchFamily="34" charset="0"/>
                <a:hlinkClick r:id="rId3"/>
              </a:rPr>
              <a:t>http://www.gallup.com/services/189926/student-poll-2015-results.aspx</a:t>
            </a:r>
            <a:r>
              <a:rPr lang="en-US" sz="1400" dirty="0">
                <a:latin typeface="Century Gothic" panose="020B0502020202020204" pitchFamily="34" charset="0"/>
              </a:rPr>
              <a:t> </a:t>
            </a:r>
            <a:r>
              <a:rPr lang="en-US" sz="1400" dirty="0">
                <a:latin typeface="Century Gothic" charset="0"/>
                <a:ea typeface="Century Gothic" charset="0"/>
                <a:cs typeface="Century Gothic" charset="0"/>
              </a:rPr>
              <a:t>(accessed September 26, 2016)</a:t>
            </a:r>
            <a:endParaRPr lang="en-US" sz="1400" dirty="0"/>
          </a:p>
        </p:txBody>
      </p:sp>
    </p:spTree>
    <p:extLst>
      <p:ext uri="{BB962C8B-B14F-4D97-AF65-F5344CB8AC3E}">
        <p14:creationId xmlns:p14="http://schemas.microsoft.com/office/powerpoint/2010/main" val="302822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8583" y="3716815"/>
            <a:ext cx="10972800" cy="567509"/>
          </a:xfrm>
        </p:spPr>
        <p:txBody>
          <a:bodyPr/>
          <a:lstStyle/>
          <a:p>
            <a:r>
              <a:rPr lang="en-US" sz="3200" b="0" dirty="0"/>
              <a:t>What can it mean?</a:t>
            </a:r>
          </a:p>
        </p:txBody>
      </p:sp>
      <p:sp>
        <p:nvSpPr>
          <p:cNvPr id="3" name="Title 1"/>
          <p:cNvSpPr txBox="1">
            <a:spLocks/>
          </p:cNvSpPr>
          <p:nvPr/>
        </p:nvSpPr>
        <p:spPr bwMode="auto">
          <a:xfrm>
            <a:off x="1801258" y="2332821"/>
            <a:ext cx="8567451" cy="1383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i="0" kern="1200">
                <a:solidFill>
                  <a:schemeClr val="bg1"/>
                </a:solidFill>
                <a:latin typeface="Century Gothic" charset="0"/>
                <a:ea typeface="Century Gothic" charset="0"/>
                <a:cs typeface="Century Gothic" charset="0"/>
              </a:defRPr>
            </a:lvl1pPr>
            <a:lvl2pPr algn="ctr" rtl="0" eaLnBrk="1" fontAlgn="base" hangingPunct="1">
              <a:spcBef>
                <a:spcPct val="0"/>
              </a:spcBef>
              <a:spcAft>
                <a:spcPct val="0"/>
              </a:spcAft>
              <a:defRPr sz="5867">
                <a:solidFill>
                  <a:schemeClr val="tx1"/>
                </a:solidFill>
                <a:latin typeface="Calibri" charset="0"/>
              </a:defRPr>
            </a:lvl2pPr>
            <a:lvl3pPr algn="ctr" rtl="0" eaLnBrk="1" fontAlgn="base" hangingPunct="1">
              <a:spcBef>
                <a:spcPct val="0"/>
              </a:spcBef>
              <a:spcAft>
                <a:spcPct val="0"/>
              </a:spcAft>
              <a:defRPr sz="5867">
                <a:solidFill>
                  <a:schemeClr val="tx1"/>
                </a:solidFill>
                <a:latin typeface="Calibri" charset="0"/>
              </a:defRPr>
            </a:lvl3pPr>
            <a:lvl4pPr algn="ctr" rtl="0" eaLnBrk="1" fontAlgn="base" hangingPunct="1">
              <a:spcBef>
                <a:spcPct val="0"/>
              </a:spcBef>
              <a:spcAft>
                <a:spcPct val="0"/>
              </a:spcAft>
              <a:defRPr sz="5867">
                <a:solidFill>
                  <a:schemeClr val="tx1"/>
                </a:solidFill>
                <a:latin typeface="Calibri" charset="0"/>
              </a:defRPr>
            </a:lvl4pPr>
            <a:lvl5pPr algn="ctr" rtl="0" eaLnBrk="1" fontAlgn="base" hangingPunct="1">
              <a:spcBef>
                <a:spcPct val="0"/>
              </a:spcBef>
              <a:spcAft>
                <a:spcPct val="0"/>
              </a:spcAft>
              <a:defRPr sz="5867">
                <a:solidFill>
                  <a:schemeClr val="tx1"/>
                </a:solidFill>
                <a:latin typeface="Calibri" charset="0"/>
              </a:defRPr>
            </a:lvl5pPr>
            <a:lvl6pPr marL="609585" algn="ctr" rtl="0" eaLnBrk="1" fontAlgn="base" hangingPunct="1">
              <a:spcBef>
                <a:spcPct val="0"/>
              </a:spcBef>
              <a:spcAft>
                <a:spcPct val="0"/>
              </a:spcAft>
              <a:defRPr sz="5867">
                <a:solidFill>
                  <a:schemeClr val="tx1"/>
                </a:solidFill>
                <a:latin typeface="Calibri" charset="0"/>
              </a:defRPr>
            </a:lvl6pPr>
            <a:lvl7pPr marL="1219170" algn="ctr" rtl="0" eaLnBrk="1" fontAlgn="base" hangingPunct="1">
              <a:spcBef>
                <a:spcPct val="0"/>
              </a:spcBef>
              <a:spcAft>
                <a:spcPct val="0"/>
              </a:spcAft>
              <a:defRPr sz="5867">
                <a:solidFill>
                  <a:schemeClr val="tx1"/>
                </a:solidFill>
                <a:latin typeface="Calibri" charset="0"/>
              </a:defRPr>
            </a:lvl7pPr>
            <a:lvl8pPr marL="1828754" algn="ctr" rtl="0" eaLnBrk="1" fontAlgn="base" hangingPunct="1">
              <a:spcBef>
                <a:spcPct val="0"/>
              </a:spcBef>
              <a:spcAft>
                <a:spcPct val="0"/>
              </a:spcAft>
              <a:defRPr sz="5867">
                <a:solidFill>
                  <a:schemeClr val="tx1"/>
                </a:solidFill>
                <a:latin typeface="Calibri" charset="0"/>
              </a:defRPr>
            </a:lvl8pPr>
            <a:lvl9pPr marL="2438339" algn="ctr" rtl="0" eaLnBrk="1" fontAlgn="base" hangingPunct="1">
              <a:spcBef>
                <a:spcPct val="0"/>
              </a:spcBef>
              <a:spcAft>
                <a:spcPct val="0"/>
              </a:spcAft>
              <a:defRPr sz="5867">
                <a:solidFill>
                  <a:schemeClr val="tx1"/>
                </a:solidFill>
                <a:latin typeface="Calibri" charset="0"/>
              </a:defRPr>
            </a:lvl9pPr>
          </a:lstStyle>
          <a:p>
            <a:r>
              <a:rPr lang="en-US" dirty="0"/>
              <a:t>Rethinking High School</a:t>
            </a:r>
          </a:p>
        </p:txBody>
      </p:sp>
      <p:pic>
        <p:nvPicPr>
          <p:cNvPr id="4" name="Picture 3"/>
          <p:cNvPicPr>
            <a:picLocks noChangeAspect="1"/>
          </p:cNvPicPr>
          <p:nvPr/>
        </p:nvPicPr>
        <p:blipFill>
          <a:blip r:embed="rId3"/>
          <a:stretch>
            <a:fillRect/>
          </a:stretch>
        </p:blipFill>
        <p:spPr>
          <a:xfrm>
            <a:off x="11503470" y="6257925"/>
            <a:ext cx="540893" cy="530876"/>
          </a:xfrm>
          <a:prstGeom prst="rect">
            <a:avLst/>
          </a:prstGeom>
        </p:spPr>
      </p:pic>
    </p:spTree>
    <p:extLst>
      <p:ext uri="{BB962C8B-B14F-4D97-AF65-F5344CB8AC3E}">
        <p14:creationId xmlns:p14="http://schemas.microsoft.com/office/powerpoint/2010/main" val="104135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391886" y="524486"/>
            <a:ext cx="11473543" cy="610631"/>
          </a:xfrm>
        </p:spPr>
        <p:txBody>
          <a:bodyPr>
            <a:noAutofit/>
          </a:bodyPr>
          <a:lstStyle/>
          <a:p>
            <a:r>
              <a:rPr lang="en-US" sz="4000" dirty="0"/>
              <a:t>Rethinking High School: What Can It Mean?</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7" name="Add-in 6"/>
              <p:cNvGraphicFramePr>
                <a:graphicFrameLocks noGrp="1"/>
              </p:cNvGraphicFramePr>
              <p:nvPr>
                <p:extLst>
                  <p:ext uri="{D42A27DB-BD31-4B8C-83A1-F6EECF244321}">
                    <p14:modId xmlns:p14="http://schemas.microsoft.com/office/powerpoint/2010/main" val="2076222655"/>
                  </p:ext>
                </p:extLst>
              </p:nvPr>
            </p:nvGraphicFramePr>
            <p:xfrm>
              <a:off x="2198664" y="1556572"/>
              <a:ext cx="7859985" cy="4421241"/>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7" name="Add-in 6"/>
              <p:cNvPicPr>
                <a:picLocks noGrp="1" noRot="1" noChangeAspect="1" noMove="1" noResize="1" noEditPoints="1" noAdjustHandles="1" noChangeArrowheads="1" noChangeShapeType="1"/>
              </p:cNvPicPr>
              <p:nvPr/>
            </p:nvPicPr>
            <p:blipFill>
              <a:blip r:embed="rId4"/>
              <a:stretch>
                <a:fillRect/>
              </a:stretch>
            </p:blipFill>
            <p:spPr>
              <a:xfrm>
                <a:off x="2198664" y="1556572"/>
                <a:ext cx="7859985" cy="4421241"/>
              </a:xfrm>
              <a:prstGeom prst="rect">
                <a:avLst/>
              </a:prstGeom>
            </p:spPr>
          </p:pic>
        </mc:Fallback>
      </mc:AlternateContent>
      <p:sp>
        <p:nvSpPr>
          <p:cNvPr id="9" name="Rectangle 8"/>
          <p:cNvSpPr>
            <a:spLocks noChangeArrowheads="1"/>
          </p:cNvSpPr>
          <p:nvPr/>
        </p:nvSpPr>
        <p:spPr bwMode="auto">
          <a:xfrm>
            <a:off x="596900" y="6137658"/>
            <a:ext cx="890549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en-US" altLang="en-US" sz="1400" b="0" i="0" u="none" strike="noStrike" cap="none" normalizeH="0" baseline="0" dirty="0">
                <a:ln>
                  <a:noFill/>
                </a:ln>
                <a:solidFill>
                  <a:srgbClr val="000000"/>
                </a:solidFill>
                <a:effectLst/>
                <a:ea typeface="Calibri" panose="020F0502020204030204" pitchFamily="34" charset="0"/>
                <a:cs typeface="Times New Roman" panose="02020603050405020304" pitchFamily="18" charset="0"/>
              </a:rPr>
              <a:t>Source: </a:t>
            </a:r>
            <a:r>
              <a:rPr lang="en-US" altLang="en-US" sz="1400" dirty="0">
                <a:solidFill>
                  <a:srgbClr val="000000"/>
                </a:solidFill>
                <a:ea typeface="Calibri" panose="020F0502020204030204" pitchFamily="34" charset="0"/>
                <a:cs typeface="Times New Roman" panose="02020603050405020304" pitchFamily="18" charset="0"/>
              </a:rPr>
              <a:t>Used with permission from </a:t>
            </a:r>
            <a:r>
              <a:rPr lang="en-US" altLang="en-US" sz="1400" dirty="0" err="1">
                <a:solidFill>
                  <a:srgbClr val="000000"/>
                </a:solidFill>
                <a:ea typeface="Calibri" panose="020F0502020204030204" pitchFamily="34" charset="0"/>
                <a:cs typeface="Times New Roman" panose="02020603050405020304" pitchFamily="18" charset="0"/>
              </a:rPr>
              <a:t>NewSchools</a:t>
            </a:r>
            <a:r>
              <a:rPr lang="en-US" altLang="en-US" sz="1400" dirty="0">
                <a:solidFill>
                  <a:srgbClr val="000000"/>
                </a:solidFill>
                <a:ea typeface="Calibri" panose="020F0502020204030204" pitchFamily="34" charset="0"/>
                <a:cs typeface="Times New Roman" panose="02020603050405020304" pitchFamily="18" charset="0"/>
              </a:rPr>
              <a:t> Venture Fund, </a:t>
            </a:r>
            <a:r>
              <a:rPr kumimoji="0" lang="en-US" altLang="en-US" sz="1400" b="0" i="0" u="sng" strike="noStrike" cap="none" normalizeH="0" baseline="0" dirty="0">
                <a:ln>
                  <a:noFill/>
                </a:ln>
                <a:solidFill>
                  <a:srgbClr val="954F72"/>
                </a:solidFill>
                <a:effectLst/>
                <a:ea typeface="Calibri" panose="020F0502020204030204" pitchFamily="34" charset="0"/>
                <a:cs typeface="Times New Roman" panose="02020603050405020304" pitchFamily="18" charset="0"/>
                <a:hlinkClick r:id="rId5"/>
              </a:rPr>
              <a:t>https://vimeo.com/167511129</a:t>
            </a:r>
            <a:r>
              <a:rPr kumimoji="0" lang="en-US" altLang="en-US" sz="1100" b="0" i="0" u="sng" strike="noStrike" cap="none" normalizeH="0" baseline="0" dirty="0">
                <a:ln>
                  <a:noFill/>
                </a:ln>
                <a:effectLst/>
                <a:latin typeface="Century Gothic" charset="0"/>
                <a:ea typeface="Calibri" panose="020F0502020204030204" pitchFamily="34" charset="0"/>
                <a:cs typeface="Times New Roman" panose="02020603050405020304" pitchFamily="18" charset="0"/>
              </a:rPr>
              <a:t> </a:t>
            </a:r>
            <a:r>
              <a:rPr kumimoji="0" lang="en-US" altLang="x-none" sz="1400" b="0" i="0" u="sng" strike="noStrike" cap="none" normalizeH="0" baseline="0" dirty="0">
                <a:ln>
                  <a:noFill/>
                </a:ln>
                <a:effectLst/>
                <a:latin typeface="Century Gothic" charset="0"/>
                <a:ea typeface="Calibri" panose="020F0502020204030204" pitchFamily="34" charset="0"/>
                <a:cs typeface="Times New Roman" panose="02020603050405020304" pitchFamily="18" charset="0"/>
              </a:rPr>
              <a:t>(accessed August 16, 2016)</a:t>
            </a:r>
            <a:endParaRPr kumimoji="0" lang="en-US" altLang="en-US" sz="1400" b="0" i="0" u="none" strike="noStrike" cap="none" normalizeH="0" baseline="0" dirty="0">
              <a:ln>
                <a:noFill/>
              </a:ln>
              <a:effectLst/>
            </a:endParaRPr>
          </a:p>
        </p:txBody>
      </p:sp>
    </p:spTree>
    <p:extLst>
      <p:ext uri="{BB962C8B-B14F-4D97-AF65-F5344CB8AC3E}">
        <p14:creationId xmlns:p14="http://schemas.microsoft.com/office/powerpoint/2010/main" val="165267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1523999" y="665163"/>
            <a:ext cx="9144000" cy="1069852"/>
          </a:xfrm>
        </p:spPr>
        <p:txBody>
          <a:bodyPr>
            <a:noAutofit/>
          </a:bodyPr>
          <a:lstStyle/>
          <a:p>
            <a:r>
              <a:rPr lang="en-US" sz="4000" dirty="0"/>
              <a:t>Across the nation, there is a desire to rethink high schools.</a:t>
            </a:r>
          </a:p>
        </p:txBody>
      </p:sp>
      <p:sp>
        <p:nvSpPr>
          <p:cNvPr id="9" name="Rectangle 8"/>
          <p:cNvSpPr/>
          <p:nvPr/>
        </p:nvSpPr>
        <p:spPr>
          <a:xfrm>
            <a:off x="622300" y="6014124"/>
            <a:ext cx="10835219" cy="523220"/>
          </a:xfrm>
          <a:prstGeom prst="rect">
            <a:avLst/>
          </a:prstGeom>
        </p:spPr>
        <p:txBody>
          <a:bodyPr wrap="square" anchor="t">
            <a:spAutoFit/>
          </a:bodyPr>
          <a:lstStyle/>
          <a:p>
            <a:r>
              <a:rPr lang="en-US" sz="1400" dirty="0"/>
              <a:t>Source: Used with permission from XQ Super School Project, </a:t>
            </a:r>
            <a:r>
              <a:rPr lang="en-US" sz="1400" dirty="0">
                <a:hlinkClick r:id="rId2"/>
              </a:rPr>
              <a:t>https://www.youtube.com/watch?v=G01-dI3JOfc</a:t>
            </a:r>
            <a:r>
              <a:rPr lang="en-US" sz="1400" dirty="0"/>
              <a:t> </a:t>
            </a:r>
            <a:r>
              <a:rPr lang="en-US" sz="1400" dirty="0">
                <a:latin typeface="Century Gothic" charset="0"/>
              </a:rPr>
              <a:t>(accessed August 16, 2016)</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4" name="Add-in 3"/>
              <p:cNvGraphicFramePr>
                <a:graphicFrameLocks noGrp="1"/>
              </p:cNvGraphicFramePr>
              <p:nvPr>
                <p:extLst>
                  <p:ext uri="{D42A27DB-BD31-4B8C-83A1-F6EECF244321}">
                    <p14:modId xmlns:p14="http://schemas.microsoft.com/office/powerpoint/2010/main" val="2024961729"/>
                  </p:ext>
                </p:extLst>
              </p:nvPr>
            </p:nvGraphicFramePr>
            <p:xfrm>
              <a:off x="2890047" y="2033475"/>
              <a:ext cx="6546114" cy="3682189"/>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4" name="Add-in 3"/>
              <p:cNvPicPr>
                <a:picLocks noGrp="1" noRot="1" noChangeAspect="1" noMove="1" noResize="1" noEditPoints="1" noAdjustHandles="1" noChangeArrowheads="1" noChangeShapeType="1"/>
              </p:cNvPicPr>
              <p:nvPr/>
            </p:nvPicPr>
            <p:blipFill>
              <a:blip r:embed="rId4"/>
              <a:stretch>
                <a:fillRect/>
              </a:stretch>
            </p:blipFill>
            <p:spPr>
              <a:xfrm>
                <a:off x="2890047" y="2033475"/>
                <a:ext cx="6546114" cy="3682189"/>
              </a:xfrm>
              <a:prstGeom prst="rect">
                <a:avLst/>
              </a:prstGeom>
            </p:spPr>
          </p:pic>
        </mc:Fallback>
      </mc:AlternateContent>
    </p:spTree>
    <p:extLst>
      <p:ext uri="{BB962C8B-B14F-4D97-AF65-F5344CB8AC3E}">
        <p14:creationId xmlns:p14="http://schemas.microsoft.com/office/powerpoint/2010/main" val="77535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981201"/>
            <a:ext cx="9644743" cy="3119609"/>
          </a:xfrm>
        </p:spPr>
        <p:txBody>
          <a:bodyPr/>
          <a:lstStyle/>
          <a:p>
            <a:pPr marL="0" indent="0">
              <a:lnSpc>
                <a:spcPct val="110000"/>
              </a:lnSpc>
              <a:buNone/>
            </a:pPr>
            <a:r>
              <a:rPr lang="en-US" dirty="0"/>
              <a:t>What can leaders do to change the trajectory of high school students, particularly those traditionally underserved? </a:t>
            </a:r>
          </a:p>
        </p:txBody>
      </p:sp>
      <p:sp>
        <p:nvSpPr>
          <p:cNvPr id="4" name="Oval 3"/>
          <p:cNvSpPr/>
          <p:nvPr/>
        </p:nvSpPr>
        <p:spPr>
          <a:xfrm>
            <a:off x="1292473" y="609602"/>
            <a:ext cx="750274" cy="750274"/>
          </a:xfrm>
          <a:prstGeom prst="ellipse">
            <a:avLst/>
          </a:prstGeom>
          <a:solidFill>
            <a:schemeClr val="accent4">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Arial" charset="0"/>
                <a:ea typeface="Arial" charset="0"/>
                <a:cs typeface="Arial" charset="0"/>
              </a:rPr>
              <a:t>?</a:t>
            </a:r>
          </a:p>
        </p:txBody>
      </p:sp>
      <p:sp>
        <p:nvSpPr>
          <p:cNvPr id="5" name="Oval 4"/>
          <p:cNvSpPr/>
          <p:nvPr/>
        </p:nvSpPr>
        <p:spPr>
          <a:xfrm>
            <a:off x="413241" y="4237894"/>
            <a:ext cx="1090246" cy="1090246"/>
          </a:xfrm>
          <a:prstGeom prst="ellipse">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charset="0"/>
                <a:ea typeface="Arial" charset="0"/>
                <a:cs typeface="Arial" charset="0"/>
              </a:rPr>
              <a:t>?</a:t>
            </a:r>
          </a:p>
        </p:txBody>
      </p:sp>
      <p:sp>
        <p:nvSpPr>
          <p:cNvPr id="6" name="Oval 5"/>
          <p:cNvSpPr/>
          <p:nvPr/>
        </p:nvSpPr>
        <p:spPr>
          <a:xfrm>
            <a:off x="8886091" y="269630"/>
            <a:ext cx="1090246" cy="1090246"/>
          </a:xfrm>
          <a:prstGeom prst="ellipse">
            <a:avLst/>
          </a:prstGeom>
          <a:solidFill>
            <a:schemeClr val="accent6">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latin typeface="Arial" charset="0"/>
                <a:ea typeface="Arial" charset="0"/>
                <a:cs typeface="Arial" charset="0"/>
              </a:rPr>
              <a:t>?</a:t>
            </a:r>
          </a:p>
        </p:txBody>
      </p:sp>
      <p:sp>
        <p:nvSpPr>
          <p:cNvPr id="7" name="Oval 6"/>
          <p:cNvSpPr/>
          <p:nvPr/>
        </p:nvSpPr>
        <p:spPr>
          <a:xfrm>
            <a:off x="5673969" y="1034559"/>
            <a:ext cx="703384" cy="703384"/>
          </a:xfrm>
          <a:prstGeom prst="ellipse">
            <a:avLst/>
          </a:prstGeom>
          <a:solidFill>
            <a:schemeClr val="accent5">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Arial" charset="0"/>
                <a:ea typeface="Arial" charset="0"/>
                <a:cs typeface="Arial" charset="0"/>
              </a:rPr>
              <a:t>?</a:t>
            </a:r>
          </a:p>
        </p:txBody>
      </p:sp>
      <p:sp>
        <p:nvSpPr>
          <p:cNvPr id="8" name="Oval 7"/>
          <p:cNvSpPr/>
          <p:nvPr/>
        </p:nvSpPr>
        <p:spPr>
          <a:xfrm>
            <a:off x="8445500" y="4975299"/>
            <a:ext cx="1788744" cy="178598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latin typeface="Arial" charset="0"/>
                <a:ea typeface="Arial" charset="0"/>
                <a:cs typeface="Arial" charset="0"/>
              </a:rPr>
              <a:t>?</a:t>
            </a:r>
          </a:p>
        </p:txBody>
      </p:sp>
      <p:sp>
        <p:nvSpPr>
          <p:cNvPr id="9" name="Oval 8"/>
          <p:cNvSpPr/>
          <p:nvPr/>
        </p:nvSpPr>
        <p:spPr>
          <a:xfrm>
            <a:off x="3112483" y="5328140"/>
            <a:ext cx="826477" cy="826477"/>
          </a:xfrm>
          <a:prstGeom prst="ellipse">
            <a:avLst/>
          </a:prstGeom>
          <a:solidFill>
            <a:schemeClr val="accent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charset="0"/>
                <a:ea typeface="Arial" charset="0"/>
                <a:cs typeface="Arial" charset="0"/>
              </a:rPr>
              <a:t>?</a:t>
            </a:r>
          </a:p>
        </p:txBody>
      </p:sp>
    </p:spTree>
    <p:extLst>
      <p:ext uri="{BB962C8B-B14F-4D97-AF65-F5344CB8AC3E}">
        <p14:creationId xmlns:p14="http://schemas.microsoft.com/office/powerpoint/2010/main" val="96891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53" presetClass="entr" presetSubtype="16" fill="hold" grpId="0" nodeType="withEffect">
                                  <p:stCondLst>
                                    <p:cond delay="50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par>
                                <p:cTn id="28" presetID="53" presetClass="entr" presetSubtype="16" fill="hold" grpId="0" nodeType="withEffect">
                                  <p:stCondLst>
                                    <p:cond delay="100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alpha val="69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4133" b="1518"/>
          <a:stretch/>
        </p:blipFill>
        <p:spPr>
          <a:xfrm>
            <a:off x="0" y="0"/>
            <a:ext cx="12192000" cy="6858000"/>
          </a:xfrm>
          <a:prstGeom prst="rect">
            <a:avLst/>
          </a:prstGeom>
        </p:spPr>
      </p:pic>
      <p:sp>
        <p:nvSpPr>
          <p:cNvPr id="4" name="Rectangle 3"/>
          <p:cNvSpPr/>
          <p:nvPr/>
        </p:nvSpPr>
        <p:spPr>
          <a:xfrm>
            <a:off x="-238897" y="2409568"/>
            <a:ext cx="12430897" cy="2224216"/>
          </a:xfrm>
          <a:prstGeom prst="rect">
            <a:avLst/>
          </a:prstGeom>
          <a:solidFill>
            <a:schemeClr val="dk1">
              <a:alpha val="69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16010" y="2815881"/>
            <a:ext cx="11430000" cy="1411590"/>
          </a:xfrm>
        </p:spPr>
        <p:txBody>
          <a:bodyPr/>
          <a:lstStyle/>
          <a:p>
            <a:pPr marL="0" indent="0">
              <a:lnSpc>
                <a:spcPct val="110000"/>
              </a:lnSpc>
              <a:buNone/>
            </a:pPr>
            <a:r>
              <a:rPr lang="en-US" dirty="0">
                <a:solidFill>
                  <a:schemeClr val="bg2"/>
                </a:solidFill>
              </a:rPr>
              <a:t>Strengthen Conditions for Learning</a:t>
            </a:r>
          </a:p>
        </p:txBody>
      </p:sp>
      <p:pic>
        <p:nvPicPr>
          <p:cNvPr id="5" name="Picture 4"/>
          <p:cNvPicPr>
            <a:picLocks noChangeAspect="1"/>
          </p:cNvPicPr>
          <p:nvPr/>
        </p:nvPicPr>
        <p:blipFill>
          <a:blip r:embed="rId4"/>
          <a:stretch>
            <a:fillRect/>
          </a:stretch>
        </p:blipFill>
        <p:spPr>
          <a:xfrm>
            <a:off x="11503470" y="6257925"/>
            <a:ext cx="540893" cy="530876"/>
          </a:xfrm>
          <a:prstGeom prst="rect">
            <a:avLst/>
          </a:prstGeom>
        </p:spPr>
      </p:pic>
      <p:sp>
        <p:nvSpPr>
          <p:cNvPr id="6" name="Rectangle 5"/>
          <p:cNvSpPr/>
          <p:nvPr/>
        </p:nvSpPr>
        <p:spPr>
          <a:xfrm>
            <a:off x="11516566" y="179668"/>
            <a:ext cx="357187" cy="357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fld id="{9B333447-7A06-6C45-8D02-C8183BFE68F2}" type="slidenum">
              <a:rPr lang="en-US" sz="1100" smtClean="0">
                <a:solidFill>
                  <a:schemeClr val="bg1">
                    <a:lumMod val="50000"/>
                  </a:schemeClr>
                </a:solidFill>
              </a:rPr>
              <a:t>29</a:t>
            </a:fld>
            <a:endParaRPr lang="en-US" sz="1100" dirty="0">
              <a:solidFill>
                <a:schemeClr val="bg1">
                  <a:lumMod val="50000"/>
                </a:schemeClr>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371637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27154" y="540512"/>
            <a:ext cx="2962366" cy="919988"/>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9600" y="438912"/>
            <a:ext cx="10972800" cy="1143000"/>
          </a:xfrm>
        </p:spPr>
        <p:txBody>
          <a:bodyPr/>
          <a:lstStyle/>
          <a:p>
            <a:r>
              <a:rPr lang="en-US" dirty="0">
                <a:solidFill>
                  <a:schemeClr val="bg2"/>
                </a:solidFill>
              </a:rPr>
              <a:t>Overview</a:t>
            </a:r>
          </a:p>
        </p:txBody>
      </p:sp>
      <p:sp>
        <p:nvSpPr>
          <p:cNvPr id="3" name="Subtitle 2"/>
          <p:cNvSpPr>
            <a:spLocks noGrp="1"/>
          </p:cNvSpPr>
          <p:nvPr>
            <p:ph type="subTitle" idx="1"/>
          </p:nvPr>
        </p:nvSpPr>
        <p:spPr>
          <a:xfrm>
            <a:off x="609600" y="1871406"/>
            <a:ext cx="10972800" cy="3751262"/>
          </a:xfrm>
        </p:spPr>
        <p:txBody>
          <a:bodyPr/>
          <a:lstStyle/>
          <a:p>
            <a:pPr algn="l"/>
            <a:r>
              <a:rPr lang="en-US" dirty="0"/>
              <a:t>Educators leading high school reform efforts can use these toolkits in very flexible ways:</a:t>
            </a:r>
          </a:p>
          <a:p>
            <a:pPr marL="342900" indent="-342900" algn="l">
              <a:buFont typeface="Arial" panose="020B0604020202020204" pitchFamily="34" charset="0"/>
              <a:buChar char="•"/>
            </a:pPr>
            <a:r>
              <a:rPr lang="en-US" dirty="0"/>
              <a:t>Each one may be used in its totality or broken out into segments.</a:t>
            </a:r>
          </a:p>
          <a:p>
            <a:pPr marL="342900" indent="-342900" algn="l">
              <a:buFont typeface="Arial" panose="020B0604020202020204" pitchFamily="34" charset="0"/>
              <a:buChar char="•"/>
            </a:pPr>
            <a:r>
              <a:rPr lang="en-US" dirty="0"/>
              <a:t>Each toolkit includes a searchable table of contents slide to help the user see, up front, what topics are addressed. </a:t>
            </a:r>
          </a:p>
          <a:p>
            <a:pPr marL="342900" indent="-342900" algn="l">
              <a:buFont typeface="Arial" panose="020B0604020202020204" pitchFamily="34" charset="0"/>
              <a:buChar char="•"/>
            </a:pPr>
            <a:r>
              <a:rPr lang="en-US" dirty="0"/>
              <a:t>Built as an online tool, the user is able to go directly to any topic and review that portion of the toolkit right away.</a:t>
            </a:r>
          </a:p>
          <a:p>
            <a:pPr marL="342900" indent="-342900" algn="l">
              <a:buFont typeface="Arial" panose="020B0604020202020204" pitchFamily="34" charset="0"/>
              <a:buChar char="•"/>
            </a:pPr>
            <a:r>
              <a:rPr lang="en-US" dirty="0"/>
              <a:t>Any part of this toolkit may be repurposed to meet the needs of a particular audience or to find information on policy or practice related to the topic.</a:t>
            </a:r>
          </a:p>
          <a:p>
            <a:pPr algn="l"/>
            <a:endParaRPr lang="en-US" dirty="0"/>
          </a:p>
          <a:p>
            <a:endParaRPr lang="en-US" dirty="0"/>
          </a:p>
        </p:txBody>
      </p:sp>
    </p:spTree>
    <p:extLst>
      <p:ext uri="{BB962C8B-B14F-4D97-AF65-F5344CB8AC3E}">
        <p14:creationId xmlns:p14="http://schemas.microsoft.com/office/powerpoint/2010/main" val="267255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can the high school experience </a:t>
            </a:r>
            <a:br>
              <a:rPr lang="en-US" dirty="0"/>
            </a:br>
            <a:r>
              <a:rPr lang="en-US" dirty="0"/>
              <a:t>be changed … </a:t>
            </a:r>
          </a:p>
        </p:txBody>
      </p:sp>
      <p:sp>
        <p:nvSpPr>
          <p:cNvPr id="3" name="Subtitle 2"/>
          <p:cNvSpPr>
            <a:spLocks noGrp="1"/>
          </p:cNvSpPr>
          <p:nvPr>
            <p:ph type="subTitle" idx="1"/>
          </p:nvPr>
        </p:nvSpPr>
        <p:spPr>
          <a:xfrm>
            <a:off x="330200" y="3181252"/>
            <a:ext cx="5283200" cy="1695548"/>
          </a:xfrm>
        </p:spPr>
        <p:txBody>
          <a:bodyPr/>
          <a:lstStyle/>
          <a:p>
            <a:r>
              <a:rPr lang="en-US" dirty="0"/>
              <a:t>Institute for Student Achievement’s (ISA’s) </a:t>
            </a:r>
            <a:br>
              <a:rPr lang="en-US" dirty="0"/>
            </a:br>
            <a:r>
              <a:rPr lang="en-US" dirty="0"/>
              <a:t>evidence-based </a:t>
            </a:r>
            <a:br>
              <a:rPr lang="en-US" dirty="0"/>
            </a:br>
            <a:r>
              <a:rPr lang="en-US" dirty="0"/>
              <a:t>whole-school reform model</a:t>
            </a:r>
          </a:p>
          <a:p>
            <a:r>
              <a:rPr lang="en-US" b="1" dirty="0"/>
              <a:t> </a:t>
            </a:r>
          </a:p>
        </p:txBody>
      </p:sp>
      <p:sp>
        <p:nvSpPr>
          <p:cNvPr id="4" name="Rectangle 3"/>
          <p:cNvSpPr/>
          <p:nvPr/>
        </p:nvSpPr>
        <p:spPr>
          <a:xfrm>
            <a:off x="1407160" y="1699278"/>
            <a:ext cx="9377680" cy="830997"/>
          </a:xfrm>
          <a:prstGeom prst="rect">
            <a:avLst/>
          </a:prstGeom>
        </p:spPr>
        <p:txBody>
          <a:bodyPr wrap="square">
            <a:spAutoFit/>
          </a:bodyPr>
          <a:lstStyle/>
          <a:p>
            <a:pPr algn="ctr"/>
            <a:r>
              <a:rPr lang="en-US" sz="2400" dirty="0">
                <a:solidFill>
                  <a:schemeClr val="tx1">
                    <a:lumMod val="75000"/>
                    <a:lumOff val="25000"/>
                  </a:schemeClr>
                </a:solidFill>
              </a:rPr>
              <a:t>… so that more traditionally underserved students are prepared for college, a career, and life?</a:t>
            </a:r>
          </a:p>
        </p:txBody>
      </p:sp>
      <p:pic>
        <p:nvPicPr>
          <p:cNvPr id="5" name="Picture 4">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0100" y="2645524"/>
            <a:ext cx="5222242" cy="3072466"/>
          </a:xfrm>
          <a:prstGeom prst="rect">
            <a:avLst/>
          </a:prstGeom>
        </p:spPr>
      </p:pic>
      <p:sp>
        <p:nvSpPr>
          <p:cNvPr id="6" name="Rectangle 5"/>
          <p:cNvSpPr/>
          <p:nvPr/>
        </p:nvSpPr>
        <p:spPr>
          <a:xfrm>
            <a:off x="431800" y="6064402"/>
            <a:ext cx="9296400" cy="307777"/>
          </a:xfrm>
          <a:prstGeom prst="rect">
            <a:avLst/>
          </a:prstGeom>
        </p:spPr>
        <p:txBody>
          <a:bodyPr wrap="square" anchor="t">
            <a:spAutoFit/>
          </a:bodyPr>
          <a:lstStyle/>
          <a:p>
            <a:pPr>
              <a:defRPr/>
            </a:pPr>
            <a:r>
              <a:rPr lang="en-US" sz="1400" dirty="0"/>
              <a:t>Source: </a:t>
            </a:r>
            <a:r>
              <a:rPr lang="en-US" sz="1400" dirty="0">
                <a:hlinkClick r:id="rId3"/>
              </a:rPr>
              <a:t>http://all4ed.org/webinar-event/july-23-2015/</a:t>
            </a:r>
            <a:r>
              <a:rPr lang="en-US" sz="1400" dirty="0"/>
              <a:t> </a:t>
            </a:r>
            <a:r>
              <a:rPr lang="en-US" sz="1400" dirty="0">
                <a:solidFill>
                  <a:schemeClr val="tx1">
                    <a:lumMod val="75000"/>
                    <a:lumOff val="25000"/>
                  </a:schemeClr>
                </a:solidFill>
                <a:latin typeface="Century Gothic" charset="0"/>
                <a:ea typeface="Century Gothic" charset="0"/>
                <a:cs typeface="Century Gothic" charset="0"/>
              </a:rPr>
              <a:t>(accessed August 24, 2016)</a:t>
            </a:r>
            <a:endParaRPr lang="en-US" sz="1400" dirty="0"/>
          </a:p>
        </p:txBody>
      </p:sp>
    </p:spTree>
    <p:extLst>
      <p:ext uri="{BB962C8B-B14F-4D97-AF65-F5344CB8AC3E}">
        <p14:creationId xmlns:p14="http://schemas.microsoft.com/office/powerpoint/2010/main" val="175284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599" y="528627"/>
            <a:ext cx="11470949" cy="1113291"/>
          </a:xfrm>
        </p:spPr>
        <p:txBody>
          <a:bodyPr/>
          <a:lstStyle/>
          <a:p>
            <a:r>
              <a:rPr lang="en-US" dirty="0"/>
              <a:t>Why ISA’s Whole-School Reform Model Works </a:t>
            </a:r>
          </a:p>
        </p:txBody>
      </p:sp>
      <p:sp>
        <p:nvSpPr>
          <p:cNvPr id="9" name="Oval 8"/>
          <p:cNvSpPr/>
          <p:nvPr/>
        </p:nvSpPr>
        <p:spPr>
          <a:xfrm>
            <a:off x="194872" y="2518168"/>
            <a:ext cx="2572534" cy="2572534"/>
          </a:xfrm>
          <a:prstGeom prst="ellipse">
            <a:avLst/>
          </a:prstGeom>
          <a:blipFill dpi="0" rotWithShape="0">
            <a:blip r:embed="rId3"/>
            <a:srcRect/>
            <a:stretch>
              <a:fillRect l="-19933" r="-1176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170946" y="2518168"/>
            <a:ext cx="2572534" cy="2572534"/>
          </a:xfrm>
          <a:prstGeom prst="ellipse">
            <a:avLst/>
          </a:prstGeom>
          <a:blipFill dpi="0" rotWithShape="0">
            <a:blip r:embed="rId4"/>
            <a:srcRect/>
            <a:stretch>
              <a:fillRect l="-19932" t="-2941" r="-15686" b="-98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212480" y="2518168"/>
            <a:ext cx="2572534" cy="2572534"/>
          </a:xfrm>
          <a:prstGeom prst="ellipse">
            <a:avLst/>
          </a:prstGeom>
          <a:blipFill dpi="0" rotWithShape="0">
            <a:blip r:embed="rId5"/>
            <a:srcRect/>
            <a:stretch>
              <a:fillRect l="-19932" t="-2941" r="-15686" b="-98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9254014" y="2518168"/>
            <a:ext cx="2572534" cy="2572534"/>
          </a:xfrm>
          <a:prstGeom prst="ellipse">
            <a:avLst/>
          </a:prstGeom>
          <a:blipFill dpi="0" rotWithShape="0">
            <a:blip r:embed="rId6"/>
            <a:srcRect/>
            <a:stretch>
              <a:fillRect l="-25489" t="-655" r="-10131" b="-65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48406" y="5389653"/>
            <a:ext cx="1465466" cy="369332"/>
          </a:xfrm>
          <a:prstGeom prst="rect">
            <a:avLst/>
          </a:prstGeom>
        </p:spPr>
        <p:txBody>
          <a:bodyPr wrap="none">
            <a:spAutoFit/>
          </a:bodyPr>
          <a:lstStyle/>
          <a:p>
            <a:r>
              <a:rPr lang="en-US" dirty="0"/>
              <a:t>Sustainable</a:t>
            </a:r>
          </a:p>
        </p:txBody>
      </p:sp>
      <p:sp>
        <p:nvSpPr>
          <p:cNvPr id="14" name="Rectangle 13"/>
          <p:cNvSpPr/>
          <p:nvPr/>
        </p:nvSpPr>
        <p:spPr>
          <a:xfrm>
            <a:off x="3601850" y="5389653"/>
            <a:ext cx="1710725" cy="369332"/>
          </a:xfrm>
          <a:prstGeom prst="rect">
            <a:avLst/>
          </a:prstGeom>
        </p:spPr>
        <p:txBody>
          <a:bodyPr wrap="none">
            <a:spAutoFit/>
          </a:bodyPr>
          <a:lstStyle/>
          <a:p>
            <a:r>
              <a:rPr lang="en-US" dirty="0"/>
              <a:t>Collaborative</a:t>
            </a:r>
          </a:p>
        </p:txBody>
      </p:sp>
      <p:sp>
        <p:nvSpPr>
          <p:cNvPr id="15" name="Rectangle 14"/>
          <p:cNvSpPr/>
          <p:nvPr/>
        </p:nvSpPr>
        <p:spPr>
          <a:xfrm>
            <a:off x="6174379" y="5389653"/>
            <a:ext cx="2715619" cy="369332"/>
          </a:xfrm>
          <a:prstGeom prst="rect">
            <a:avLst/>
          </a:prstGeom>
        </p:spPr>
        <p:txBody>
          <a:bodyPr wrap="square">
            <a:spAutoFit/>
          </a:bodyPr>
          <a:lstStyle/>
          <a:p>
            <a:r>
              <a:rPr lang="en-US" dirty="0"/>
              <a:t>Grounded in research</a:t>
            </a:r>
          </a:p>
        </p:txBody>
      </p:sp>
      <p:sp>
        <p:nvSpPr>
          <p:cNvPr id="16" name="Rectangle 15"/>
          <p:cNvSpPr/>
          <p:nvPr/>
        </p:nvSpPr>
        <p:spPr>
          <a:xfrm>
            <a:off x="9331954" y="5389653"/>
            <a:ext cx="2404826" cy="369332"/>
          </a:xfrm>
          <a:prstGeom prst="rect">
            <a:avLst/>
          </a:prstGeom>
        </p:spPr>
        <p:txBody>
          <a:bodyPr wrap="none">
            <a:spAutoFit/>
          </a:bodyPr>
          <a:lstStyle/>
          <a:p>
            <a:r>
              <a:rPr lang="en-US" dirty="0"/>
              <a:t>Proven track record</a:t>
            </a:r>
          </a:p>
        </p:txBody>
      </p:sp>
      <p:sp>
        <p:nvSpPr>
          <p:cNvPr id="3" name="TextBox 2"/>
          <p:cNvSpPr txBox="1"/>
          <p:nvPr/>
        </p:nvSpPr>
        <p:spPr>
          <a:xfrm>
            <a:off x="590749" y="6312349"/>
            <a:ext cx="10293151" cy="307777"/>
          </a:xfrm>
          <a:prstGeom prst="rect">
            <a:avLst/>
          </a:prstGeom>
          <a:noFill/>
        </p:spPr>
        <p:txBody>
          <a:bodyPr wrap="square" rtlCol="0">
            <a:spAutoFit/>
          </a:bodyPr>
          <a:lstStyle/>
          <a:p>
            <a:r>
              <a:rPr lang="en-US" sz="1400" dirty="0"/>
              <a:t>Source: </a:t>
            </a:r>
            <a:r>
              <a:rPr lang="en-US" sz="1400" dirty="0">
                <a:hlinkClick r:id="rId7"/>
              </a:rPr>
              <a:t>http://www.studentachievement.org/about-isa/why-isa/</a:t>
            </a:r>
            <a:r>
              <a:rPr lang="en-US" sz="1400" dirty="0"/>
              <a:t> (accessed September 2, 2016)</a:t>
            </a:r>
          </a:p>
        </p:txBody>
      </p:sp>
    </p:spTree>
    <p:extLst>
      <p:ext uri="{BB962C8B-B14F-4D97-AF65-F5344CB8AC3E}">
        <p14:creationId xmlns:p14="http://schemas.microsoft.com/office/powerpoint/2010/main" val="81192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15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50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100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150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childTnLst>
                          </p:cTn>
                        </p:par>
                        <p:par>
                          <p:cTn id="37" fill="hold">
                            <p:stCondLst>
                              <p:cond delay="2000"/>
                            </p:stCondLst>
                            <p:childTnLst>
                              <p:par>
                                <p:cTn id="38" presetID="2" presetClass="entr" presetSubtype="4" fill="hold" grpId="0" nodeType="after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additive="base">
                                        <p:cTn id="40" dur="500" fill="hold"/>
                                        <p:tgtEl>
                                          <p:spTgt spid="3"/>
                                        </p:tgtEl>
                                        <p:attrNameLst>
                                          <p:attrName>ppt_x</p:attrName>
                                        </p:attrNameLst>
                                      </p:cBhvr>
                                      <p:tavLst>
                                        <p:tav tm="0">
                                          <p:val>
                                            <p:strVal val="#ppt_x"/>
                                          </p:val>
                                        </p:tav>
                                        <p:tav tm="100000">
                                          <p:val>
                                            <p:strVal val="#ppt_x"/>
                                          </p:val>
                                        </p:tav>
                                      </p:tavLst>
                                    </p:anim>
                                    <p:anim calcmode="lin" valueType="num">
                                      <p:cBhvr additive="base">
                                        <p:cTn id="4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p:bldP spid="14" grpId="0"/>
      <p:bldP spid="15" grpId="0"/>
      <p:bldP spid="16"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Seven Principles of </a:t>
            </a:r>
            <a:br>
              <a:rPr lang="en-US" dirty="0"/>
            </a:br>
            <a:r>
              <a:rPr lang="en-US" dirty="0"/>
              <a:t>Institute for Student Achievement</a:t>
            </a:r>
          </a:p>
        </p:txBody>
      </p:sp>
      <p:sp>
        <p:nvSpPr>
          <p:cNvPr id="3" name="Subtitle 2"/>
          <p:cNvSpPr>
            <a:spLocks noGrp="1"/>
          </p:cNvSpPr>
          <p:nvPr>
            <p:ph type="subTitle" idx="1"/>
          </p:nvPr>
        </p:nvSpPr>
        <p:spPr>
          <a:xfrm>
            <a:off x="944880" y="2205038"/>
            <a:ext cx="10637520" cy="3362642"/>
          </a:xfrm>
        </p:spPr>
        <p:txBody>
          <a:bodyPr/>
          <a:lstStyle/>
          <a:p>
            <a:pPr marL="457200" indent="-457200" algn="l">
              <a:buFont typeface="+mj-lt"/>
              <a:buAutoNum type="arabicPeriod"/>
            </a:pPr>
            <a:r>
              <a:rPr lang="en-US" dirty="0"/>
              <a:t>College-preparatory instructional program </a:t>
            </a:r>
          </a:p>
          <a:p>
            <a:pPr marL="457200" indent="-457200" algn="l">
              <a:buFont typeface="+mj-lt"/>
              <a:buAutoNum type="arabicPeriod"/>
            </a:pPr>
            <a:r>
              <a:rPr lang="en-US" dirty="0"/>
              <a:t>Extended school day and school year</a:t>
            </a:r>
          </a:p>
          <a:p>
            <a:pPr marL="457200" indent="-457200" algn="l">
              <a:buFont typeface="+mj-lt"/>
              <a:buAutoNum type="arabicPeriod"/>
            </a:pPr>
            <a:r>
              <a:rPr lang="en-US" dirty="0"/>
              <a:t>Continuous professional development</a:t>
            </a:r>
          </a:p>
          <a:p>
            <a:pPr marL="457200" indent="-457200" algn="l">
              <a:buFont typeface="+mj-lt"/>
              <a:buAutoNum type="arabicPeriod"/>
            </a:pPr>
            <a:r>
              <a:rPr lang="en-US" dirty="0"/>
              <a:t>Distributed counseling</a:t>
            </a:r>
            <a:endParaRPr lang="en-US" baseline="30000" dirty="0"/>
          </a:p>
          <a:p>
            <a:pPr marL="457200" indent="-457200" algn="l">
              <a:buFont typeface="+mj-lt"/>
              <a:buAutoNum type="arabicPeriod"/>
            </a:pPr>
            <a:r>
              <a:rPr lang="en-US" dirty="0"/>
              <a:t>Dedicated team of teachers and counselors</a:t>
            </a:r>
          </a:p>
          <a:p>
            <a:pPr marL="457200" indent="-457200" algn="l">
              <a:buFont typeface="+mj-lt"/>
              <a:buAutoNum type="arabicPeriod"/>
            </a:pPr>
            <a:r>
              <a:rPr lang="en-US" dirty="0"/>
              <a:t>Parent involvement</a:t>
            </a:r>
          </a:p>
          <a:p>
            <a:pPr marL="457200" indent="-457200" algn="l">
              <a:buFont typeface="+mj-lt"/>
              <a:buAutoNum type="arabicPeriod"/>
            </a:pPr>
            <a:r>
              <a:rPr lang="en-US" dirty="0"/>
              <a:t>Continuous organizational improvement</a:t>
            </a:r>
          </a:p>
        </p:txBody>
      </p:sp>
      <p:sp>
        <p:nvSpPr>
          <p:cNvPr id="4" name="TextBox 3"/>
          <p:cNvSpPr txBox="1"/>
          <p:nvPr/>
        </p:nvSpPr>
        <p:spPr>
          <a:xfrm>
            <a:off x="609600" y="6089206"/>
            <a:ext cx="9936480" cy="584775"/>
          </a:xfrm>
          <a:prstGeom prst="rect">
            <a:avLst/>
          </a:prstGeom>
          <a:noFill/>
        </p:spPr>
        <p:txBody>
          <a:bodyPr wrap="square" rtlCol="0" anchor="t">
            <a:spAutoFit/>
          </a:bodyPr>
          <a:lstStyle/>
          <a:p>
            <a:r>
              <a:rPr lang="en-US" sz="1400" dirty="0"/>
              <a:t>Source: </a:t>
            </a:r>
            <a:r>
              <a:rPr lang="en-US" sz="1400" dirty="0">
                <a:hlinkClick r:id="rId3"/>
              </a:rPr>
              <a:t>http://www.studentachievement.org/approach/the-seven-principles/</a:t>
            </a:r>
            <a:r>
              <a:rPr lang="en-US" sz="1400" dirty="0"/>
              <a:t> </a:t>
            </a:r>
            <a:r>
              <a:rPr lang="en-US" sz="1400" dirty="0">
                <a:solidFill>
                  <a:schemeClr val="tx1">
                    <a:lumMod val="75000"/>
                    <a:lumOff val="25000"/>
                  </a:schemeClr>
                </a:solidFill>
                <a:latin typeface="Century Gothic" charset="0"/>
                <a:ea typeface="Century Gothic" charset="0"/>
                <a:cs typeface="Century Gothic" charset="0"/>
              </a:rPr>
              <a:t>(accessed August 26, 2016)</a:t>
            </a:r>
            <a:endParaRPr lang="en-US" sz="1400" dirty="0"/>
          </a:p>
          <a:p>
            <a:r>
              <a:rPr lang="en-US" dirty="0"/>
              <a:t> </a:t>
            </a:r>
          </a:p>
        </p:txBody>
      </p:sp>
    </p:spTree>
    <p:extLst>
      <p:ext uri="{BB962C8B-B14F-4D97-AF65-F5344CB8AC3E}">
        <p14:creationId xmlns:p14="http://schemas.microsoft.com/office/powerpoint/2010/main" val="67441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par>
                          <p:cTn id="32" fill="hold">
                            <p:stCondLst>
                              <p:cond delay="3500"/>
                            </p:stCondLst>
                            <p:childTnLst>
                              <p:par>
                                <p:cTn id="33" presetID="2" presetClass="entr" presetSubtype="4"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40512"/>
            <a:ext cx="10972800" cy="688681"/>
          </a:xfrm>
        </p:spPr>
        <p:txBody>
          <a:bodyPr/>
          <a:lstStyle/>
          <a:p>
            <a:r>
              <a:rPr lang="en-US" sz="3600" dirty="0"/>
              <a:t>Increase Access to Advanced Math and Science Courses</a:t>
            </a:r>
          </a:p>
        </p:txBody>
      </p:sp>
      <p:sp>
        <p:nvSpPr>
          <p:cNvPr id="5" name="Rounded Rectangle 4"/>
          <p:cNvSpPr/>
          <p:nvPr/>
        </p:nvSpPr>
        <p:spPr>
          <a:xfrm>
            <a:off x="609601" y="4255593"/>
            <a:ext cx="4936762" cy="180755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t>Seventy-one percent </a:t>
            </a:r>
            <a:r>
              <a:rPr lang="en-US" dirty="0"/>
              <a:t>of high schools with high black and Latino student enrollment </a:t>
            </a:r>
            <a:r>
              <a:rPr lang="en-US" b="1" dirty="0"/>
              <a:t>offer Algebra II</a:t>
            </a:r>
            <a:r>
              <a:rPr lang="en-US" dirty="0"/>
              <a:t>, compared to 84 percent of high schools with low black and Latino student enrollment.</a:t>
            </a:r>
          </a:p>
        </p:txBody>
      </p:sp>
      <p:sp>
        <p:nvSpPr>
          <p:cNvPr id="6" name="Rounded Rectangle 5"/>
          <p:cNvSpPr/>
          <p:nvPr/>
        </p:nvSpPr>
        <p:spPr>
          <a:xfrm>
            <a:off x="609600" y="1904337"/>
            <a:ext cx="4936762" cy="180428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a:t>Thirty-three percent </a:t>
            </a:r>
            <a:r>
              <a:rPr lang="en-US" dirty="0"/>
              <a:t>of high schools with high black and Latino student enrollment </a:t>
            </a:r>
            <a:r>
              <a:rPr lang="en-US" b="1" dirty="0"/>
              <a:t>offer calculus</a:t>
            </a:r>
            <a:r>
              <a:rPr lang="en-US" dirty="0"/>
              <a:t>, compared to 56 percent of high schools with low black and Latino student enrollment.</a:t>
            </a:r>
          </a:p>
        </p:txBody>
      </p:sp>
      <p:sp>
        <p:nvSpPr>
          <p:cNvPr id="7" name="Rounded Rectangle 6"/>
          <p:cNvSpPr/>
          <p:nvPr/>
        </p:nvSpPr>
        <p:spPr>
          <a:xfrm>
            <a:off x="6335840" y="1925383"/>
            <a:ext cx="4936762" cy="178324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t>Forty-eight percent </a:t>
            </a:r>
            <a:r>
              <a:rPr lang="en-US" dirty="0"/>
              <a:t>of high schools with high black and Latino student enrollment </a:t>
            </a:r>
            <a:r>
              <a:rPr lang="en-US" b="1" dirty="0"/>
              <a:t>offer physics</a:t>
            </a:r>
            <a:r>
              <a:rPr lang="en-US" dirty="0"/>
              <a:t>, compared to 67 percent of high schools with low black and Latino student enrollment. </a:t>
            </a:r>
          </a:p>
        </p:txBody>
      </p:sp>
      <p:sp>
        <p:nvSpPr>
          <p:cNvPr id="8" name="Rounded Rectangle 7"/>
          <p:cNvSpPr/>
          <p:nvPr/>
        </p:nvSpPr>
        <p:spPr>
          <a:xfrm>
            <a:off x="6335840" y="4257088"/>
            <a:ext cx="4936762" cy="1670083"/>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t>Sixty-five percent </a:t>
            </a:r>
            <a:r>
              <a:rPr lang="en-US" dirty="0"/>
              <a:t>of high schools with high black and Latino student enrollment </a:t>
            </a:r>
            <a:r>
              <a:rPr lang="en-US" b="1" dirty="0"/>
              <a:t>offer chemistry</a:t>
            </a:r>
            <a:r>
              <a:rPr lang="en-US" dirty="0"/>
              <a:t>, compared to 78 percent of high schools with low black and Latino student enrollment. </a:t>
            </a:r>
          </a:p>
        </p:txBody>
      </p:sp>
      <p:sp>
        <p:nvSpPr>
          <p:cNvPr id="3" name="Rectangle 2"/>
          <p:cNvSpPr/>
          <p:nvPr/>
        </p:nvSpPr>
        <p:spPr>
          <a:xfrm>
            <a:off x="406400" y="6233477"/>
            <a:ext cx="10866202" cy="769441"/>
          </a:xfrm>
          <a:prstGeom prst="rect">
            <a:avLst/>
          </a:prstGeom>
        </p:spPr>
        <p:txBody>
          <a:bodyPr wrap="square" anchor="t">
            <a:spAutoFit/>
          </a:bodyPr>
          <a:lstStyle/>
          <a:p>
            <a:r>
              <a:rPr lang="en-US" sz="1400" dirty="0"/>
              <a:t>Source: </a:t>
            </a:r>
            <a:r>
              <a:rPr lang="en-US" sz="1400" dirty="0">
                <a:hlinkClick r:id="rId3"/>
              </a:rPr>
              <a:t>http://www.ed.gov/news/press-releases/persistent-disparities-found-through-comprehensive-civil-rights-survey-underscore-need-continued-focus-equity-king-says</a:t>
            </a:r>
            <a:r>
              <a:rPr lang="en-US" sz="1400" dirty="0"/>
              <a:t> (a</a:t>
            </a:r>
            <a:r>
              <a:rPr lang="en-US" sz="1400" dirty="0">
                <a:solidFill>
                  <a:srgbClr val="404040"/>
                </a:solidFill>
              </a:rPr>
              <a:t>ccessed </a:t>
            </a:r>
            <a:r>
              <a:rPr lang="en-US" sz="1400" dirty="0">
                <a:solidFill>
                  <a:schemeClr val="tx1">
                    <a:lumMod val="75000"/>
                    <a:lumOff val="25000"/>
                  </a:schemeClr>
                </a:solidFill>
                <a:latin typeface="Century Gothic" charset="0"/>
                <a:ea typeface="Century Gothic" charset="0"/>
                <a:cs typeface="Century Gothic" charset="0"/>
              </a:rPr>
              <a:t>August 26, 2016)</a:t>
            </a:r>
            <a:endParaRPr lang="en-US" sz="1400" dirty="0"/>
          </a:p>
          <a:p>
            <a:r>
              <a:rPr lang="en-US" sz="1600" dirty="0"/>
              <a:t> </a:t>
            </a:r>
          </a:p>
        </p:txBody>
      </p:sp>
    </p:spTree>
    <p:extLst>
      <p:ext uri="{BB962C8B-B14F-4D97-AF65-F5344CB8AC3E}">
        <p14:creationId xmlns:p14="http://schemas.microsoft.com/office/powerpoint/2010/main" val="194193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par>
                          <p:cTn id="28" fill="hold">
                            <p:stCondLst>
                              <p:cond delay="2000"/>
                            </p:stCondLst>
                            <p:childTnLst>
                              <p:par>
                                <p:cTn id="29" presetID="2" presetClass="entr" presetSubtype="4"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7850" b="4875"/>
          <a:stretch/>
        </p:blipFill>
        <p:spPr>
          <a:xfrm>
            <a:off x="-1" y="0"/>
            <a:ext cx="12227089" cy="7116418"/>
          </a:xfrm>
          <a:prstGeom prst="rect">
            <a:avLst/>
          </a:prstGeom>
        </p:spPr>
      </p:pic>
      <p:sp>
        <p:nvSpPr>
          <p:cNvPr id="6" name="Rectangle 5"/>
          <p:cNvSpPr/>
          <p:nvPr/>
        </p:nvSpPr>
        <p:spPr>
          <a:xfrm>
            <a:off x="-969066" y="1451113"/>
            <a:ext cx="14968330" cy="3808136"/>
          </a:xfrm>
          <a:prstGeom prst="rect">
            <a:avLst/>
          </a:prstGeom>
          <a:solidFill>
            <a:schemeClr val="dk1">
              <a:alpha val="4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45771" y="1635712"/>
            <a:ext cx="9938657" cy="3438939"/>
          </a:xfrm>
        </p:spPr>
        <p:txBody>
          <a:bodyPr>
            <a:noAutofit/>
          </a:bodyPr>
          <a:lstStyle/>
          <a:p>
            <a:pPr marL="0" indent="0">
              <a:lnSpc>
                <a:spcPct val="110000"/>
              </a:lnSpc>
            </a:pPr>
            <a:r>
              <a:rPr lang="en-US" sz="3600" dirty="0">
                <a:solidFill>
                  <a:schemeClr val="bg1"/>
                </a:solidFill>
              </a:rPr>
              <a:t>Across the nation, high schools are raising expectations by offering access to advanced high school courses and college courses for traditionally underserved students and the results are promising.</a:t>
            </a:r>
            <a:endParaRPr lang="en-US" sz="2800" dirty="0">
              <a:solidFill>
                <a:schemeClr val="bg1"/>
              </a:solidFill>
            </a:endParaRPr>
          </a:p>
        </p:txBody>
      </p:sp>
      <p:pic>
        <p:nvPicPr>
          <p:cNvPr id="7" name="Picture 6"/>
          <p:cNvPicPr>
            <a:picLocks noChangeAspect="1"/>
          </p:cNvPicPr>
          <p:nvPr/>
        </p:nvPicPr>
        <p:blipFill>
          <a:blip r:embed="rId4"/>
          <a:stretch>
            <a:fillRect/>
          </a:stretch>
        </p:blipFill>
        <p:spPr>
          <a:xfrm>
            <a:off x="11503470" y="6257925"/>
            <a:ext cx="540893" cy="530876"/>
          </a:xfrm>
          <a:prstGeom prst="rect">
            <a:avLst/>
          </a:prstGeom>
        </p:spPr>
      </p:pic>
      <p:sp>
        <p:nvSpPr>
          <p:cNvPr id="8" name="Rectangle 7"/>
          <p:cNvSpPr/>
          <p:nvPr/>
        </p:nvSpPr>
        <p:spPr>
          <a:xfrm>
            <a:off x="11516566" y="179668"/>
            <a:ext cx="357187" cy="357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fld id="{06E88B70-8261-154C-8D2D-13E55B8FB8C4}" type="slidenum">
              <a:rPr lang="en-US" sz="1100" smtClean="0">
                <a:solidFill>
                  <a:schemeClr val="bg1">
                    <a:lumMod val="50000"/>
                  </a:schemeClr>
                </a:solidFill>
              </a:rPr>
              <a:t>34</a:t>
            </a:fld>
            <a:endParaRPr lang="en-US" sz="1100" dirty="0">
              <a:solidFill>
                <a:schemeClr val="bg1">
                  <a:lumMod val="50000"/>
                </a:schemeClr>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172688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ppt_x</p:attrName>
                                        </p:attrNameLst>
                                      </p:cBhvr>
                                      <p:tavLst>
                                        <p:tav tm="0">
                                          <p:val>
                                            <p:strVal val="#ppt_x-#ppt_w*1.125000"/>
                                          </p:val>
                                        </p:tav>
                                        <p:tav tm="100000">
                                          <p:val>
                                            <p:strVal val="#ppt_x"/>
                                          </p:val>
                                        </p:tav>
                                      </p:tavLst>
                                    </p:anim>
                                    <p:animEffect transition="in" filter="wipe(righ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1523999" y="665163"/>
            <a:ext cx="9144000" cy="1069852"/>
          </a:xfrm>
        </p:spPr>
        <p:txBody>
          <a:bodyPr>
            <a:noAutofit/>
          </a:bodyPr>
          <a:lstStyle/>
          <a:p>
            <a:r>
              <a:rPr lang="en-US" sz="4000" dirty="0"/>
              <a:t>Listen to San Antonio (TX) Council Member Rey </a:t>
            </a:r>
            <a:r>
              <a:rPr lang="en-US" sz="4000" dirty="0" err="1"/>
              <a:t>Saldaña’s</a:t>
            </a:r>
            <a:r>
              <a:rPr lang="en-US" sz="4000" dirty="0"/>
              <a:t> Story</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2" name="Add-in 1"/>
              <p:cNvGraphicFramePr>
                <a:graphicFrameLocks noGrp="1"/>
              </p:cNvGraphicFramePr>
              <p:nvPr>
                <p:extLst>
                  <p:ext uri="{D42A27DB-BD31-4B8C-83A1-F6EECF244321}">
                    <p14:modId xmlns:p14="http://schemas.microsoft.com/office/powerpoint/2010/main" val="1118295781"/>
                  </p:ext>
                </p:extLst>
              </p:nvPr>
            </p:nvGraphicFramePr>
            <p:xfrm>
              <a:off x="2568541" y="1971371"/>
              <a:ext cx="7147359" cy="402039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2" name="Add-in 1"/>
              <p:cNvPicPr>
                <a:picLocks noGrp="1" noRot="1" noChangeAspect="1" noMove="1" noResize="1" noEditPoints="1" noAdjustHandles="1" noChangeArrowheads="1" noChangeShapeType="1"/>
              </p:cNvPicPr>
              <p:nvPr/>
            </p:nvPicPr>
            <p:blipFill>
              <a:blip r:embed="rId4"/>
              <a:stretch>
                <a:fillRect/>
              </a:stretch>
            </p:blipFill>
            <p:spPr>
              <a:xfrm>
                <a:off x="2568541" y="1971371"/>
                <a:ext cx="7147359" cy="4020390"/>
              </a:xfrm>
              <a:prstGeom prst="rect">
                <a:avLst/>
              </a:prstGeom>
            </p:spPr>
          </p:pic>
        </mc:Fallback>
      </mc:AlternateContent>
      <p:sp>
        <p:nvSpPr>
          <p:cNvPr id="7" name="TextBox 6"/>
          <p:cNvSpPr txBox="1"/>
          <p:nvPr/>
        </p:nvSpPr>
        <p:spPr>
          <a:xfrm>
            <a:off x="355600" y="6228117"/>
            <a:ext cx="10604500" cy="523220"/>
          </a:xfrm>
          <a:prstGeom prst="rect">
            <a:avLst/>
          </a:prstGeom>
          <a:noFill/>
        </p:spPr>
        <p:txBody>
          <a:bodyPr wrap="square" rtlCol="0">
            <a:spAutoFit/>
          </a:bodyPr>
          <a:lstStyle/>
          <a:p>
            <a:r>
              <a:rPr lang="en-US" sz="1400" dirty="0"/>
              <a:t>Source: Alliance for Excellent Education, </a:t>
            </a:r>
            <a:r>
              <a:rPr lang="en-US" sz="1400" dirty="0">
                <a:hlinkClick r:id="rId5"/>
              </a:rPr>
              <a:t>https://</a:t>
            </a:r>
            <a:r>
              <a:rPr lang="en-US" sz="1400" dirty="0" err="1">
                <a:hlinkClick r:id="rId5"/>
              </a:rPr>
              <a:t>www.youtube.com</a:t>
            </a:r>
            <a:r>
              <a:rPr lang="en-US" sz="1400" dirty="0">
                <a:hlinkClick r:id="rId5"/>
              </a:rPr>
              <a:t>/</a:t>
            </a:r>
            <a:r>
              <a:rPr lang="en-US" sz="1400" dirty="0" err="1">
                <a:hlinkClick r:id="rId5"/>
              </a:rPr>
              <a:t>watch?v</a:t>
            </a:r>
            <a:r>
              <a:rPr lang="en-US" sz="1400" dirty="0">
                <a:hlinkClick r:id="rId5"/>
              </a:rPr>
              <a:t>=RLMoAg-iYz0 </a:t>
            </a:r>
            <a:r>
              <a:rPr lang="en-US" sz="1400" dirty="0">
                <a:solidFill>
                  <a:schemeClr val="tx1">
                    <a:lumMod val="75000"/>
                    <a:lumOff val="25000"/>
                  </a:schemeClr>
                </a:solidFill>
                <a:latin typeface="Century Gothic" charset="0"/>
                <a:ea typeface="Century Gothic" charset="0"/>
                <a:cs typeface="Century Gothic" charset="0"/>
              </a:rPr>
              <a:t>(accessed August 24, 2016)</a:t>
            </a:r>
            <a:endParaRPr lang="en-US" sz="1400" dirty="0"/>
          </a:p>
          <a:p>
            <a:endParaRPr lang="en-US" sz="1400" dirty="0"/>
          </a:p>
        </p:txBody>
      </p:sp>
    </p:spTree>
    <p:extLst>
      <p:ext uri="{BB962C8B-B14F-4D97-AF65-F5344CB8AC3E}">
        <p14:creationId xmlns:p14="http://schemas.microsoft.com/office/powerpoint/2010/main" val="2749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8583" y="3716815"/>
            <a:ext cx="10972800" cy="1143000"/>
          </a:xfrm>
        </p:spPr>
        <p:txBody>
          <a:bodyPr/>
          <a:lstStyle/>
          <a:p>
            <a:r>
              <a:rPr lang="en-US" sz="3200" b="0" dirty="0"/>
              <a:t>Information for Leaders</a:t>
            </a:r>
          </a:p>
        </p:txBody>
      </p:sp>
      <p:sp>
        <p:nvSpPr>
          <p:cNvPr id="3" name="Title 1"/>
          <p:cNvSpPr txBox="1">
            <a:spLocks/>
          </p:cNvSpPr>
          <p:nvPr/>
        </p:nvSpPr>
        <p:spPr bwMode="auto">
          <a:xfrm>
            <a:off x="1199920" y="2172101"/>
            <a:ext cx="9770125" cy="1811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i="0" kern="1200">
                <a:solidFill>
                  <a:schemeClr val="bg1"/>
                </a:solidFill>
                <a:latin typeface="Century Gothic" charset="0"/>
                <a:ea typeface="Century Gothic" charset="0"/>
                <a:cs typeface="Century Gothic" charset="0"/>
              </a:defRPr>
            </a:lvl1pPr>
            <a:lvl2pPr algn="ctr" rtl="0" eaLnBrk="1" fontAlgn="base" hangingPunct="1">
              <a:spcBef>
                <a:spcPct val="0"/>
              </a:spcBef>
              <a:spcAft>
                <a:spcPct val="0"/>
              </a:spcAft>
              <a:defRPr sz="5867">
                <a:solidFill>
                  <a:schemeClr val="tx1"/>
                </a:solidFill>
                <a:latin typeface="Calibri" charset="0"/>
              </a:defRPr>
            </a:lvl2pPr>
            <a:lvl3pPr algn="ctr" rtl="0" eaLnBrk="1" fontAlgn="base" hangingPunct="1">
              <a:spcBef>
                <a:spcPct val="0"/>
              </a:spcBef>
              <a:spcAft>
                <a:spcPct val="0"/>
              </a:spcAft>
              <a:defRPr sz="5867">
                <a:solidFill>
                  <a:schemeClr val="tx1"/>
                </a:solidFill>
                <a:latin typeface="Calibri" charset="0"/>
              </a:defRPr>
            </a:lvl3pPr>
            <a:lvl4pPr algn="ctr" rtl="0" eaLnBrk="1" fontAlgn="base" hangingPunct="1">
              <a:spcBef>
                <a:spcPct val="0"/>
              </a:spcBef>
              <a:spcAft>
                <a:spcPct val="0"/>
              </a:spcAft>
              <a:defRPr sz="5867">
                <a:solidFill>
                  <a:schemeClr val="tx1"/>
                </a:solidFill>
                <a:latin typeface="Calibri" charset="0"/>
              </a:defRPr>
            </a:lvl4pPr>
            <a:lvl5pPr algn="ctr" rtl="0" eaLnBrk="1" fontAlgn="base" hangingPunct="1">
              <a:spcBef>
                <a:spcPct val="0"/>
              </a:spcBef>
              <a:spcAft>
                <a:spcPct val="0"/>
              </a:spcAft>
              <a:defRPr sz="5867">
                <a:solidFill>
                  <a:schemeClr val="tx1"/>
                </a:solidFill>
                <a:latin typeface="Calibri" charset="0"/>
              </a:defRPr>
            </a:lvl5pPr>
            <a:lvl6pPr marL="609585" algn="ctr" rtl="0" eaLnBrk="1" fontAlgn="base" hangingPunct="1">
              <a:spcBef>
                <a:spcPct val="0"/>
              </a:spcBef>
              <a:spcAft>
                <a:spcPct val="0"/>
              </a:spcAft>
              <a:defRPr sz="5867">
                <a:solidFill>
                  <a:schemeClr val="tx1"/>
                </a:solidFill>
                <a:latin typeface="Calibri" charset="0"/>
              </a:defRPr>
            </a:lvl6pPr>
            <a:lvl7pPr marL="1219170" algn="ctr" rtl="0" eaLnBrk="1" fontAlgn="base" hangingPunct="1">
              <a:spcBef>
                <a:spcPct val="0"/>
              </a:spcBef>
              <a:spcAft>
                <a:spcPct val="0"/>
              </a:spcAft>
              <a:defRPr sz="5867">
                <a:solidFill>
                  <a:schemeClr val="tx1"/>
                </a:solidFill>
                <a:latin typeface="Calibri" charset="0"/>
              </a:defRPr>
            </a:lvl7pPr>
            <a:lvl8pPr marL="1828754" algn="ctr" rtl="0" eaLnBrk="1" fontAlgn="base" hangingPunct="1">
              <a:spcBef>
                <a:spcPct val="0"/>
              </a:spcBef>
              <a:spcAft>
                <a:spcPct val="0"/>
              </a:spcAft>
              <a:defRPr sz="5867">
                <a:solidFill>
                  <a:schemeClr val="tx1"/>
                </a:solidFill>
                <a:latin typeface="Calibri" charset="0"/>
              </a:defRPr>
            </a:lvl8pPr>
            <a:lvl9pPr marL="2438339" algn="ctr" rtl="0" eaLnBrk="1" fontAlgn="base" hangingPunct="1">
              <a:spcBef>
                <a:spcPct val="0"/>
              </a:spcBef>
              <a:spcAft>
                <a:spcPct val="0"/>
              </a:spcAft>
              <a:defRPr sz="5867">
                <a:solidFill>
                  <a:schemeClr val="tx1"/>
                </a:solidFill>
                <a:latin typeface="Calibri" charset="0"/>
              </a:defRPr>
            </a:lvl9pPr>
          </a:lstStyle>
          <a:p>
            <a:r>
              <a:rPr lang="en-US" dirty="0"/>
              <a:t>Implementing Early College High Schools and Dual-Enrollment Programs</a:t>
            </a:r>
          </a:p>
        </p:txBody>
      </p:sp>
      <p:pic>
        <p:nvPicPr>
          <p:cNvPr id="4" name="Picture 3"/>
          <p:cNvPicPr>
            <a:picLocks noChangeAspect="1"/>
          </p:cNvPicPr>
          <p:nvPr/>
        </p:nvPicPr>
        <p:blipFill>
          <a:blip r:embed="rId3"/>
          <a:stretch>
            <a:fillRect/>
          </a:stretch>
        </p:blipFill>
        <p:spPr>
          <a:xfrm>
            <a:off x="11503470" y="6257925"/>
            <a:ext cx="540893" cy="530876"/>
          </a:xfrm>
          <a:prstGeom prst="rect">
            <a:avLst/>
          </a:prstGeom>
        </p:spPr>
      </p:pic>
    </p:spTree>
    <p:extLst>
      <p:ext uri="{BB962C8B-B14F-4D97-AF65-F5344CB8AC3E}">
        <p14:creationId xmlns:p14="http://schemas.microsoft.com/office/powerpoint/2010/main" val="36040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40512"/>
            <a:ext cx="10972800" cy="695096"/>
          </a:xfrm>
        </p:spPr>
        <p:txBody>
          <a:bodyPr/>
          <a:lstStyle/>
          <a:p>
            <a:r>
              <a:rPr lang="en-US" dirty="0"/>
              <a:t> Rigorous Standards</a:t>
            </a:r>
          </a:p>
        </p:txBody>
      </p:sp>
      <p:sp>
        <p:nvSpPr>
          <p:cNvPr id="3" name="Subtitle 2"/>
          <p:cNvSpPr>
            <a:spLocks noGrp="1"/>
          </p:cNvSpPr>
          <p:nvPr>
            <p:ph type="subTitle" idx="1"/>
          </p:nvPr>
        </p:nvSpPr>
        <p:spPr>
          <a:xfrm>
            <a:off x="511943" y="2419950"/>
            <a:ext cx="6430393" cy="2480523"/>
          </a:xfrm>
        </p:spPr>
        <p:txBody>
          <a:bodyPr/>
          <a:lstStyle/>
          <a:p>
            <a:r>
              <a:rPr lang="en-US" dirty="0"/>
              <a:t>When students walk across the graduation stage and are handed a high school diploma, they should be confident that they are ready for college and a career. The diploma should represent achievement of rigorous state standards.</a:t>
            </a:r>
          </a:p>
        </p:txBody>
      </p:sp>
      <p:sp>
        <p:nvSpPr>
          <p:cNvPr id="4" name="Rectangle 3"/>
          <p:cNvSpPr/>
          <p:nvPr/>
        </p:nvSpPr>
        <p:spPr>
          <a:xfrm>
            <a:off x="609600" y="6084815"/>
            <a:ext cx="9377779" cy="523220"/>
          </a:xfrm>
          <a:prstGeom prst="rect">
            <a:avLst/>
          </a:prstGeom>
        </p:spPr>
        <p:txBody>
          <a:bodyPr wrap="square">
            <a:spAutoFit/>
          </a:bodyPr>
          <a:lstStyle/>
          <a:p>
            <a:r>
              <a:rPr lang="en-US" sz="1400" dirty="0"/>
              <a:t>Source: </a:t>
            </a:r>
            <a:r>
              <a:rPr lang="en-US" sz="1400" dirty="0">
                <a:hlinkClick r:id="rId3"/>
              </a:rPr>
              <a:t>http://all4ed.org/articles/tickets-to-nowhere-new-report-exposes-lack-of-alignment-between-state-diplomas-and-college-and-career-ready-standards/</a:t>
            </a:r>
            <a:r>
              <a:rPr lang="en-US" sz="1400" dirty="0"/>
              <a:t> (accessed September 1, 2016)</a:t>
            </a:r>
          </a:p>
        </p:txBody>
      </p:sp>
      <p:sp>
        <p:nvSpPr>
          <p:cNvPr id="6" name="Oval 5"/>
          <p:cNvSpPr/>
          <p:nvPr/>
        </p:nvSpPr>
        <p:spPr>
          <a:xfrm>
            <a:off x="7492753" y="1545476"/>
            <a:ext cx="4225771" cy="4229472"/>
          </a:xfrm>
          <a:prstGeom prst="ellipse">
            <a:avLst/>
          </a:prstGeom>
          <a:blipFill dpi="0" rotWithShape="0">
            <a:blip r:embed="rId4"/>
            <a:srcRect/>
            <a:stretch>
              <a:fillRect l="-34474" t="-526" r="-14536" b="-215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84194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ESSA Academic Standards Requirement</a:t>
            </a:r>
          </a:p>
        </p:txBody>
      </p:sp>
      <p:sp>
        <p:nvSpPr>
          <p:cNvPr id="3" name="Subtitle 2"/>
          <p:cNvSpPr>
            <a:spLocks noGrp="1"/>
          </p:cNvSpPr>
          <p:nvPr>
            <p:ph type="subTitle" idx="1"/>
          </p:nvPr>
        </p:nvSpPr>
        <p:spPr>
          <a:xfrm>
            <a:off x="5264458" y="1946389"/>
            <a:ext cx="6317942" cy="3349511"/>
          </a:xfrm>
        </p:spPr>
        <p:txBody>
          <a:bodyPr/>
          <a:lstStyle/>
          <a:p>
            <a:pPr algn="l"/>
            <a:r>
              <a:rPr lang="en-US" dirty="0"/>
              <a:t>ESSA requires states to set challenging academic standards in reading/language arts and math that are aligned with the following:</a:t>
            </a:r>
          </a:p>
          <a:p>
            <a:pPr marL="342900" indent="-342900" algn="l">
              <a:buFont typeface="Arial" charset="0"/>
              <a:buChar char="•"/>
            </a:pPr>
            <a:r>
              <a:rPr lang="en-US" dirty="0"/>
              <a:t>entrance requirements for credit-bearing course work in the state’s system of higher education; and</a:t>
            </a:r>
          </a:p>
          <a:p>
            <a:pPr marL="342900" indent="-342900" algn="l">
              <a:buFont typeface="Arial" charset="0"/>
              <a:buChar char="•"/>
            </a:pPr>
            <a:r>
              <a:rPr lang="en-US" dirty="0"/>
              <a:t>relevant state career and technical education standards.</a:t>
            </a:r>
          </a:p>
          <a:p>
            <a:pPr algn="l"/>
            <a:endParaRPr lang="en-US" sz="2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29488"/>
            <a:ext cx="4945292" cy="3296861"/>
          </a:xfrm>
          <a:prstGeom prst="rect">
            <a:avLst/>
          </a:prstGeom>
        </p:spPr>
      </p:pic>
      <p:sp>
        <p:nvSpPr>
          <p:cNvPr id="5" name="TextBox 4"/>
          <p:cNvSpPr txBox="1"/>
          <p:nvPr/>
        </p:nvSpPr>
        <p:spPr>
          <a:xfrm>
            <a:off x="609600" y="6159500"/>
            <a:ext cx="5562600" cy="307777"/>
          </a:xfrm>
          <a:prstGeom prst="rect">
            <a:avLst/>
          </a:prstGeom>
          <a:noFill/>
        </p:spPr>
        <p:txBody>
          <a:bodyPr wrap="square" rtlCol="0">
            <a:spAutoFit/>
          </a:bodyPr>
          <a:lstStyle/>
          <a:p>
            <a:r>
              <a:rPr lang="en-US" sz="1400" dirty="0"/>
              <a:t>Source; ESSA, Sec. 1111(b)(1)</a:t>
            </a:r>
          </a:p>
        </p:txBody>
      </p:sp>
    </p:spTree>
    <p:extLst>
      <p:ext uri="{BB962C8B-B14F-4D97-AF65-F5344CB8AC3E}">
        <p14:creationId xmlns:p14="http://schemas.microsoft.com/office/powerpoint/2010/main" val="5785244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540512"/>
            <a:ext cx="10972800" cy="1008888"/>
          </a:xfrm>
        </p:spPr>
        <p:txBody>
          <a:bodyPr/>
          <a:lstStyle/>
          <a:p>
            <a:r>
              <a:rPr lang="en-US" dirty="0"/>
              <a:t>Listen to Superintendent Daniel </a:t>
            </a:r>
            <a:r>
              <a:rPr lang="en-US"/>
              <a:t>King </a:t>
            </a:r>
            <a:br>
              <a:rPr lang="en-US"/>
            </a:br>
            <a:r>
              <a:rPr lang="en-US"/>
              <a:t>Make </a:t>
            </a:r>
            <a:r>
              <a:rPr lang="en-US" dirty="0"/>
              <a:t>the Case </a:t>
            </a:r>
          </a:p>
        </p:txBody>
      </p:sp>
      <p:sp>
        <p:nvSpPr>
          <p:cNvPr id="7" name="TextBox 6"/>
          <p:cNvSpPr txBox="1"/>
          <p:nvPr/>
        </p:nvSpPr>
        <p:spPr>
          <a:xfrm>
            <a:off x="609600" y="6245224"/>
            <a:ext cx="10375900" cy="307777"/>
          </a:xfrm>
          <a:prstGeom prst="rect">
            <a:avLst/>
          </a:prstGeom>
          <a:noFill/>
        </p:spPr>
        <p:txBody>
          <a:bodyPr wrap="square" rtlCol="0" anchor="t">
            <a:spAutoFit/>
          </a:bodyPr>
          <a:lstStyle/>
          <a:p>
            <a:r>
              <a:rPr lang="en-US" sz="1400" dirty="0"/>
              <a:t>Source: </a:t>
            </a:r>
            <a:r>
              <a:rPr lang="en-US" sz="1400" dirty="0">
                <a:hlinkClick r:id="rId2"/>
              </a:rPr>
              <a:t>https://www.youtube.com/watch?v=aw3SGD2flno</a:t>
            </a:r>
            <a:r>
              <a:rPr lang="en-US" sz="1400" dirty="0"/>
              <a:t> (accessed August 29, 2016)</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3" name="Add-in 2"/>
              <p:cNvGraphicFramePr>
                <a:graphicFrameLocks noGrp="1"/>
              </p:cNvGraphicFramePr>
              <p:nvPr>
                <p:extLst>
                  <p:ext uri="{D42A27DB-BD31-4B8C-83A1-F6EECF244321}">
                    <p14:modId xmlns:p14="http://schemas.microsoft.com/office/powerpoint/2010/main" val="174993403"/>
                  </p:ext>
                </p:extLst>
              </p:nvPr>
            </p:nvGraphicFramePr>
            <p:xfrm>
              <a:off x="2476500" y="1939924"/>
              <a:ext cx="6959602" cy="3914776"/>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3" name="Add-in 2"/>
              <p:cNvPicPr>
                <a:picLocks noGrp="1" noRot="1" noChangeAspect="1" noMove="1" noResize="1" noEditPoints="1" noAdjustHandles="1" noChangeArrowheads="1" noChangeShapeType="1"/>
              </p:cNvPicPr>
              <p:nvPr/>
            </p:nvPicPr>
            <p:blipFill>
              <a:blip r:embed="rId4"/>
              <a:stretch>
                <a:fillRect/>
              </a:stretch>
            </p:blipFill>
            <p:spPr>
              <a:xfrm>
                <a:off x="2476500" y="1939924"/>
                <a:ext cx="6959602" cy="3914776"/>
              </a:xfrm>
              <a:prstGeom prst="rect">
                <a:avLst/>
              </a:prstGeom>
            </p:spPr>
          </p:pic>
        </mc:Fallback>
      </mc:AlternateContent>
    </p:spTree>
    <p:extLst>
      <p:ext uri="{BB962C8B-B14F-4D97-AF65-F5344CB8AC3E}">
        <p14:creationId xmlns:p14="http://schemas.microsoft.com/office/powerpoint/2010/main" val="515774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Next-Generation High Schools?</a:t>
            </a:r>
          </a:p>
        </p:txBody>
      </p:sp>
      <p:sp>
        <p:nvSpPr>
          <p:cNvPr id="3" name="Subtitle 2"/>
          <p:cNvSpPr>
            <a:spLocks noGrp="1"/>
          </p:cNvSpPr>
          <p:nvPr>
            <p:ph type="subTitle" idx="1"/>
          </p:nvPr>
        </p:nvSpPr>
        <p:spPr>
          <a:xfrm>
            <a:off x="609600" y="1666050"/>
            <a:ext cx="10972800" cy="4222132"/>
          </a:xfrm>
        </p:spPr>
        <p:txBody>
          <a:bodyPr/>
          <a:lstStyle/>
          <a:p>
            <a:pPr algn="l"/>
            <a:r>
              <a:rPr lang="en-US" dirty="0"/>
              <a:t>The High School Redesign initiative promotes a rethinking of the high school learning experience, and challenges schools to:</a:t>
            </a:r>
          </a:p>
          <a:p>
            <a:pPr marL="342900" indent="-342900" algn="l">
              <a:buFont typeface="Arial" panose="020B0604020202020204" pitchFamily="34" charset="0"/>
              <a:buChar char="•"/>
            </a:pPr>
            <a:r>
              <a:rPr lang="en-US" sz="2200" dirty="0"/>
              <a:t>Redesign academic content and instructional practices. </a:t>
            </a:r>
          </a:p>
          <a:p>
            <a:pPr marL="342900" indent="-342900" algn="l">
              <a:buFont typeface="Arial" panose="020B0604020202020204" pitchFamily="34" charset="0"/>
              <a:buChar char="•"/>
            </a:pPr>
            <a:r>
              <a:rPr lang="en-US" sz="2200" dirty="0"/>
              <a:t>Personalize learning opportunities.</a:t>
            </a:r>
          </a:p>
          <a:p>
            <a:pPr marL="342900" indent="-342900" algn="l">
              <a:buFont typeface="Arial" panose="020B0604020202020204" pitchFamily="34" charset="0"/>
              <a:buChar char="•"/>
            </a:pPr>
            <a:r>
              <a:rPr lang="en-US" sz="2200" dirty="0"/>
              <a:t>Provide academic and wrap-around support services.</a:t>
            </a:r>
          </a:p>
          <a:p>
            <a:pPr marL="342900" indent="-342900" algn="l">
              <a:buFont typeface="Arial" panose="020B0604020202020204" pitchFamily="34" charset="0"/>
              <a:buChar char="•"/>
            </a:pPr>
            <a:r>
              <a:rPr lang="en-US" sz="2200" dirty="0"/>
              <a:t>Provide high-quality career and college exploration and counseling. </a:t>
            </a:r>
          </a:p>
          <a:p>
            <a:pPr marL="342900" indent="-342900" algn="l">
              <a:buFont typeface="Arial" panose="020B0604020202020204" pitchFamily="34" charset="0"/>
              <a:buChar char="•"/>
            </a:pPr>
            <a:r>
              <a:rPr lang="en-US" sz="2200" dirty="0"/>
              <a:t>Offer opportunities to earn postsecondary credit.</a:t>
            </a:r>
          </a:p>
          <a:p>
            <a:pPr marL="342900" indent="-342900" algn="l">
              <a:buFont typeface="Arial" panose="020B0604020202020204" pitchFamily="34" charset="0"/>
              <a:buChar char="•"/>
            </a:pPr>
            <a:r>
              <a:rPr lang="en-US" sz="2200" dirty="0"/>
              <a:t>Provide career-related experiences or competencies.</a:t>
            </a:r>
          </a:p>
          <a:p>
            <a:pPr marL="342900" indent="-342900" algn="l">
              <a:buFont typeface="Arial" panose="020B0604020202020204" pitchFamily="34" charset="0"/>
              <a:buChar char="•"/>
            </a:pPr>
            <a:r>
              <a:rPr lang="en-US" sz="2200" dirty="0"/>
              <a:t>Strategically use learning time in more meaningful ways.</a:t>
            </a:r>
          </a:p>
          <a:p>
            <a:pPr marL="342900" indent="-342900" algn="l">
              <a:buFont typeface="Arial" panose="020B0604020202020204" pitchFamily="34" charset="0"/>
              <a:buChar char="•"/>
            </a:pPr>
            <a:r>
              <a:rPr lang="en-US" sz="2200" dirty="0"/>
              <a:t>Provide evidence-based professional development.</a:t>
            </a:r>
          </a:p>
        </p:txBody>
      </p:sp>
      <p:sp>
        <p:nvSpPr>
          <p:cNvPr id="4" name="TextBox 3"/>
          <p:cNvSpPr txBox="1"/>
          <p:nvPr/>
        </p:nvSpPr>
        <p:spPr>
          <a:xfrm>
            <a:off x="266700" y="6216216"/>
            <a:ext cx="11163299" cy="307777"/>
          </a:xfrm>
          <a:prstGeom prst="rect">
            <a:avLst/>
          </a:prstGeom>
          <a:noFill/>
        </p:spPr>
        <p:txBody>
          <a:bodyPr wrap="square" rtlCol="0">
            <a:spAutoFit/>
          </a:bodyPr>
          <a:lstStyle/>
          <a:p>
            <a:r>
              <a:rPr lang="en-US" sz="1400" dirty="0"/>
              <a:t>Source: </a:t>
            </a:r>
            <a:r>
              <a:rPr lang="en-US" sz="1400" dirty="0">
                <a:hlinkClick r:id="rId2"/>
              </a:rPr>
              <a:t>http://www.ed.gov/news/press-releases/fact-sheet-redesigning-americas-high-schools</a:t>
            </a:r>
            <a:r>
              <a:rPr lang="en-US" sz="1400" dirty="0"/>
              <a:t> (accessed September 6, 2016)</a:t>
            </a:r>
          </a:p>
        </p:txBody>
      </p:sp>
    </p:spTree>
    <p:extLst>
      <p:ext uri="{BB962C8B-B14F-4D97-AF65-F5344CB8AC3E}">
        <p14:creationId xmlns:p14="http://schemas.microsoft.com/office/powerpoint/2010/main" val="22722468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5253" y="526015"/>
            <a:ext cx="10614990" cy="804021"/>
          </a:xfrm>
        </p:spPr>
        <p:txBody>
          <a:bodyPr>
            <a:normAutofit/>
          </a:bodyPr>
          <a:lstStyle/>
          <a:p>
            <a:pPr algn="l"/>
            <a:r>
              <a:rPr lang="en-US" sz="4400" dirty="0"/>
              <a:t>What Is an Early College High School?</a:t>
            </a:r>
          </a:p>
        </p:txBody>
      </p:sp>
      <p:sp>
        <p:nvSpPr>
          <p:cNvPr id="3" name="Subtitle 2"/>
          <p:cNvSpPr>
            <a:spLocks noGrp="1"/>
          </p:cNvSpPr>
          <p:nvPr>
            <p:ph type="subTitle" idx="1"/>
          </p:nvPr>
        </p:nvSpPr>
        <p:spPr>
          <a:xfrm>
            <a:off x="775253" y="1681922"/>
            <a:ext cx="10898587" cy="4439478"/>
          </a:xfrm>
        </p:spPr>
        <p:txBody>
          <a:bodyPr/>
          <a:lstStyle/>
          <a:p>
            <a:pPr algn="l"/>
            <a:r>
              <a:rPr lang="en-US" b="1" dirty="0"/>
              <a:t>As defined in the Every Student Succeeds Act (ESSA):</a:t>
            </a:r>
          </a:p>
          <a:p>
            <a:pPr algn="l"/>
            <a:endParaRPr lang="en-US" dirty="0"/>
          </a:p>
          <a:p>
            <a:pPr algn="l"/>
            <a:r>
              <a:rPr lang="en-US" dirty="0"/>
              <a:t>An early college high school is a partnership between at least one local educational agency and at least one institution of higher education that allows participants to simultaneously complete requirements toward earning a regular high school diploma and earn not less than twelve credits that are</a:t>
            </a:r>
          </a:p>
          <a:p>
            <a:pPr algn="l"/>
            <a:r>
              <a:rPr lang="en-US" dirty="0"/>
              <a:t>(1) transferable to the institutions of higher education;</a:t>
            </a:r>
          </a:p>
          <a:p>
            <a:pPr algn="l"/>
            <a:r>
              <a:rPr lang="en-US" dirty="0"/>
              <a:t>(2) part of an organized course of study toward a postsecondary degree or credential; and</a:t>
            </a:r>
          </a:p>
          <a:p>
            <a:pPr algn="l"/>
            <a:r>
              <a:rPr lang="en-US" dirty="0"/>
              <a:t>(3) provided at no cost to the participant or the participant’s family.</a:t>
            </a:r>
          </a:p>
          <a:p>
            <a:pPr algn="l"/>
            <a:endParaRPr lang="en-US" sz="2000" dirty="0"/>
          </a:p>
          <a:p>
            <a:pPr marL="342900" indent="-342900" algn="l">
              <a:buFont typeface="Arial" charset="0"/>
              <a:buChar char="•"/>
            </a:pPr>
            <a:endParaRPr lang="en-US" sz="2000" dirty="0"/>
          </a:p>
        </p:txBody>
      </p:sp>
      <p:sp>
        <p:nvSpPr>
          <p:cNvPr id="4" name="Rectangle 3"/>
          <p:cNvSpPr/>
          <p:nvPr/>
        </p:nvSpPr>
        <p:spPr>
          <a:xfrm>
            <a:off x="803433" y="6288620"/>
            <a:ext cx="2544286" cy="307777"/>
          </a:xfrm>
          <a:prstGeom prst="rect">
            <a:avLst/>
          </a:prstGeom>
        </p:spPr>
        <p:txBody>
          <a:bodyPr wrap="none">
            <a:spAutoFit/>
          </a:bodyPr>
          <a:lstStyle/>
          <a:p>
            <a:r>
              <a:rPr lang="en-US" sz="1400" dirty="0">
                <a:solidFill>
                  <a:schemeClr val="tx1">
                    <a:lumMod val="75000"/>
                    <a:lumOff val="25000"/>
                  </a:schemeClr>
                </a:solidFill>
              </a:rPr>
              <a:t>Source: ESSA, Sec. 8101(17)</a:t>
            </a:r>
          </a:p>
        </p:txBody>
      </p:sp>
    </p:spTree>
    <p:extLst>
      <p:ext uri="{BB962C8B-B14F-4D97-AF65-F5344CB8AC3E}">
        <p14:creationId xmlns:p14="http://schemas.microsoft.com/office/powerpoint/2010/main" val="164306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5253" y="526015"/>
            <a:ext cx="10614990" cy="866367"/>
          </a:xfrm>
        </p:spPr>
        <p:txBody>
          <a:bodyPr>
            <a:normAutofit/>
          </a:bodyPr>
          <a:lstStyle/>
          <a:p>
            <a:pPr algn="l"/>
            <a:r>
              <a:rPr lang="en-US" sz="4400" dirty="0"/>
              <a:t>What Is a Dual-Enrollment Program?</a:t>
            </a:r>
          </a:p>
        </p:txBody>
      </p:sp>
      <p:sp>
        <p:nvSpPr>
          <p:cNvPr id="3" name="Subtitle 2"/>
          <p:cNvSpPr>
            <a:spLocks noGrp="1"/>
          </p:cNvSpPr>
          <p:nvPr>
            <p:ph type="subTitle" idx="1"/>
          </p:nvPr>
        </p:nvSpPr>
        <p:spPr>
          <a:xfrm>
            <a:off x="775253" y="1566551"/>
            <a:ext cx="10614989" cy="4580249"/>
          </a:xfrm>
        </p:spPr>
        <p:txBody>
          <a:bodyPr/>
          <a:lstStyle/>
          <a:p>
            <a:pPr algn="l"/>
            <a:r>
              <a:rPr lang="en-US" b="1" dirty="0"/>
              <a:t>As defined in the Every Student Succeeds Act (ESSA):</a:t>
            </a:r>
          </a:p>
          <a:p>
            <a:pPr algn="l"/>
            <a:endParaRPr lang="en-US" dirty="0"/>
          </a:p>
          <a:p>
            <a:pPr algn="l"/>
            <a:r>
              <a:rPr lang="en-US" dirty="0"/>
              <a:t>A dual- or concurrent-enrollment program is “offered by a partnership between at least one institution of higher education and at least one local educational agency through which a secondary school student who has not graduated from high school is able to enroll in one or more postsecondary courses and earn postsecondary credit that –</a:t>
            </a:r>
          </a:p>
          <a:p>
            <a:pPr marL="342900" indent="-342900" algn="l">
              <a:buFont typeface="Arial" panose="020B0604020202020204" pitchFamily="34" charset="0"/>
              <a:buChar char="•"/>
            </a:pPr>
            <a:r>
              <a:rPr lang="en-US" dirty="0"/>
              <a:t>is transferable to the institutions of higher education in the partnership</a:t>
            </a:r>
          </a:p>
          <a:p>
            <a:pPr marL="342900" indent="-342900" algn="l">
              <a:buFont typeface="Arial" panose="020B0604020202020204" pitchFamily="34" charset="0"/>
              <a:buChar char="•"/>
            </a:pPr>
            <a:r>
              <a:rPr lang="en-US" dirty="0"/>
              <a:t>applies toward completion of a degree or recognized educational credential as described in the Higher Education Act of 1965.”</a:t>
            </a:r>
          </a:p>
        </p:txBody>
      </p:sp>
      <p:sp>
        <p:nvSpPr>
          <p:cNvPr id="4" name="Rectangle 3"/>
          <p:cNvSpPr/>
          <p:nvPr/>
        </p:nvSpPr>
        <p:spPr>
          <a:xfrm>
            <a:off x="775253" y="6167080"/>
            <a:ext cx="2544286" cy="307777"/>
          </a:xfrm>
          <a:prstGeom prst="rect">
            <a:avLst/>
          </a:prstGeom>
        </p:spPr>
        <p:txBody>
          <a:bodyPr wrap="none">
            <a:spAutoFit/>
          </a:bodyPr>
          <a:lstStyle/>
          <a:p>
            <a:r>
              <a:rPr lang="en-US" sz="1400" dirty="0">
                <a:solidFill>
                  <a:schemeClr val="tx1">
                    <a:lumMod val="75000"/>
                    <a:lumOff val="25000"/>
                  </a:schemeClr>
                </a:solidFill>
              </a:rPr>
              <a:t>Source: ESSA, Sec. 8101(16)</a:t>
            </a:r>
          </a:p>
        </p:txBody>
      </p:sp>
    </p:spTree>
    <p:extLst>
      <p:ext uri="{BB962C8B-B14F-4D97-AF65-F5344CB8AC3E}">
        <p14:creationId xmlns:p14="http://schemas.microsoft.com/office/powerpoint/2010/main" val="1635184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4915" y="505468"/>
            <a:ext cx="10842171" cy="907930"/>
          </a:xfrm>
        </p:spPr>
        <p:txBody>
          <a:bodyPr>
            <a:normAutofit fontScale="90000"/>
          </a:bodyPr>
          <a:lstStyle/>
          <a:p>
            <a:pPr algn="l"/>
            <a:r>
              <a:rPr lang="en-US" sz="4400" dirty="0"/>
              <a:t>What Is a Concurrent-Enrollment Program?</a:t>
            </a:r>
          </a:p>
        </p:txBody>
      </p:sp>
      <p:sp>
        <p:nvSpPr>
          <p:cNvPr id="3" name="Subtitle 2"/>
          <p:cNvSpPr>
            <a:spLocks noGrp="1"/>
          </p:cNvSpPr>
          <p:nvPr>
            <p:ph type="subTitle" idx="1"/>
          </p:nvPr>
        </p:nvSpPr>
        <p:spPr>
          <a:xfrm>
            <a:off x="529547" y="1396140"/>
            <a:ext cx="11132907" cy="4864961"/>
          </a:xfrm>
        </p:spPr>
        <p:txBody>
          <a:bodyPr/>
          <a:lstStyle/>
          <a:p>
            <a:pPr algn="l"/>
            <a:r>
              <a:rPr lang="en-US" sz="2100" b="1" dirty="0"/>
              <a:t>As defined by the National Alliance of Concurrent Partnerships (NACEP):</a:t>
            </a:r>
          </a:p>
          <a:p>
            <a:pPr algn="l"/>
            <a:r>
              <a:rPr lang="en-US" sz="2100" dirty="0"/>
              <a:t>A concurrent-enrollment program provides high school students the opportunity to take college-credit–bearing courses taught by college-approved high school teachers. It is a low-cost, scalable model for bringing accelerated courses to students in urban, suburban, and rural high schools. </a:t>
            </a:r>
          </a:p>
          <a:p>
            <a:pPr marL="342900" indent="-342900" algn="l">
              <a:buFont typeface="Arial" charset="0"/>
              <a:buChar char="•"/>
            </a:pPr>
            <a:r>
              <a:rPr lang="en-US" sz="2100" dirty="0"/>
              <a:t>Exposes students to the academic challenges of college while in their supportive high school environment, earning </a:t>
            </a:r>
            <a:r>
              <a:rPr lang="en-US" sz="2100" dirty="0" err="1"/>
              <a:t>transcripted</a:t>
            </a:r>
            <a:r>
              <a:rPr lang="en-US" sz="2100" dirty="0"/>
              <a:t> college credit at the time they successfully pass the course</a:t>
            </a:r>
          </a:p>
          <a:p>
            <a:pPr marL="342900" indent="-342900" algn="l">
              <a:buFont typeface="Arial" charset="0"/>
              <a:buChar char="•"/>
            </a:pPr>
            <a:r>
              <a:rPr lang="en-US" sz="2100" dirty="0"/>
              <a:t>Facilitates close collaboration between high school teachers and college faculty that fosters alignment of secondary and postsecondary curricula</a:t>
            </a:r>
          </a:p>
          <a:p>
            <a:pPr algn="l"/>
            <a:endParaRPr lang="en-US" sz="2100" dirty="0"/>
          </a:p>
          <a:p>
            <a:pPr algn="l"/>
            <a:r>
              <a:rPr lang="en-US" sz="2100" dirty="0"/>
              <a:t>Sometimes called “dual-credit,” “dual-enrollment,” or “college in the high school,” concurrent-enrollment partnerships differ from other models of dual-enrollment because high school instructors teach the college courses.</a:t>
            </a:r>
          </a:p>
          <a:p>
            <a:pPr algn="l"/>
            <a:endParaRPr lang="en-US" sz="2000" dirty="0"/>
          </a:p>
        </p:txBody>
      </p:sp>
      <p:sp>
        <p:nvSpPr>
          <p:cNvPr id="4" name="Rectangle 3"/>
          <p:cNvSpPr/>
          <p:nvPr/>
        </p:nvSpPr>
        <p:spPr>
          <a:xfrm>
            <a:off x="554137" y="6421438"/>
            <a:ext cx="10837763" cy="307777"/>
          </a:xfrm>
          <a:prstGeom prst="rect">
            <a:avLst/>
          </a:prstGeom>
        </p:spPr>
        <p:txBody>
          <a:bodyPr wrap="square" anchor="t">
            <a:spAutoFit/>
          </a:bodyPr>
          <a:lstStyle/>
          <a:p>
            <a:r>
              <a:rPr lang="en-US" sz="1400" dirty="0"/>
              <a:t>Source: </a:t>
            </a:r>
            <a:r>
              <a:rPr lang="en-US" sz="1400" dirty="0">
                <a:hlinkClick r:id="rId2"/>
              </a:rPr>
              <a:t>http://www.nacep.org/about-nacep/what-is-concurrent-enrollment/</a:t>
            </a:r>
            <a:r>
              <a:rPr lang="en-US" sz="1400" dirty="0"/>
              <a:t> (accessed August 26, 2016)</a:t>
            </a:r>
          </a:p>
        </p:txBody>
      </p:sp>
    </p:spTree>
    <p:extLst>
      <p:ext uri="{BB962C8B-B14F-4D97-AF65-F5344CB8AC3E}">
        <p14:creationId xmlns:p14="http://schemas.microsoft.com/office/powerpoint/2010/main" val="1031550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par>
                          <p:cTn id="24" fill="hold">
                            <p:stCondLst>
                              <p:cond delay="2500"/>
                            </p:stCondLst>
                            <p:childTnLst>
                              <p:par>
                                <p:cTn id="25" presetID="2" presetClass="entr" presetSubtype="4"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055" y="2133600"/>
            <a:ext cx="10487891" cy="2286000"/>
          </a:xfrm>
        </p:spPr>
        <p:txBody>
          <a:bodyPr/>
          <a:lstStyle/>
          <a:p>
            <a:r>
              <a:rPr lang="en-US" dirty="0"/>
              <a:t>What Does ESSA Say?: </a:t>
            </a:r>
            <a:br>
              <a:rPr lang="en-US" dirty="0"/>
            </a:br>
            <a:r>
              <a:rPr lang="en-US" dirty="0"/>
              <a:t>Opportunities to Advance Access to Rigorous Course Work</a:t>
            </a:r>
          </a:p>
        </p:txBody>
      </p:sp>
      <p:pic>
        <p:nvPicPr>
          <p:cNvPr id="3" name="Picture 2"/>
          <p:cNvPicPr>
            <a:picLocks noChangeAspect="1"/>
          </p:cNvPicPr>
          <p:nvPr/>
        </p:nvPicPr>
        <p:blipFill>
          <a:blip r:embed="rId3"/>
          <a:stretch>
            <a:fillRect/>
          </a:stretch>
        </p:blipFill>
        <p:spPr>
          <a:xfrm>
            <a:off x="11503470" y="6257925"/>
            <a:ext cx="540893" cy="530876"/>
          </a:xfrm>
          <a:prstGeom prst="rect">
            <a:avLst/>
          </a:prstGeom>
        </p:spPr>
      </p:pic>
    </p:spTree>
    <p:extLst>
      <p:ext uri="{BB962C8B-B14F-4D97-AF65-F5344CB8AC3E}">
        <p14:creationId xmlns:p14="http://schemas.microsoft.com/office/powerpoint/2010/main" val="271211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661" b="13418"/>
          <a:stretch/>
        </p:blipFill>
        <p:spPr>
          <a:xfrm>
            <a:off x="0" y="0"/>
            <a:ext cx="12192000" cy="6858000"/>
          </a:xfrm>
          <a:prstGeom prst="rect">
            <a:avLst/>
          </a:prstGeom>
        </p:spPr>
      </p:pic>
      <p:sp>
        <p:nvSpPr>
          <p:cNvPr id="5" name="Subtitle 4"/>
          <p:cNvSpPr>
            <a:spLocks noGrp="1"/>
          </p:cNvSpPr>
          <p:nvPr>
            <p:ph type="subTitle" idx="1"/>
          </p:nvPr>
        </p:nvSpPr>
        <p:spPr>
          <a:xfrm>
            <a:off x="258617" y="179668"/>
            <a:ext cx="6929584" cy="2043388"/>
          </a:xfrm>
        </p:spPr>
        <p:txBody>
          <a:bodyPr/>
          <a:lstStyle/>
          <a:p>
            <a:r>
              <a:rPr lang="en-US" sz="3200" dirty="0"/>
              <a:t>High schools receive </a:t>
            </a:r>
            <a:r>
              <a:rPr lang="en-US" sz="3200" b="1" dirty="0"/>
              <a:t>10 percent </a:t>
            </a:r>
            <a:r>
              <a:rPr lang="en-US" sz="3200" dirty="0"/>
              <a:t>of Title I funding, yet they enroll nearly one-quarter of students from low-income families. </a:t>
            </a:r>
          </a:p>
        </p:txBody>
      </p:sp>
      <p:pic>
        <p:nvPicPr>
          <p:cNvPr id="4" name="Picture 3"/>
          <p:cNvPicPr>
            <a:picLocks noChangeAspect="1"/>
          </p:cNvPicPr>
          <p:nvPr/>
        </p:nvPicPr>
        <p:blipFill>
          <a:blip r:embed="rId4"/>
          <a:stretch>
            <a:fillRect/>
          </a:stretch>
        </p:blipFill>
        <p:spPr>
          <a:xfrm>
            <a:off x="11503470" y="6257925"/>
            <a:ext cx="540893" cy="530876"/>
          </a:xfrm>
          <a:prstGeom prst="rect">
            <a:avLst/>
          </a:prstGeom>
        </p:spPr>
      </p:pic>
      <p:sp>
        <p:nvSpPr>
          <p:cNvPr id="7" name="Rectangle 6"/>
          <p:cNvSpPr/>
          <p:nvPr/>
        </p:nvSpPr>
        <p:spPr>
          <a:xfrm>
            <a:off x="11516566" y="179668"/>
            <a:ext cx="357187" cy="357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a:solidFill>
                  <a:schemeClr val="bg1">
                    <a:lumMod val="50000"/>
                  </a:schemeClr>
                </a:solidFill>
              </a:rPr>
              <a:t>43</a:t>
            </a:r>
            <a:endParaRPr lang="en-US" sz="1100" dirty="0">
              <a:solidFill>
                <a:schemeClr val="bg1">
                  <a:lumMod val="50000"/>
                </a:schemeClr>
              </a:solidFill>
              <a:latin typeface="Open Sans" pitchFamily="34" charset="0"/>
              <a:ea typeface="Open Sans" pitchFamily="34" charset="0"/>
              <a:cs typeface="Open Sans" pitchFamily="34" charset="0"/>
            </a:endParaRPr>
          </a:p>
        </p:txBody>
      </p:sp>
      <p:sp>
        <p:nvSpPr>
          <p:cNvPr id="2" name="TextBox 1"/>
          <p:cNvSpPr txBox="1"/>
          <p:nvPr/>
        </p:nvSpPr>
        <p:spPr>
          <a:xfrm>
            <a:off x="169717" y="6442759"/>
            <a:ext cx="8974283" cy="307777"/>
          </a:xfrm>
          <a:prstGeom prst="rect">
            <a:avLst/>
          </a:prstGeom>
          <a:noFill/>
        </p:spPr>
        <p:txBody>
          <a:bodyPr wrap="square" rtlCol="0" anchor="t">
            <a:spAutoFit/>
          </a:bodyPr>
          <a:lstStyle/>
          <a:p>
            <a:r>
              <a:rPr lang="en-US" sz="1400" dirty="0">
                <a:solidFill>
                  <a:schemeClr val="bg1"/>
                </a:solidFill>
              </a:rPr>
              <a:t>Source </a:t>
            </a:r>
            <a:r>
              <a:rPr lang="en-US" sz="1400" dirty="0">
                <a:solidFill>
                  <a:schemeClr val="bg1"/>
                </a:solidFill>
                <a:hlinkClick r:id="rId5"/>
              </a:rPr>
              <a:t>http://all4ed.org/wp-content/uploads/2013/06/TitleIandHSs.pdf</a:t>
            </a:r>
            <a:r>
              <a:rPr lang="en-US" sz="1400" dirty="0">
                <a:solidFill>
                  <a:schemeClr val="bg1"/>
                </a:solidFill>
              </a:rPr>
              <a:t> (accessed August 26, 2016)</a:t>
            </a:r>
            <a:endParaRPr lang="en-US" sz="1400" dirty="0"/>
          </a:p>
        </p:txBody>
      </p:sp>
    </p:spTree>
    <p:extLst>
      <p:ext uri="{BB962C8B-B14F-4D97-AF65-F5344CB8AC3E}">
        <p14:creationId xmlns:p14="http://schemas.microsoft.com/office/powerpoint/2010/main" val="202564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48748" y="2226401"/>
            <a:ext cx="5890591" cy="2765174"/>
          </a:xfrm>
        </p:spPr>
        <p:txBody>
          <a:bodyPr/>
          <a:lstStyle/>
          <a:p>
            <a:r>
              <a:rPr lang="en-US" sz="3200" dirty="0"/>
              <a:t>ESSA “flips the script” on school improvement by offering funding flexibility </a:t>
            </a:r>
            <a:br>
              <a:rPr lang="en-US" sz="3200" dirty="0"/>
            </a:br>
            <a:r>
              <a:rPr lang="en-US" sz="3200" dirty="0"/>
              <a:t>to support advanced </a:t>
            </a:r>
            <a:br>
              <a:rPr lang="en-US" sz="3200" dirty="0"/>
            </a:br>
            <a:r>
              <a:rPr lang="en-US" sz="3200" dirty="0"/>
              <a:t>course work.</a:t>
            </a:r>
          </a:p>
        </p:txBody>
      </p:sp>
      <p:pic>
        <p:nvPicPr>
          <p:cNvPr id="4" name="Picture Placeholder 4"/>
          <p:cNvPicPr>
            <a:picLocks noChangeAspect="1"/>
          </p:cNvPicPr>
          <p:nvPr/>
        </p:nvPicPr>
        <p:blipFill>
          <a:blip r:embed="rId2"/>
          <a:srcRect l="23392" r="23392"/>
          <a:stretch>
            <a:fillRect/>
          </a:stretch>
        </p:blipFill>
        <p:spPr bwMode="auto">
          <a:xfrm>
            <a:off x="6991962" y="1392901"/>
            <a:ext cx="3676038" cy="5181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Tree>
    <p:extLst>
      <p:ext uri="{BB962C8B-B14F-4D97-AF65-F5344CB8AC3E}">
        <p14:creationId xmlns:p14="http://schemas.microsoft.com/office/powerpoint/2010/main" val="168247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83324" y="1888968"/>
            <a:ext cx="3799490" cy="3064298"/>
          </a:xfrm>
        </p:spPr>
        <p:txBody>
          <a:bodyPr/>
          <a:lstStyle/>
          <a:p>
            <a:pPr algn="l"/>
            <a:r>
              <a:rPr lang="en-US" dirty="0"/>
              <a:t>ESSA includes new provisions to better empower students to seize opportunities in today’s economy and prepare students for success in college and a career.</a:t>
            </a:r>
          </a:p>
        </p:txBody>
      </p:sp>
      <p:pic>
        <p:nvPicPr>
          <p:cNvPr id="7" name="Picture 6"/>
          <p:cNvPicPr>
            <a:picLocks noChangeAspect="1"/>
          </p:cNvPicPr>
          <p:nvPr/>
        </p:nvPicPr>
        <p:blipFill>
          <a:blip r:embed="rId3"/>
          <a:stretch>
            <a:fillRect/>
          </a:stretch>
        </p:blipFill>
        <p:spPr>
          <a:xfrm>
            <a:off x="4382814" y="677917"/>
            <a:ext cx="7929579" cy="5486400"/>
          </a:xfrm>
          <a:prstGeom prst="rect">
            <a:avLst/>
          </a:prstGeom>
        </p:spPr>
      </p:pic>
    </p:spTree>
    <p:extLst>
      <p:ext uri="{BB962C8B-B14F-4D97-AF65-F5344CB8AC3E}">
        <p14:creationId xmlns:p14="http://schemas.microsoft.com/office/powerpoint/2010/main" val="1372883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6650" b="19686"/>
          <a:stretch/>
        </p:blipFill>
        <p:spPr>
          <a:xfrm>
            <a:off x="0" y="0"/>
            <a:ext cx="12415520" cy="6858001"/>
          </a:xfrm>
          <a:prstGeom prst="rect">
            <a:avLst/>
          </a:prstGeom>
        </p:spPr>
      </p:pic>
      <p:sp>
        <p:nvSpPr>
          <p:cNvPr id="8" name="Rectangle 7"/>
          <p:cNvSpPr/>
          <p:nvPr/>
        </p:nvSpPr>
        <p:spPr>
          <a:xfrm>
            <a:off x="-935621" y="2096396"/>
            <a:ext cx="13785448" cy="2223356"/>
          </a:xfrm>
          <a:prstGeom prst="rect">
            <a:avLst/>
          </a:prstGeom>
          <a:solidFill>
            <a:schemeClr val="dk1">
              <a:alpha val="76000"/>
            </a:schemeClr>
          </a:solidFill>
          <a:ln>
            <a:no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315655" y="2703090"/>
            <a:ext cx="9282896" cy="1332692"/>
          </a:xfrm>
        </p:spPr>
        <p:txBody>
          <a:bodyPr/>
          <a:lstStyle/>
          <a:p>
            <a:r>
              <a:rPr lang="en-US" sz="3200">
                <a:solidFill>
                  <a:schemeClr val="bg1"/>
                </a:solidFill>
              </a:rPr>
              <a:t>Districts </a:t>
            </a:r>
            <a:r>
              <a:rPr lang="en-US" sz="3200" i="1">
                <a:solidFill>
                  <a:schemeClr val="bg1"/>
                </a:solidFill>
              </a:rPr>
              <a:t>may </a:t>
            </a:r>
            <a:r>
              <a:rPr lang="en-US" sz="3200">
                <a:solidFill>
                  <a:schemeClr val="bg1"/>
                </a:solidFill>
              </a:rPr>
              <a:t>target Title I funds to high schools with a poverty rate of </a:t>
            </a:r>
            <a:r>
              <a:rPr lang="en-US" sz="3200" b="1">
                <a:solidFill>
                  <a:schemeClr val="bg1"/>
                </a:solidFill>
              </a:rPr>
              <a:t>50</a:t>
            </a:r>
            <a:r>
              <a:rPr lang="en-US" sz="3200">
                <a:solidFill>
                  <a:schemeClr val="bg1"/>
                </a:solidFill>
              </a:rPr>
              <a:t> percent or higher.</a:t>
            </a:r>
            <a:endParaRPr lang="en-US" sz="3200" dirty="0">
              <a:solidFill>
                <a:schemeClr val="bg1"/>
              </a:solidFill>
            </a:endParaRPr>
          </a:p>
        </p:txBody>
      </p:sp>
      <p:sp>
        <p:nvSpPr>
          <p:cNvPr id="6" name="Title 1"/>
          <p:cNvSpPr>
            <a:spLocks noGrp="1"/>
          </p:cNvSpPr>
          <p:nvPr>
            <p:ph type="ctrTitle"/>
          </p:nvPr>
        </p:nvSpPr>
        <p:spPr>
          <a:xfrm>
            <a:off x="1159328" y="524486"/>
            <a:ext cx="9873342" cy="1187084"/>
          </a:xfrm>
        </p:spPr>
        <p:txBody>
          <a:bodyPr>
            <a:noAutofit/>
          </a:bodyPr>
          <a:lstStyle/>
          <a:p>
            <a:r>
              <a:rPr lang="en-US" sz="4400" dirty="0">
                <a:solidFill>
                  <a:schemeClr val="bg1"/>
                </a:solidFill>
              </a:rPr>
              <a:t>ESSA Opportunities: Implementing Early </a:t>
            </a:r>
            <a:r>
              <a:rPr lang="en-US" sz="4400">
                <a:solidFill>
                  <a:schemeClr val="bg1"/>
                </a:solidFill>
              </a:rPr>
              <a:t>College High Schools</a:t>
            </a:r>
            <a:endParaRPr lang="en-US" sz="4400" dirty="0">
              <a:solidFill>
                <a:schemeClr val="bg1"/>
              </a:solidFill>
            </a:endParaRPr>
          </a:p>
        </p:txBody>
      </p:sp>
      <p:pic>
        <p:nvPicPr>
          <p:cNvPr id="10" name="Picture 9"/>
          <p:cNvPicPr>
            <a:picLocks noChangeAspect="1"/>
          </p:cNvPicPr>
          <p:nvPr/>
        </p:nvPicPr>
        <p:blipFill>
          <a:blip r:embed="rId4"/>
          <a:stretch>
            <a:fillRect/>
          </a:stretch>
        </p:blipFill>
        <p:spPr>
          <a:xfrm>
            <a:off x="11503470" y="6257925"/>
            <a:ext cx="540893" cy="530876"/>
          </a:xfrm>
          <a:prstGeom prst="rect">
            <a:avLst/>
          </a:prstGeom>
        </p:spPr>
      </p:pic>
      <p:sp>
        <p:nvSpPr>
          <p:cNvPr id="12" name="Rectangle 11"/>
          <p:cNvSpPr/>
          <p:nvPr/>
        </p:nvSpPr>
        <p:spPr>
          <a:xfrm>
            <a:off x="11516566" y="179668"/>
            <a:ext cx="357187" cy="357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a:solidFill>
                  <a:schemeClr val="bg1">
                    <a:lumMod val="50000"/>
                  </a:schemeClr>
                </a:solidFill>
              </a:rPr>
              <a:t>46</a:t>
            </a:r>
            <a:endParaRPr lang="en-US" sz="1100" dirty="0">
              <a:solidFill>
                <a:schemeClr val="bg1">
                  <a:lumMod val="50000"/>
                </a:schemeClr>
              </a:solidFill>
              <a:latin typeface="Open Sans" pitchFamily="34" charset="0"/>
              <a:ea typeface="Open Sans" pitchFamily="34" charset="0"/>
              <a:cs typeface="Open Sans" pitchFamily="34" charset="0"/>
            </a:endParaRPr>
          </a:p>
        </p:txBody>
      </p:sp>
      <p:sp>
        <p:nvSpPr>
          <p:cNvPr id="4" name="TextBox 3"/>
          <p:cNvSpPr txBox="1"/>
          <p:nvPr/>
        </p:nvSpPr>
        <p:spPr>
          <a:xfrm>
            <a:off x="599440" y="6161611"/>
            <a:ext cx="3801511" cy="307777"/>
          </a:xfrm>
          <a:prstGeom prst="rect">
            <a:avLst/>
          </a:prstGeom>
          <a:noFill/>
        </p:spPr>
        <p:txBody>
          <a:bodyPr wrap="square" rtlCol="0">
            <a:spAutoFit/>
          </a:bodyPr>
          <a:lstStyle/>
          <a:p>
            <a:r>
              <a:rPr lang="en-US" sz="1400" dirty="0">
                <a:solidFill>
                  <a:schemeClr val="bg1"/>
                </a:solidFill>
              </a:rPr>
              <a:t>Source: ESSA, Sec. 1113(a)(3)(B)</a:t>
            </a:r>
          </a:p>
        </p:txBody>
      </p:sp>
    </p:spTree>
    <p:extLst>
      <p:ext uri="{BB962C8B-B14F-4D97-AF65-F5344CB8AC3E}">
        <p14:creationId xmlns:p14="http://schemas.microsoft.com/office/powerpoint/2010/main" val="241899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1320" b="4403"/>
          <a:stretch/>
        </p:blipFill>
        <p:spPr>
          <a:xfrm>
            <a:off x="-10160" y="0"/>
            <a:ext cx="12202160" cy="6858000"/>
          </a:xfrm>
          <a:prstGeom prst="rect">
            <a:avLst/>
          </a:prstGeom>
        </p:spPr>
      </p:pic>
      <p:sp>
        <p:nvSpPr>
          <p:cNvPr id="8" name="Rectangle 7"/>
          <p:cNvSpPr/>
          <p:nvPr/>
        </p:nvSpPr>
        <p:spPr>
          <a:xfrm>
            <a:off x="-796725" y="2195181"/>
            <a:ext cx="13785448" cy="3388011"/>
          </a:xfrm>
          <a:prstGeom prst="rect">
            <a:avLst/>
          </a:prstGeom>
          <a:solidFill>
            <a:schemeClr val="dk1">
              <a:alpha val="76000"/>
            </a:schemeClr>
          </a:solidFill>
          <a:ln>
            <a:no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242943" y="2479567"/>
            <a:ext cx="11695953" cy="2819238"/>
          </a:xfrm>
        </p:spPr>
        <p:txBody>
          <a:bodyPr/>
          <a:lstStyle/>
          <a:p>
            <a:pPr algn="l"/>
            <a:r>
              <a:rPr lang="en-US" b="1" dirty="0">
                <a:solidFill>
                  <a:schemeClr val="bg1"/>
                </a:solidFill>
              </a:rPr>
              <a:t>District plans</a:t>
            </a:r>
            <a:r>
              <a:rPr lang="en-US" dirty="0">
                <a:solidFill>
                  <a:schemeClr val="bg1"/>
                </a:solidFill>
              </a:rPr>
              <a:t> must “facilitate effective transitions … from high school to postsecondary education including, if applicable—</a:t>
            </a:r>
          </a:p>
          <a:p>
            <a:pPr marL="342900" lvl="0" indent="-342900" algn="l">
              <a:buFont typeface="Arial" panose="020B0604020202020204" pitchFamily="34" charset="0"/>
              <a:buChar char="•"/>
            </a:pPr>
            <a:r>
              <a:rPr lang="en-US" dirty="0">
                <a:solidFill>
                  <a:schemeClr val="bg1"/>
                </a:solidFill>
              </a:rPr>
              <a:t>through coordination with institutions of higher education, employers, and other local partners; and </a:t>
            </a:r>
          </a:p>
          <a:p>
            <a:pPr marL="342900" lvl="0" indent="-342900" algn="l">
              <a:buFont typeface="Arial" panose="020B0604020202020204" pitchFamily="34" charset="0"/>
              <a:buChar char="•"/>
            </a:pPr>
            <a:r>
              <a:rPr lang="en-US" dirty="0">
                <a:solidFill>
                  <a:schemeClr val="bg1"/>
                </a:solidFill>
              </a:rPr>
              <a:t>through increased student access to early college high school or dual- or concurrent-enrollment opportunities, or career counseling to identify student interests and skills.”</a:t>
            </a:r>
          </a:p>
          <a:p>
            <a:pPr lvl="0" algn="r"/>
            <a:r>
              <a:rPr lang="en-US" dirty="0">
                <a:solidFill>
                  <a:schemeClr val="bg1"/>
                </a:solidFill>
              </a:rPr>
              <a:t> </a:t>
            </a:r>
          </a:p>
        </p:txBody>
      </p:sp>
      <p:pic>
        <p:nvPicPr>
          <p:cNvPr id="7" name="Picture 6"/>
          <p:cNvPicPr>
            <a:picLocks noChangeAspect="1"/>
          </p:cNvPicPr>
          <p:nvPr/>
        </p:nvPicPr>
        <p:blipFill>
          <a:blip r:embed="rId4"/>
          <a:stretch>
            <a:fillRect/>
          </a:stretch>
        </p:blipFill>
        <p:spPr>
          <a:xfrm>
            <a:off x="11503470" y="6257925"/>
            <a:ext cx="540893" cy="530876"/>
          </a:xfrm>
          <a:prstGeom prst="rect">
            <a:avLst/>
          </a:prstGeom>
        </p:spPr>
      </p:pic>
      <p:sp>
        <p:nvSpPr>
          <p:cNvPr id="9" name="Rectangle 8"/>
          <p:cNvSpPr/>
          <p:nvPr/>
        </p:nvSpPr>
        <p:spPr>
          <a:xfrm>
            <a:off x="11516566" y="179668"/>
            <a:ext cx="357187" cy="357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fld id="{192F3C1B-0A8C-9940-A136-2203C836F147}" type="slidenum">
              <a:rPr lang="en-US" sz="1100" smtClean="0">
                <a:solidFill>
                  <a:schemeClr val="bg1">
                    <a:lumMod val="50000"/>
                  </a:schemeClr>
                </a:solidFill>
              </a:rPr>
              <a:t>48</a:t>
            </a:fld>
            <a:endParaRPr lang="en-US" sz="1100" dirty="0">
              <a:solidFill>
                <a:schemeClr val="bg1">
                  <a:lumMod val="50000"/>
                </a:schemeClr>
              </a:solidFill>
              <a:latin typeface="Open Sans" pitchFamily="34" charset="0"/>
              <a:ea typeface="Open Sans" pitchFamily="34" charset="0"/>
              <a:cs typeface="Open Sans" pitchFamily="34" charset="0"/>
            </a:endParaRPr>
          </a:p>
        </p:txBody>
      </p:sp>
      <p:sp>
        <p:nvSpPr>
          <p:cNvPr id="4" name="Rectangle 3"/>
          <p:cNvSpPr/>
          <p:nvPr/>
        </p:nvSpPr>
        <p:spPr>
          <a:xfrm>
            <a:off x="9141335" y="5114139"/>
            <a:ext cx="2797561" cy="307777"/>
          </a:xfrm>
          <a:prstGeom prst="rect">
            <a:avLst/>
          </a:prstGeom>
        </p:spPr>
        <p:txBody>
          <a:bodyPr wrap="none">
            <a:spAutoFit/>
          </a:bodyPr>
          <a:lstStyle/>
          <a:p>
            <a:pPr lvl="0" algn="r"/>
            <a:r>
              <a:rPr lang="en-US" sz="1400" dirty="0">
                <a:solidFill>
                  <a:schemeClr val="bg1"/>
                </a:solidFill>
              </a:rPr>
              <a:t>Source: ESSA, Sec. 1112(b)(10)</a:t>
            </a:r>
          </a:p>
        </p:txBody>
      </p:sp>
    </p:spTree>
    <p:extLst>
      <p:ext uri="{BB962C8B-B14F-4D97-AF65-F5344CB8AC3E}">
        <p14:creationId xmlns:p14="http://schemas.microsoft.com/office/powerpoint/2010/main" val="177762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build="p"/>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1"/>
          <p:cNvSpPr>
            <a:spLocks noGrp="1"/>
          </p:cNvSpPr>
          <p:nvPr>
            <p:ph type="subTitle" idx="1"/>
          </p:nvPr>
        </p:nvSpPr>
        <p:spPr>
          <a:xfrm>
            <a:off x="6136639" y="1698261"/>
            <a:ext cx="5895374" cy="3219179"/>
          </a:xfrm>
        </p:spPr>
        <p:txBody>
          <a:bodyPr/>
          <a:lstStyle/>
          <a:p>
            <a:pPr algn="l"/>
            <a:r>
              <a:rPr lang="en-US" b="1" dirty="0"/>
              <a:t>Professional development funding (Title II) </a:t>
            </a:r>
            <a:r>
              <a:rPr lang="en-US" dirty="0"/>
              <a:t>may be used to provide training “on effective strategies to integrate rigorous academic content, career and technical education, and work-based learning (if appropriate), which may include providing common planning time…”</a:t>
            </a:r>
          </a:p>
          <a:p>
            <a:pPr algn="l"/>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8540" y="812800"/>
            <a:ext cx="7506242" cy="5001033"/>
          </a:xfrm>
          <a:prstGeom prst="rect">
            <a:avLst/>
          </a:prstGeom>
        </p:spPr>
      </p:pic>
      <p:sp>
        <p:nvSpPr>
          <p:cNvPr id="2" name="Rectangle 1"/>
          <p:cNvSpPr/>
          <p:nvPr/>
        </p:nvSpPr>
        <p:spPr>
          <a:xfrm>
            <a:off x="6299201" y="5123934"/>
            <a:ext cx="5646452" cy="307777"/>
          </a:xfrm>
          <a:prstGeom prst="rect">
            <a:avLst/>
          </a:prstGeom>
        </p:spPr>
        <p:txBody>
          <a:bodyPr wrap="square">
            <a:spAutoFit/>
          </a:bodyPr>
          <a:lstStyle/>
          <a:p>
            <a:r>
              <a:rPr lang="en-US" sz="1400" dirty="0">
                <a:solidFill>
                  <a:schemeClr val="tx1">
                    <a:lumMod val="75000"/>
                    <a:lumOff val="25000"/>
                  </a:schemeClr>
                </a:solidFill>
              </a:rPr>
              <a:t>Source: ESSA, Sec. 2103(b)(3)(O)</a:t>
            </a:r>
          </a:p>
        </p:txBody>
      </p:sp>
    </p:spTree>
    <p:extLst>
      <p:ext uri="{BB962C8B-B14F-4D97-AF65-F5344CB8AC3E}">
        <p14:creationId xmlns:p14="http://schemas.microsoft.com/office/powerpoint/2010/main" val="193675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 calcmode="lin" valueType="num">
                                      <p:cBhvr additive="base">
                                        <p:cTn id="15" dur="500" fill="hold"/>
                                        <p:tgtEl>
                                          <p:spTgt spid="2">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40512"/>
            <a:ext cx="10972800" cy="760750"/>
          </a:xfrm>
        </p:spPr>
        <p:txBody>
          <a:bodyPr/>
          <a:lstStyle/>
          <a:p>
            <a:r>
              <a:rPr lang="en-US" dirty="0"/>
              <a:t>Table of Contents</a:t>
            </a:r>
          </a:p>
        </p:txBody>
      </p:sp>
      <p:sp>
        <p:nvSpPr>
          <p:cNvPr id="3" name="Subtitle 2"/>
          <p:cNvSpPr>
            <a:spLocks noGrp="1"/>
          </p:cNvSpPr>
          <p:nvPr>
            <p:ph type="subTitle" idx="1"/>
          </p:nvPr>
        </p:nvSpPr>
        <p:spPr>
          <a:xfrm>
            <a:off x="330200" y="1748589"/>
            <a:ext cx="11290300" cy="4884992"/>
          </a:xfrm>
        </p:spPr>
        <p:txBody>
          <a:bodyPr/>
          <a:lstStyle/>
          <a:p>
            <a:pPr marL="342900" indent="-342900" algn="l">
              <a:spcBef>
                <a:spcPts val="624"/>
              </a:spcBef>
              <a:spcAft>
                <a:spcPts val="600"/>
              </a:spcAft>
              <a:buFont typeface="Arial" charset="0"/>
              <a:buChar char="•"/>
            </a:pPr>
            <a:r>
              <a:rPr lang="en-US" sz="2200" dirty="0">
                <a:hlinkClick r:id="rId3" action="ppaction://hlinksldjump"/>
              </a:rPr>
              <a:t>Moral and Economic Imperative</a:t>
            </a:r>
            <a:endParaRPr lang="en-US" sz="2200" dirty="0"/>
          </a:p>
          <a:p>
            <a:pPr marL="342900" indent="-342900" algn="l">
              <a:spcBef>
                <a:spcPts val="624"/>
              </a:spcBef>
              <a:spcAft>
                <a:spcPts val="600"/>
              </a:spcAft>
              <a:buFont typeface="Arial" charset="0"/>
              <a:buChar char="•"/>
            </a:pPr>
            <a:r>
              <a:rPr lang="en-US" sz="2200" dirty="0">
                <a:hlinkClick r:id="rId4" action="ppaction://hlinksldjump"/>
              </a:rPr>
              <a:t>Rethinking High School: What Can It Mean?</a:t>
            </a:r>
            <a:endParaRPr lang="en-US" sz="2200" dirty="0"/>
          </a:p>
          <a:p>
            <a:pPr marL="342900" indent="-342900" algn="l">
              <a:spcAft>
                <a:spcPts val="600"/>
              </a:spcAft>
              <a:buFont typeface="Arial" charset="0"/>
              <a:buChar char="•"/>
            </a:pPr>
            <a:r>
              <a:rPr lang="en-US" sz="2200" dirty="0">
                <a:hlinkClick r:id="rId5" action="ppaction://hlinksldjump"/>
              </a:rPr>
              <a:t>Implementing Early College High Schools and Dual-Enrollment Programs: </a:t>
            </a:r>
            <a:br>
              <a:rPr lang="en-US" sz="2200" dirty="0">
                <a:hlinkClick r:id="rId5" action="ppaction://hlinksldjump"/>
              </a:rPr>
            </a:br>
            <a:r>
              <a:rPr lang="en-US" sz="2200" dirty="0">
                <a:hlinkClick r:id="rId5" action="ppaction://hlinksldjump"/>
              </a:rPr>
              <a:t>Information for Leaders</a:t>
            </a:r>
            <a:endParaRPr lang="en-US" sz="2200" dirty="0"/>
          </a:p>
          <a:p>
            <a:pPr marL="342900" indent="-342900" algn="l">
              <a:spcAft>
                <a:spcPts val="600"/>
              </a:spcAft>
              <a:buFont typeface="Arial" charset="0"/>
              <a:buChar char="•"/>
            </a:pPr>
            <a:r>
              <a:rPr lang="en-US" sz="2200" dirty="0">
                <a:hlinkClick r:id="rId6" action="ppaction://hlinksldjump"/>
              </a:rPr>
              <a:t>What Does ESSA Say?: Opportunities to Advance Access to Rigorous Course Work</a:t>
            </a:r>
            <a:endParaRPr lang="en-US" sz="2200" dirty="0"/>
          </a:p>
          <a:p>
            <a:pPr marL="342900" indent="-342900" algn="l">
              <a:spcAft>
                <a:spcPts val="600"/>
              </a:spcAft>
              <a:buFont typeface="Arial" charset="0"/>
              <a:buChar char="•"/>
            </a:pPr>
            <a:r>
              <a:rPr lang="en-US" sz="2200" dirty="0">
                <a:hlinkClick r:id="rId7" action="ppaction://hlinksldjump"/>
              </a:rPr>
              <a:t>Moving from Policy to Practice: Promising Approaches</a:t>
            </a:r>
            <a:endParaRPr lang="en-US" sz="2200" dirty="0"/>
          </a:p>
          <a:p>
            <a:pPr marL="342900" indent="-342900" algn="l">
              <a:spcAft>
                <a:spcPts val="600"/>
              </a:spcAft>
              <a:buFont typeface="Arial" charset="0"/>
              <a:buChar char="•"/>
            </a:pPr>
            <a:r>
              <a:rPr lang="en-US" sz="2200" dirty="0">
                <a:hlinkClick r:id="rId8" action="ppaction://hlinksldjump"/>
              </a:rPr>
              <a:t>Moving from Grass “Tops” to Grass “Roots”: Policies, Procedures,</a:t>
            </a:r>
            <a:r>
              <a:rPr lang="en-US" sz="2200" dirty="0">
                <a:hlinkClick r:id="rId9" action="ppaction://hlinksldjump"/>
              </a:rPr>
              <a:t> </a:t>
            </a:r>
            <a:r>
              <a:rPr lang="en-US" sz="2200" dirty="0">
                <a:hlinkClick r:id="rId10" action="ppaction://hlinksldjump"/>
              </a:rPr>
              <a:t>and Practices</a:t>
            </a:r>
            <a:endParaRPr lang="en-US" sz="2200" dirty="0"/>
          </a:p>
          <a:p>
            <a:pPr marL="342900" indent="-342900" algn="l">
              <a:spcAft>
                <a:spcPts val="600"/>
              </a:spcAft>
              <a:buFont typeface="Arial" charset="0"/>
              <a:buChar char="•"/>
            </a:pPr>
            <a:r>
              <a:rPr lang="en-US" sz="2200" dirty="0">
                <a:hlinkClick r:id="rId11" action="ppaction://hlinksldjump"/>
              </a:rPr>
              <a:t>Research and Additional Resources</a:t>
            </a:r>
            <a:endParaRPr lang="en-US" sz="2200" dirty="0"/>
          </a:p>
          <a:p>
            <a:pPr marL="342900" indent="-342900" algn="l">
              <a:spcAft>
                <a:spcPts val="600"/>
              </a:spcAft>
              <a:buFont typeface="Arial" charset="0"/>
              <a:buChar char="•"/>
            </a:pPr>
            <a:r>
              <a:rPr lang="en-US" sz="2200" dirty="0">
                <a:hlinkClick r:id="rId12" action="ppaction://hlinksldjump"/>
              </a:rPr>
              <a:t>Planning and Implementation Tools</a:t>
            </a:r>
            <a:endParaRPr lang="en-US" sz="2200" dirty="0"/>
          </a:p>
        </p:txBody>
      </p:sp>
      <p:sp>
        <p:nvSpPr>
          <p:cNvPr id="4" name="Left Arrow 3"/>
          <p:cNvSpPr/>
          <p:nvPr/>
        </p:nvSpPr>
        <p:spPr>
          <a:xfrm>
            <a:off x="5473747" y="1127474"/>
            <a:ext cx="3290987" cy="1776046"/>
          </a:xfrm>
          <a:prstGeom prst="leftArrow">
            <a:avLst>
              <a:gd name="adj1" fmla="val 64041"/>
              <a:gd name="adj2" fmla="val 6053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t>Click to navigate to a section of interest</a:t>
            </a:r>
          </a:p>
        </p:txBody>
      </p:sp>
    </p:spTree>
    <p:extLst>
      <p:ext uri="{BB962C8B-B14F-4D97-AF65-F5344CB8AC3E}">
        <p14:creationId xmlns:p14="http://schemas.microsoft.com/office/powerpoint/2010/main" val="27827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 fill="hold"/>
                                        <p:tgtEl>
                                          <p:spTgt spid="4"/>
                                        </p:tgtEl>
                                        <p:attrNameLst>
                                          <p:attrName>ppt_w</p:attrName>
                                        </p:attrNameLst>
                                      </p:cBhvr>
                                      <p:tavLst>
                                        <p:tav tm="0">
                                          <p:val>
                                            <p:fltVal val="0"/>
                                          </p:val>
                                        </p:tav>
                                        <p:tav tm="100000">
                                          <p:val>
                                            <p:strVal val="#ppt_w"/>
                                          </p:val>
                                        </p:tav>
                                      </p:tavLst>
                                    </p:anim>
                                    <p:anim calcmode="lin" valueType="num">
                                      <p:cBhvr>
                                        <p:cTn id="8" dur="300" fill="hold"/>
                                        <p:tgtEl>
                                          <p:spTgt spid="4"/>
                                        </p:tgtEl>
                                        <p:attrNameLst>
                                          <p:attrName>ppt_h</p:attrName>
                                        </p:attrNameLst>
                                      </p:cBhvr>
                                      <p:tavLst>
                                        <p:tav tm="0">
                                          <p:val>
                                            <p:fltVal val="0"/>
                                          </p:val>
                                        </p:tav>
                                        <p:tav tm="100000">
                                          <p:val>
                                            <p:strVal val="#ppt_h"/>
                                          </p:val>
                                        </p:tav>
                                      </p:tavLst>
                                    </p:anim>
                                    <p:animEffect transition="in" filter="fade">
                                      <p:cBhvr>
                                        <p:cTn id="9" dur="300"/>
                                        <p:tgtEl>
                                          <p:spTgt spid="4"/>
                                        </p:tgtEl>
                                      </p:cBhvr>
                                    </p:animEffect>
                                  </p:childTnLst>
                                </p:cTn>
                              </p:par>
                            </p:childTnLst>
                          </p:cTn>
                        </p:par>
                        <p:par>
                          <p:cTn id="10" fill="hold">
                            <p:stCondLst>
                              <p:cond delay="300"/>
                            </p:stCondLst>
                            <p:childTnLst>
                              <p:par>
                                <p:cTn id="11" presetID="63" presetClass="path" presetSubtype="0" repeatCount="2000" accel="50000" decel="50000" autoRev="1" fill="hold" grpId="1" nodeType="afterEffect">
                                  <p:stCondLst>
                                    <p:cond delay="0"/>
                                  </p:stCondLst>
                                  <p:childTnLst>
                                    <p:animMotion origin="layout" path="M -2.70833E-6 4.07407E-6 L 0.08607 4.07407E-6 " pathEditMode="relative" rAng="0" ptsTypes="AA">
                                      <p:cBhvr>
                                        <p:cTn id="12" dur="1000" fill="hold"/>
                                        <p:tgtEl>
                                          <p:spTgt spid="4"/>
                                        </p:tgtEl>
                                        <p:attrNameLst>
                                          <p:attrName>ppt_x</p:attrName>
                                          <p:attrName>ppt_y</p:attrName>
                                        </p:attrNameLst>
                                      </p:cBhvr>
                                      <p:rCtr x="4297" y="0"/>
                                    </p:animMotion>
                                  </p:childTnLst>
                                </p:cTn>
                              </p:par>
                            </p:childTnLst>
                          </p:cTn>
                        </p:par>
                        <p:par>
                          <p:cTn id="13" fill="hold">
                            <p:stCondLst>
                              <p:cond delay="4300"/>
                            </p:stCondLst>
                            <p:childTnLst>
                              <p:par>
                                <p:cTn id="14" presetID="2" presetClass="exit" presetSubtype="3" fill="hold" grpId="2" nodeType="afterEffect">
                                  <p:stCondLst>
                                    <p:cond delay="0"/>
                                  </p:stCondLst>
                                  <p:childTnLst>
                                    <p:anim calcmode="lin" valueType="num">
                                      <p:cBhvr additive="base">
                                        <p:cTn id="15" dur="500"/>
                                        <p:tgtEl>
                                          <p:spTgt spid="4"/>
                                        </p:tgtEl>
                                        <p:attrNameLst>
                                          <p:attrName>ppt_x</p:attrName>
                                        </p:attrNameLst>
                                      </p:cBhvr>
                                      <p:tavLst>
                                        <p:tav tm="0">
                                          <p:val>
                                            <p:strVal val="ppt_x"/>
                                          </p:val>
                                        </p:tav>
                                        <p:tav tm="100000">
                                          <p:val>
                                            <p:strVal val="1+ppt_w/2"/>
                                          </p:val>
                                        </p:tav>
                                      </p:tavLst>
                                    </p:anim>
                                    <p:anim calcmode="lin" valueType="num">
                                      <p:cBhvr additive="base">
                                        <p:cTn id="16" dur="500"/>
                                        <p:tgtEl>
                                          <p:spTgt spid="4"/>
                                        </p:tgtEl>
                                        <p:attrNameLst>
                                          <p:attrName>ppt_y</p:attrName>
                                        </p:attrNameLst>
                                      </p:cBhvr>
                                      <p:tavLst>
                                        <p:tav tm="0">
                                          <p:val>
                                            <p:strVal val="ppt_y"/>
                                          </p:val>
                                        </p:tav>
                                        <p:tav tm="100000">
                                          <p:val>
                                            <p:strVal val="0-ppt_h/2"/>
                                          </p:val>
                                        </p:tav>
                                      </p:tavLst>
                                    </p:anim>
                                    <p:set>
                                      <p:cBhvr>
                                        <p:cTn id="1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rightnessContrast bright="-11000"/>
                    </a14:imgEffect>
                  </a14:imgLayer>
                </a14:imgProps>
              </a:ext>
              <a:ext uri="{28A0092B-C50C-407E-A947-70E740481C1C}">
                <a14:useLocalDpi xmlns:a14="http://schemas.microsoft.com/office/drawing/2010/main" val="0"/>
              </a:ext>
            </a:extLst>
          </a:blip>
          <a:stretch>
            <a:fillRect/>
          </a:stretch>
        </p:blipFill>
        <p:spPr>
          <a:xfrm>
            <a:off x="0" y="-550058"/>
            <a:ext cx="12415778" cy="8277186"/>
          </a:xfrm>
          <a:prstGeom prst="rect">
            <a:avLst/>
          </a:prstGeom>
        </p:spPr>
      </p:pic>
      <p:sp>
        <p:nvSpPr>
          <p:cNvPr id="13" name="Oval 12"/>
          <p:cNvSpPr/>
          <p:nvPr/>
        </p:nvSpPr>
        <p:spPr>
          <a:xfrm>
            <a:off x="-635977" y="1612959"/>
            <a:ext cx="6729324" cy="6758593"/>
          </a:xfrm>
          <a:prstGeom prst="ellipse">
            <a:avLst/>
          </a:prstGeom>
          <a:solidFill>
            <a:schemeClr val="accent2">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charset="0"/>
                <a:ea typeface="Arial"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endParaRPr lang="en-US" altLang="en-US">
              <a:solidFill>
                <a:srgbClr val="FFFFFF"/>
              </a:solidFill>
            </a:endParaRPr>
          </a:p>
        </p:txBody>
      </p:sp>
      <p:sp>
        <p:nvSpPr>
          <p:cNvPr id="14" name="Oval 13"/>
          <p:cNvSpPr/>
          <p:nvPr/>
        </p:nvSpPr>
        <p:spPr>
          <a:xfrm>
            <a:off x="8397" y="2316924"/>
            <a:ext cx="5350664" cy="535066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charset="0"/>
                <a:ea typeface="Arial"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endParaRPr lang="en-US" altLang="en-US" dirty="0">
              <a:solidFill>
                <a:srgbClr val="FFFFFF"/>
              </a:solidFill>
            </a:endParaRPr>
          </a:p>
        </p:txBody>
      </p:sp>
      <p:sp>
        <p:nvSpPr>
          <p:cNvPr id="15" name="Rectangle 14"/>
          <p:cNvSpPr/>
          <p:nvPr/>
        </p:nvSpPr>
        <p:spPr>
          <a:xfrm>
            <a:off x="11516566" y="179668"/>
            <a:ext cx="357187" cy="357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fld id="{5D05FAE3-1B17-B743-9A2B-3FD159B657BE}" type="slidenum">
              <a:rPr lang="en-US" sz="1100" smtClean="0">
                <a:solidFill>
                  <a:schemeClr val="bg1">
                    <a:lumMod val="50000"/>
                  </a:schemeClr>
                </a:solidFill>
              </a:rPr>
              <a:pPr algn="ctr" eaLnBrk="1" fontAlgn="auto" hangingPunct="1">
                <a:spcBef>
                  <a:spcPts val="0"/>
                </a:spcBef>
                <a:spcAft>
                  <a:spcPts val="0"/>
                </a:spcAft>
                <a:defRPr/>
              </a:pPr>
              <a:t>50</a:t>
            </a:fld>
            <a:endParaRPr lang="en-US" sz="1100" dirty="0">
              <a:solidFill>
                <a:schemeClr val="bg1">
                  <a:lumMod val="50000"/>
                </a:schemeClr>
              </a:solidFill>
              <a:latin typeface="Open Sans" pitchFamily="34" charset="0"/>
              <a:ea typeface="Open Sans" pitchFamily="34" charset="0"/>
              <a:cs typeface="Open Sans" pitchFamily="34" charset="0"/>
            </a:endParaRPr>
          </a:p>
        </p:txBody>
      </p:sp>
      <p:sp>
        <p:nvSpPr>
          <p:cNvPr id="4" name="Subtitle 3"/>
          <p:cNvSpPr>
            <a:spLocks noGrp="1"/>
          </p:cNvSpPr>
          <p:nvPr>
            <p:ph type="subTitle" idx="1"/>
          </p:nvPr>
        </p:nvSpPr>
        <p:spPr>
          <a:xfrm>
            <a:off x="332415" y="3338362"/>
            <a:ext cx="4702628" cy="3140652"/>
          </a:xfrm>
        </p:spPr>
        <p:txBody>
          <a:bodyPr anchor="ctr"/>
          <a:lstStyle/>
          <a:p>
            <a:r>
              <a:rPr lang="en-US" sz="2000" b="1" dirty="0">
                <a:solidFill>
                  <a:schemeClr val="bg1"/>
                </a:solidFill>
              </a:rPr>
              <a:t> </a:t>
            </a:r>
            <a:r>
              <a:rPr lang="en-US" sz="2200" b="1" dirty="0">
                <a:solidFill>
                  <a:schemeClr val="bg1"/>
                </a:solidFill>
              </a:rPr>
              <a:t>Language Instruction for Limited-English–Proficient and Immigrant Students funding (Title III) </a:t>
            </a:r>
            <a:r>
              <a:rPr lang="en-US" sz="2200" dirty="0">
                <a:solidFill>
                  <a:schemeClr val="bg1"/>
                </a:solidFill>
              </a:rPr>
              <a:t>may be used to offer early college high school or dual- or concurrent-enrollment programs or courses designed to help English learners achieve success in postsecondary education.</a:t>
            </a:r>
          </a:p>
        </p:txBody>
      </p:sp>
      <p:pic>
        <p:nvPicPr>
          <p:cNvPr id="17" name="Picture 16"/>
          <p:cNvPicPr>
            <a:picLocks noChangeAspect="1"/>
          </p:cNvPicPr>
          <p:nvPr/>
        </p:nvPicPr>
        <p:blipFill>
          <a:blip r:embed="rId5"/>
          <a:stretch>
            <a:fillRect/>
          </a:stretch>
        </p:blipFill>
        <p:spPr>
          <a:xfrm>
            <a:off x="11503470" y="6257925"/>
            <a:ext cx="540893" cy="530876"/>
          </a:xfrm>
          <a:prstGeom prst="rect">
            <a:avLst/>
          </a:prstGeom>
        </p:spPr>
      </p:pic>
      <p:sp>
        <p:nvSpPr>
          <p:cNvPr id="2" name="Rectangle 1"/>
          <p:cNvSpPr/>
          <p:nvPr/>
        </p:nvSpPr>
        <p:spPr>
          <a:xfrm>
            <a:off x="1249436" y="6419469"/>
            <a:ext cx="2647543" cy="369332"/>
          </a:xfrm>
          <a:prstGeom prst="rect">
            <a:avLst/>
          </a:prstGeom>
        </p:spPr>
        <p:txBody>
          <a:bodyPr wrap="square">
            <a:spAutoFit/>
          </a:bodyPr>
          <a:lstStyle/>
          <a:p>
            <a:r>
              <a:rPr lang="en-US" dirty="0">
                <a:solidFill>
                  <a:schemeClr val="bg1"/>
                </a:solidFill>
              </a:rPr>
              <a:t>[ESSA, Sec.3115(d)(8)]</a:t>
            </a:r>
          </a:p>
        </p:txBody>
      </p:sp>
    </p:spTree>
    <p:extLst>
      <p:ext uri="{BB962C8B-B14F-4D97-AF65-F5344CB8AC3E}">
        <p14:creationId xmlns:p14="http://schemas.microsoft.com/office/powerpoint/2010/main" val="209227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strVal val="#ppt_w*0.70"/>
                                          </p:val>
                                        </p:tav>
                                        <p:tav tm="100000">
                                          <p:val>
                                            <p:strVal val="#ppt_w"/>
                                          </p:val>
                                        </p:tav>
                                      </p:tavLst>
                                    </p:anim>
                                    <p:anim calcmode="lin" valueType="num">
                                      <p:cBhvr>
                                        <p:cTn id="8" dur="500" fill="hold"/>
                                        <p:tgtEl>
                                          <p:spTgt spid="13"/>
                                        </p:tgtEl>
                                        <p:attrNameLst>
                                          <p:attrName>ppt_h</p:attrName>
                                        </p:attrNameLst>
                                      </p:cBhvr>
                                      <p:tavLst>
                                        <p:tav tm="0">
                                          <p:val>
                                            <p:strVal val="#ppt_h"/>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55"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strVal val="#ppt_w*0.70"/>
                                          </p:val>
                                        </p:tav>
                                        <p:tav tm="100000">
                                          <p:val>
                                            <p:strVal val="#ppt_w"/>
                                          </p:val>
                                        </p:tav>
                                      </p:tavLst>
                                    </p:anim>
                                    <p:anim calcmode="lin" valueType="num">
                                      <p:cBhvr>
                                        <p:cTn id="14" dur="500" fill="hold"/>
                                        <p:tgtEl>
                                          <p:spTgt spid="14"/>
                                        </p:tgtEl>
                                        <p:attrNameLst>
                                          <p:attrName>ppt_h</p:attrName>
                                        </p:attrNameLst>
                                      </p:cBhvr>
                                      <p:tavLst>
                                        <p:tav tm="0">
                                          <p:val>
                                            <p:strVal val="#ppt_h"/>
                                          </p:val>
                                        </p:tav>
                                        <p:tav tm="100000">
                                          <p:val>
                                            <p:strVal val="#ppt_h"/>
                                          </p:val>
                                        </p:tav>
                                      </p:tavLst>
                                    </p:anim>
                                    <p:animEffect transition="in" filter="fade">
                                      <p:cBhvr>
                                        <p:cTn id="15" dur="500"/>
                                        <p:tgtEl>
                                          <p:spTgt spid="14"/>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p:cTn id="19"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4">
                                            <p:txEl>
                                              <p:pRg st="0" end="0"/>
                                            </p:txEl>
                                          </p:spTgt>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 calcmode="lin" valueType="num">
                                      <p:cBhvr>
                                        <p:cTn id="25"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4" grpId="0" build="p"/>
      <p:bldP spid="2"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11108"/>
          <a:stretch/>
        </p:blipFill>
        <p:spPr>
          <a:xfrm>
            <a:off x="-1" y="-489505"/>
            <a:ext cx="12406267" cy="7347505"/>
          </a:xfrm>
          <a:prstGeom prst="rect">
            <a:avLst/>
          </a:prstGeom>
        </p:spPr>
      </p:pic>
      <p:sp>
        <p:nvSpPr>
          <p:cNvPr id="13" name="Oval 12"/>
          <p:cNvSpPr/>
          <p:nvPr/>
        </p:nvSpPr>
        <p:spPr>
          <a:xfrm>
            <a:off x="-886876" y="1351975"/>
            <a:ext cx="7449100" cy="7481500"/>
          </a:xfrm>
          <a:prstGeom prst="ellipse">
            <a:avLst/>
          </a:prstGeom>
          <a:solidFill>
            <a:schemeClr val="accent3">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charset="0"/>
                <a:ea typeface="Arial"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endParaRPr lang="en-US" altLang="en-US">
              <a:solidFill>
                <a:srgbClr val="FFFFFF"/>
              </a:solidFill>
            </a:endParaRPr>
          </a:p>
        </p:txBody>
      </p:sp>
      <p:sp>
        <p:nvSpPr>
          <p:cNvPr id="14" name="Oval 13"/>
          <p:cNvSpPr/>
          <p:nvPr/>
        </p:nvSpPr>
        <p:spPr>
          <a:xfrm>
            <a:off x="-265357" y="1842667"/>
            <a:ext cx="6206062" cy="6206060"/>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charset="0"/>
                <a:ea typeface="Arial"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endParaRPr lang="en-US" altLang="en-US">
              <a:solidFill>
                <a:srgbClr val="FFFFFF"/>
              </a:solidFill>
            </a:endParaRPr>
          </a:p>
        </p:txBody>
      </p:sp>
      <p:sp>
        <p:nvSpPr>
          <p:cNvPr id="15" name="Rectangle 14"/>
          <p:cNvSpPr/>
          <p:nvPr/>
        </p:nvSpPr>
        <p:spPr>
          <a:xfrm>
            <a:off x="11516566" y="179668"/>
            <a:ext cx="357187" cy="357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fld id="{5D05FAE3-1B17-B743-9A2B-3FD159B657BE}" type="slidenum">
              <a:rPr lang="en-US" sz="1100" smtClean="0">
                <a:solidFill>
                  <a:schemeClr val="bg1">
                    <a:lumMod val="50000"/>
                  </a:schemeClr>
                </a:solidFill>
              </a:rPr>
              <a:pPr algn="ctr" eaLnBrk="1" fontAlgn="auto" hangingPunct="1">
                <a:spcBef>
                  <a:spcPts val="0"/>
                </a:spcBef>
                <a:spcAft>
                  <a:spcPts val="0"/>
                </a:spcAft>
                <a:defRPr/>
              </a:pPr>
              <a:t>51</a:t>
            </a:fld>
            <a:endParaRPr lang="en-US" sz="1100" dirty="0">
              <a:solidFill>
                <a:schemeClr val="bg1">
                  <a:lumMod val="50000"/>
                </a:schemeClr>
              </a:solidFill>
              <a:latin typeface="Open Sans" pitchFamily="34" charset="0"/>
              <a:ea typeface="Open Sans" pitchFamily="34" charset="0"/>
              <a:cs typeface="Open Sans" pitchFamily="34" charset="0"/>
            </a:endParaRPr>
          </a:p>
        </p:txBody>
      </p:sp>
      <p:sp>
        <p:nvSpPr>
          <p:cNvPr id="4" name="Subtitle 3"/>
          <p:cNvSpPr>
            <a:spLocks noGrp="1"/>
          </p:cNvSpPr>
          <p:nvPr>
            <p:ph type="subTitle" idx="1"/>
          </p:nvPr>
        </p:nvSpPr>
        <p:spPr>
          <a:xfrm>
            <a:off x="304800" y="2849434"/>
            <a:ext cx="5080000" cy="3627566"/>
          </a:xfrm>
        </p:spPr>
        <p:txBody>
          <a:bodyPr anchor="ctr"/>
          <a:lstStyle/>
          <a:p>
            <a:r>
              <a:rPr lang="en-US" sz="2200" b="1" dirty="0">
                <a:solidFill>
                  <a:schemeClr val="bg1"/>
                </a:solidFill>
              </a:rPr>
              <a:t>Direct Student Services funding </a:t>
            </a:r>
            <a:r>
              <a:rPr lang="en-US" sz="2200" dirty="0">
                <a:solidFill>
                  <a:schemeClr val="bg1"/>
                </a:solidFill>
              </a:rPr>
              <a:t>may be used to provide for enrollment and participation in academic courses not otherwise available … including advanced courses and career and technical education course work that is aligned with challenging state academic standards and leads to industry recognized credentials.</a:t>
            </a:r>
          </a:p>
        </p:txBody>
      </p:sp>
      <p:pic>
        <p:nvPicPr>
          <p:cNvPr id="17" name="Picture 16"/>
          <p:cNvPicPr>
            <a:picLocks noChangeAspect="1"/>
          </p:cNvPicPr>
          <p:nvPr/>
        </p:nvPicPr>
        <p:blipFill>
          <a:blip r:embed="rId4"/>
          <a:stretch>
            <a:fillRect/>
          </a:stretch>
        </p:blipFill>
        <p:spPr>
          <a:xfrm>
            <a:off x="11503470" y="6257925"/>
            <a:ext cx="540893" cy="530876"/>
          </a:xfrm>
          <a:prstGeom prst="rect">
            <a:avLst/>
          </a:prstGeom>
        </p:spPr>
      </p:pic>
      <p:sp>
        <p:nvSpPr>
          <p:cNvPr id="2" name="TextBox 1"/>
          <p:cNvSpPr txBox="1"/>
          <p:nvPr/>
        </p:nvSpPr>
        <p:spPr>
          <a:xfrm>
            <a:off x="1139362" y="6559769"/>
            <a:ext cx="3535680" cy="381000"/>
          </a:xfrm>
          <a:prstGeom prst="rect">
            <a:avLst/>
          </a:prstGeom>
          <a:noFill/>
        </p:spPr>
        <p:txBody>
          <a:bodyPr wrap="square" rtlCol="0">
            <a:spAutoFit/>
          </a:bodyPr>
          <a:lstStyle/>
          <a:p>
            <a:r>
              <a:rPr lang="en-US" dirty="0">
                <a:solidFill>
                  <a:schemeClr val="bg1"/>
                </a:solidFill>
              </a:rPr>
              <a:t>ESSA, Sec. 1003A(c)(3)(A)</a:t>
            </a:r>
          </a:p>
        </p:txBody>
      </p:sp>
    </p:spTree>
    <p:extLst>
      <p:ext uri="{BB962C8B-B14F-4D97-AF65-F5344CB8AC3E}">
        <p14:creationId xmlns:p14="http://schemas.microsoft.com/office/powerpoint/2010/main" val="94730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strVal val="#ppt_w*0.70"/>
                                          </p:val>
                                        </p:tav>
                                        <p:tav tm="100000">
                                          <p:val>
                                            <p:strVal val="#ppt_w"/>
                                          </p:val>
                                        </p:tav>
                                      </p:tavLst>
                                    </p:anim>
                                    <p:anim calcmode="lin" valueType="num">
                                      <p:cBhvr>
                                        <p:cTn id="8" dur="500" fill="hold"/>
                                        <p:tgtEl>
                                          <p:spTgt spid="13"/>
                                        </p:tgtEl>
                                        <p:attrNameLst>
                                          <p:attrName>ppt_h</p:attrName>
                                        </p:attrNameLst>
                                      </p:cBhvr>
                                      <p:tavLst>
                                        <p:tav tm="0">
                                          <p:val>
                                            <p:strVal val="#ppt_h"/>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55"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strVal val="#ppt_w*0.70"/>
                                          </p:val>
                                        </p:tav>
                                        <p:tav tm="100000">
                                          <p:val>
                                            <p:strVal val="#ppt_w"/>
                                          </p:val>
                                        </p:tav>
                                      </p:tavLst>
                                    </p:anim>
                                    <p:anim calcmode="lin" valueType="num">
                                      <p:cBhvr>
                                        <p:cTn id="14" dur="500" fill="hold"/>
                                        <p:tgtEl>
                                          <p:spTgt spid="14"/>
                                        </p:tgtEl>
                                        <p:attrNameLst>
                                          <p:attrName>ppt_h</p:attrName>
                                        </p:attrNameLst>
                                      </p:cBhvr>
                                      <p:tavLst>
                                        <p:tav tm="0">
                                          <p:val>
                                            <p:strVal val="#ppt_h"/>
                                          </p:val>
                                        </p:tav>
                                        <p:tav tm="100000">
                                          <p:val>
                                            <p:strVal val="#ppt_h"/>
                                          </p:val>
                                        </p:tav>
                                      </p:tavLst>
                                    </p:anim>
                                    <p:animEffect transition="in" filter="fade">
                                      <p:cBhvr>
                                        <p:cTn id="15" dur="500"/>
                                        <p:tgtEl>
                                          <p:spTgt spid="14"/>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p:cTn id="19"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4">
                                            <p:txEl>
                                              <p:pRg st="0" end="0"/>
                                            </p:txEl>
                                          </p:spTgt>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 calcmode="lin" valueType="num">
                                      <p:cBhvr>
                                        <p:cTn id="25"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4" grpId="0" build="p"/>
      <p:bldP spid="2"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May Federal Funds Be Used? </a:t>
            </a:r>
            <a:br>
              <a:rPr lang="en-US" dirty="0"/>
            </a:br>
            <a:endParaRPr lang="en-US" dirty="0"/>
          </a:p>
        </p:txBody>
      </p:sp>
      <p:sp>
        <p:nvSpPr>
          <p:cNvPr id="3" name="Subtitle 2"/>
          <p:cNvSpPr>
            <a:spLocks noGrp="1"/>
          </p:cNvSpPr>
          <p:nvPr>
            <p:ph type="subTitle" idx="1"/>
          </p:nvPr>
        </p:nvSpPr>
        <p:spPr>
          <a:xfrm>
            <a:off x="609600" y="1683512"/>
            <a:ext cx="10972800" cy="4108676"/>
          </a:xfrm>
        </p:spPr>
        <p:txBody>
          <a:bodyPr/>
          <a:lstStyle/>
          <a:p>
            <a:pPr lvl="1" algn="l"/>
            <a:r>
              <a:rPr lang="en-US" sz="2400" dirty="0">
                <a:solidFill>
                  <a:schemeClr val="tx1">
                    <a:lumMod val="75000"/>
                    <a:lumOff val="25000"/>
                  </a:schemeClr>
                </a:solidFill>
              </a:rPr>
              <a:t>The Every Student Succeeds Act (ESSA) enables states and local education agencies to utilize federal funds to support college course work for</a:t>
            </a:r>
          </a:p>
          <a:p>
            <a:pPr marL="800100" lvl="1" indent="-342900" algn="l">
              <a:buFont typeface="Arial" charset="0"/>
              <a:buChar char="•"/>
            </a:pPr>
            <a:r>
              <a:rPr lang="en-US" sz="2200" dirty="0">
                <a:solidFill>
                  <a:schemeClr val="tx1">
                    <a:lumMod val="75000"/>
                    <a:lumOff val="25000"/>
                  </a:schemeClr>
                </a:solidFill>
              </a:rPr>
              <a:t>students attending schools in need of improvement (Title I);</a:t>
            </a:r>
          </a:p>
          <a:p>
            <a:pPr marL="800100" lvl="1" indent="-342900" algn="l">
              <a:buFont typeface="Arial" charset="0"/>
              <a:buChar char="•"/>
            </a:pPr>
            <a:r>
              <a:rPr lang="en-US" sz="2200" dirty="0">
                <a:solidFill>
                  <a:schemeClr val="tx1">
                    <a:lumMod val="75000"/>
                    <a:lumOff val="25000"/>
                  </a:schemeClr>
                </a:solidFill>
              </a:rPr>
              <a:t>students attending high-poverty schools (Title I);</a:t>
            </a:r>
          </a:p>
          <a:p>
            <a:pPr marL="800100" lvl="1" indent="-342900" algn="l">
              <a:buFont typeface="Arial" charset="0"/>
              <a:buChar char="•"/>
            </a:pPr>
            <a:r>
              <a:rPr lang="en-US" sz="2200" dirty="0">
                <a:solidFill>
                  <a:schemeClr val="tx1">
                    <a:lumMod val="75000"/>
                    <a:lumOff val="25000"/>
                  </a:schemeClr>
                </a:solidFill>
              </a:rPr>
              <a:t>students from low-income families attending private schools (Title I);</a:t>
            </a:r>
          </a:p>
          <a:p>
            <a:pPr marL="800100" lvl="1" indent="-342900" algn="l">
              <a:buFont typeface="Arial" charset="0"/>
              <a:buChar char="•"/>
            </a:pPr>
            <a:r>
              <a:rPr lang="en-US" sz="2200" dirty="0">
                <a:solidFill>
                  <a:schemeClr val="tx1">
                    <a:lumMod val="75000"/>
                    <a:lumOff val="25000"/>
                  </a:schemeClr>
                </a:solidFill>
              </a:rPr>
              <a:t>teacher professional development (Title II);</a:t>
            </a:r>
          </a:p>
          <a:p>
            <a:pPr marL="800100" lvl="1" indent="-342900" algn="l">
              <a:buFont typeface="Arial" charset="0"/>
              <a:buChar char="•"/>
            </a:pPr>
            <a:r>
              <a:rPr lang="en-US" sz="2200" dirty="0">
                <a:solidFill>
                  <a:schemeClr val="tx1">
                    <a:lumMod val="75000"/>
                    <a:lumOff val="25000"/>
                  </a:schemeClr>
                </a:solidFill>
              </a:rPr>
              <a:t>English language acquisition (Title III); and</a:t>
            </a:r>
          </a:p>
          <a:p>
            <a:pPr marL="800100" lvl="1" indent="-342900" algn="l">
              <a:buFont typeface="Arial" charset="0"/>
              <a:buChar char="•"/>
            </a:pPr>
            <a:r>
              <a:rPr lang="en-US" sz="2200" dirty="0">
                <a:solidFill>
                  <a:schemeClr val="tx1">
                    <a:lumMod val="75000"/>
                    <a:lumOff val="25000"/>
                  </a:schemeClr>
                </a:solidFill>
              </a:rPr>
              <a:t>academic enrichment (Title IV).</a:t>
            </a:r>
          </a:p>
          <a:p>
            <a:pPr marL="342900" indent="-342900" algn="l">
              <a:buFont typeface="Arial" charset="0"/>
              <a:buChar char="•"/>
            </a:pPr>
            <a:endParaRPr lang="en-US" sz="2800" dirty="0"/>
          </a:p>
        </p:txBody>
      </p:sp>
    </p:spTree>
    <p:extLst>
      <p:ext uri="{BB962C8B-B14F-4D97-AF65-F5344CB8AC3E}">
        <p14:creationId xmlns:p14="http://schemas.microsoft.com/office/powerpoint/2010/main" val="1229009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2371437"/>
            <a:ext cx="10972800" cy="1143000"/>
          </a:xfrm>
        </p:spPr>
        <p:txBody>
          <a:bodyPr/>
          <a:lstStyle/>
          <a:p>
            <a:r>
              <a:rPr lang="en-US" dirty="0"/>
              <a:t>Moving from Policy to Practice:</a:t>
            </a:r>
            <a:br>
              <a:rPr lang="en-US" dirty="0"/>
            </a:br>
            <a:r>
              <a:rPr lang="en-US" dirty="0"/>
              <a:t>Promising Approaches</a:t>
            </a:r>
          </a:p>
        </p:txBody>
      </p:sp>
      <p:sp>
        <p:nvSpPr>
          <p:cNvPr id="3" name="Rectangle 2"/>
          <p:cNvSpPr/>
          <p:nvPr/>
        </p:nvSpPr>
        <p:spPr>
          <a:xfrm>
            <a:off x="1014844" y="3855179"/>
            <a:ext cx="10162309" cy="830997"/>
          </a:xfrm>
          <a:prstGeom prst="rect">
            <a:avLst/>
          </a:prstGeom>
        </p:spPr>
        <p:txBody>
          <a:bodyPr wrap="square">
            <a:spAutoFit/>
          </a:bodyPr>
          <a:lstStyle/>
          <a:p>
            <a:pPr algn="ctr"/>
            <a:r>
              <a:rPr lang="en-US" sz="2400" dirty="0">
                <a:solidFill>
                  <a:schemeClr val="bg1"/>
                </a:solidFill>
              </a:rPr>
              <a:t>An overview of program results and successful approaches in </a:t>
            </a:r>
            <a:br>
              <a:rPr lang="en-US" sz="2400" dirty="0">
                <a:solidFill>
                  <a:schemeClr val="bg1"/>
                </a:solidFill>
              </a:rPr>
            </a:br>
            <a:r>
              <a:rPr lang="en-US" sz="2400" dirty="0">
                <a:solidFill>
                  <a:schemeClr val="bg1"/>
                </a:solidFill>
              </a:rPr>
              <a:t>early college high school and dual-enrollment programs</a:t>
            </a:r>
          </a:p>
        </p:txBody>
      </p:sp>
      <p:pic>
        <p:nvPicPr>
          <p:cNvPr id="4" name="Picture 3"/>
          <p:cNvPicPr>
            <a:picLocks noChangeAspect="1"/>
          </p:cNvPicPr>
          <p:nvPr/>
        </p:nvPicPr>
        <p:blipFill>
          <a:blip r:embed="rId3"/>
          <a:stretch>
            <a:fillRect/>
          </a:stretch>
        </p:blipFill>
        <p:spPr>
          <a:xfrm>
            <a:off x="11503470" y="6257925"/>
            <a:ext cx="540893" cy="530876"/>
          </a:xfrm>
          <a:prstGeom prst="rect">
            <a:avLst/>
          </a:prstGeom>
        </p:spPr>
      </p:pic>
    </p:spTree>
    <p:extLst>
      <p:ext uri="{BB962C8B-B14F-4D97-AF65-F5344CB8AC3E}">
        <p14:creationId xmlns:p14="http://schemas.microsoft.com/office/powerpoint/2010/main" val="211993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40512"/>
            <a:ext cx="10972800" cy="730023"/>
          </a:xfrm>
        </p:spPr>
        <p:txBody>
          <a:bodyPr/>
          <a:lstStyle/>
          <a:p>
            <a:r>
              <a:rPr lang="en-US" sz="3600" dirty="0"/>
              <a:t>High School to College Transition Made Easier</a:t>
            </a:r>
          </a:p>
        </p:txBody>
      </p:sp>
      <p:sp>
        <p:nvSpPr>
          <p:cNvPr id="3" name="Content Placeholder 2"/>
          <p:cNvSpPr>
            <a:spLocks noGrp="1"/>
          </p:cNvSpPr>
          <p:nvPr>
            <p:ph type="subTitle" idx="1"/>
          </p:nvPr>
        </p:nvSpPr>
        <p:spPr>
          <a:xfrm>
            <a:off x="609600" y="1781526"/>
            <a:ext cx="10972800" cy="1260057"/>
          </a:xfrm>
        </p:spPr>
        <p:txBody>
          <a:bodyPr/>
          <a:lstStyle/>
          <a:p>
            <a:pPr marL="0" indent="0" algn="l">
              <a:buNone/>
            </a:pPr>
            <a:r>
              <a:rPr lang="en-US" dirty="0"/>
              <a:t>Early college high school programs do more than provide access to college credits. They enhance a college-going mindset and strengthen skills needed in college, such as</a:t>
            </a:r>
          </a:p>
          <a:p>
            <a:pPr marL="0" indent="0">
              <a:buNone/>
            </a:pPr>
            <a:endParaRPr lang="en-US" dirty="0"/>
          </a:p>
          <a:p>
            <a:endParaRPr lang="en-US" dirty="0"/>
          </a:p>
          <a:p>
            <a:pPr marL="514350" indent="-514350">
              <a:buAutoNum type="arabicPeriod"/>
            </a:pPr>
            <a:endParaRPr lang="en-US" dirty="0"/>
          </a:p>
        </p:txBody>
      </p:sp>
      <p:sp>
        <p:nvSpPr>
          <p:cNvPr id="4" name="TextBox 3"/>
          <p:cNvSpPr txBox="1"/>
          <p:nvPr/>
        </p:nvSpPr>
        <p:spPr>
          <a:xfrm>
            <a:off x="609600" y="6256411"/>
            <a:ext cx="9833811" cy="307777"/>
          </a:xfrm>
          <a:prstGeom prst="rect">
            <a:avLst/>
          </a:prstGeom>
          <a:noFill/>
        </p:spPr>
        <p:txBody>
          <a:bodyPr wrap="square" rtlCol="0">
            <a:spAutoFit/>
          </a:bodyPr>
          <a:lstStyle/>
          <a:p>
            <a:r>
              <a:rPr lang="en-US" sz="1400" dirty="0"/>
              <a:t>Source: </a:t>
            </a:r>
            <a:r>
              <a:rPr lang="en-US" sz="1400" dirty="0">
                <a:hlinkClick r:id="rId2"/>
              </a:rPr>
              <a:t>http://files.eric.ed.gov/fulltext/EJ943719.pdf</a:t>
            </a:r>
            <a:r>
              <a:rPr lang="en-US" sz="1400" dirty="0"/>
              <a:t> (accessed September 6, 2016)</a:t>
            </a:r>
          </a:p>
        </p:txBody>
      </p:sp>
      <p:pic>
        <p:nvPicPr>
          <p:cNvPr id="5" name="Picture 4"/>
          <p:cNvPicPr>
            <a:picLocks noChangeAspect="1"/>
          </p:cNvPicPr>
          <p:nvPr/>
        </p:nvPicPr>
        <p:blipFill>
          <a:blip r:embed="rId3"/>
          <a:stretch>
            <a:fillRect/>
          </a:stretch>
        </p:blipFill>
        <p:spPr>
          <a:xfrm>
            <a:off x="1084704" y="3679540"/>
            <a:ext cx="871060" cy="871060"/>
          </a:xfrm>
          <a:prstGeom prst="rect">
            <a:avLst/>
          </a:prstGeom>
        </p:spPr>
      </p:pic>
      <p:pic>
        <p:nvPicPr>
          <p:cNvPr id="6" name="Picture 5"/>
          <p:cNvPicPr>
            <a:picLocks noChangeAspect="1"/>
          </p:cNvPicPr>
          <p:nvPr/>
        </p:nvPicPr>
        <p:blipFill>
          <a:blip r:embed="rId4"/>
          <a:stretch>
            <a:fillRect/>
          </a:stretch>
        </p:blipFill>
        <p:spPr>
          <a:xfrm>
            <a:off x="3882196" y="3861440"/>
            <a:ext cx="623923" cy="623923"/>
          </a:xfrm>
          <a:prstGeom prst="rect">
            <a:avLst/>
          </a:prstGeom>
        </p:spPr>
      </p:pic>
      <p:pic>
        <p:nvPicPr>
          <p:cNvPr id="7" name="Picture 6"/>
          <p:cNvPicPr>
            <a:picLocks noChangeAspect="1"/>
          </p:cNvPicPr>
          <p:nvPr/>
        </p:nvPicPr>
        <p:blipFill>
          <a:blip r:embed="rId5"/>
          <a:stretch>
            <a:fillRect/>
          </a:stretch>
        </p:blipFill>
        <p:spPr>
          <a:xfrm>
            <a:off x="7012792" y="3925073"/>
            <a:ext cx="788553" cy="573493"/>
          </a:xfrm>
          <a:prstGeom prst="rect">
            <a:avLst/>
          </a:prstGeom>
        </p:spPr>
      </p:pic>
      <p:pic>
        <p:nvPicPr>
          <p:cNvPr id="8" name="Picture 7"/>
          <p:cNvPicPr>
            <a:picLocks noChangeAspect="1"/>
          </p:cNvPicPr>
          <p:nvPr/>
        </p:nvPicPr>
        <p:blipFill>
          <a:blip r:embed="rId6"/>
          <a:stretch>
            <a:fillRect/>
          </a:stretch>
        </p:blipFill>
        <p:spPr>
          <a:xfrm>
            <a:off x="10236477" y="3959975"/>
            <a:ext cx="722409" cy="525388"/>
          </a:xfrm>
          <a:prstGeom prst="rect">
            <a:avLst/>
          </a:prstGeom>
        </p:spPr>
      </p:pic>
      <p:sp>
        <p:nvSpPr>
          <p:cNvPr id="9" name="Rectangle 8"/>
          <p:cNvSpPr/>
          <p:nvPr/>
        </p:nvSpPr>
        <p:spPr>
          <a:xfrm>
            <a:off x="609600" y="4765487"/>
            <a:ext cx="1774845" cy="369332"/>
          </a:xfrm>
          <a:prstGeom prst="rect">
            <a:avLst/>
          </a:prstGeom>
        </p:spPr>
        <p:txBody>
          <a:bodyPr wrap="none">
            <a:spAutoFit/>
          </a:bodyPr>
          <a:lstStyle/>
          <a:p>
            <a:r>
              <a:rPr lang="en-US" dirty="0"/>
              <a:t>Self realization</a:t>
            </a:r>
          </a:p>
        </p:txBody>
      </p:sp>
      <p:sp>
        <p:nvSpPr>
          <p:cNvPr id="10" name="Rectangle 9"/>
          <p:cNvSpPr/>
          <p:nvPr/>
        </p:nvSpPr>
        <p:spPr>
          <a:xfrm>
            <a:off x="2994150" y="4765487"/>
            <a:ext cx="2324675" cy="369332"/>
          </a:xfrm>
          <a:prstGeom prst="rect">
            <a:avLst/>
          </a:prstGeom>
        </p:spPr>
        <p:txBody>
          <a:bodyPr wrap="none">
            <a:spAutoFit/>
          </a:bodyPr>
          <a:lstStyle/>
          <a:p>
            <a:r>
              <a:rPr lang="en-US" dirty="0"/>
              <a:t>Time management</a:t>
            </a:r>
          </a:p>
        </p:txBody>
      </p:sp>
      <p:sp>
        <p:nvSpPr>
          <p:cNvPr id="11" name="Rectangle 10"/>
          <p:cNvSpPr/>
          <p:nvPr/>
        </p:nvSpPr>
        <p:spPr>
          <a:xfrm>
            <a:off x="5978741" y="4750995"/>
            <a:ext cx="3031599" cy="369332"/>
          </a:xfrm>
          <a:prstGeom prst="rect">
            <a:avLst/>
          </a:prstGeom>
        </p:spPr>
        <p:txBody>
          <a:bodyPr wrap="none">
            <a:spAutoFit/>
          </a:bodyPr>
          <a:lstStyle/>
          <a:p>
            <a:r>
              <a:rPr lang="en-US" dirty="0"/>
              <a:t>Research and notetaking</a:t>
            </a:r>
          </a:p>
        </p:txBody>
      </p:sp>
      <p:sp>
        <p:nvSpPr>
          <p:cNvPr id="12" name="Rectangle 11"/>
          <p:cNvSpPr/>
          <p:nvPr/>
        </p:nvSpPr>
        <p:spPr>
          <a:xfrm>
            <a:off x="9423395" y="4750995"/>
            <a:ext cx="2411238" cy="369332"/>
          </a:xfrm>
          <a:prstGeom prst="rect">
            <a:avLst/>
          </a:prstGeom>
        </p:spPr>
        <p:txBody>
          <a:bodyPr wrap="none">
            <a:spAutoFit/>
          </a:bodyPr>
          <a:lstStyle/>
          <a:p>
            <a:r>
              <a:rPr lang="en-US" dirty="0"/>
              <a:t>College orientation </a:t>
            </a:r>
          </a:p>
        </p:txBody>
      </p:sp>
    </p:spTree>
    <p:extLst>
      <p:ext uri="{BB962C8B-B14F-4D97-AF65-F5344CB8AC3E}">
        <p14:creationId xmlns:p14="http://schemas.microsoft.com/office/powerpoint/2010/main" val="8932729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153019" y="1410293"/>
            <a:ext cx="10655354" cy="3046988"/>
          </a:xfrm>
          <a:prstGeom prst="rect">
            <a:avLst/>
          </a:prstGeom>
          <a:noFill/>
        </p:spPr>
        <p:txBody>
          <a:bodyPr wrap="square" rtlCol="0">
            <a:spAutoFit/>
          </a:bodyPr>
          <a:lstStyle/>
          <a:p>
            <a:r>
              <a:rPr lang="en-US" sz="3200" b="1" dirty="0">
                <a:solidFill>
                  <a:schemeClr val="tx1">
                    <a:lumMod val="75000"/>
                    <a:lumOff val="25000"/>
                  </a:schemeClr>
                </a:solidFill>
                <a:latin typeface="Century Gothic" charset="0"/>
                <a:ea typeface="Century Gothic" charset="0"/>
                <a:cs typeface="Century Gothic" charset="0"/>
              </a:rPr>
              <a:t>Early college high schools are a prime example of deeper learning in practice. At their best, these innovative, hybrid models marry the intellectual challenge, freedoms, and standards of higher education with the support systems appropriate to help younger scholars develop and achieve.</a:t>
            </a:r>
          </a:p>
        </p:txBody>
      </p:sp>
      <p:sp>
        <p:nvSpPr>
          <p:cNvPr id="2" name="Rectangle 1"/>
          <p:cNvSpPr/>
          <p:nvPr/>
        </p:nvSpPr>
        <p:spPr>
          <a:xfrm>
            <a:off x="3359370" y="4728772"/>
            <a:ext cx="7877503" cy="369332"/>
          </a:xfrm>
          <a:prstGeom prst="rect">
            <a:avLst/>
          </a:prstGeom>
        </p:spPr>
        <p:txBody>
          <a:bodyPr wrap="square" anchor="t">
            <a:spAutoFit/>
          </a:bodyPr>
          <a:lstStyle/>
          <a:p>
            <a:pPr algn="r"/>
            <a:r>
              <a:rPr lang="en-US" dirty="0">
                <a:solidFill>
                  <a:schemeClr val="tx1">
                    <a:lumMod val="75000"/>
                    <a:lumOff val="25000"/>
                  </a:schemeClr>
                </a:solidFill>
                <a:latin typeface="Century Gothic" charset="0"/>
                <a:ea typeface="Century Gothic" charset="0"/>
                <a:cs typeface="Century Gothic" charset="0"/>
              </a:rPr>
              <a:t>Clara Botstein, Associate Vice President, Bard Early Colleges</a:t>
            </a:r>
            <a:endParaRPr lang="en-US" dirty="0">
              <a:latin typeface="Century Gothic" charset="0"/>
              <a:ea typeface="Century Gothic" charset="0"/>
              <a:cs typeface="Century Gothic" charset="0"/>
            </a:endParaRPr>
          </a:p>
        </p:txBody>
      </p:sp>
      <p:sp>
        <p:nvSpPr>
          <p:cNvPr id="9" name="Rectangle 8"/>
          <p:cNvSpPr/>
          <p:nvPr/>
        </p:nvSpPr>
        <p:spPr>
          <a:xfrm>
            <a:off x="2165132" y="5173301"/>
            <a:ext cx="9643241" cy="338554"/>
          </a:xfrm>
          <a:prstGeom prst="rect">
            <a:avLst/>
          </a:prstGeom>
        </p:spPr>
        <p:txBody>
          <a:bodyPr wrap="square">
            <a:spAutoFit/>
          </a:bodyPr>
          <a:lstStyle/>
          <a:p>
            <a:pPr algn="r"/>
            <a:r>
              <a:rPr lang="en-US" sz="1600" b="1" i="1" dirty="0">
                <a:solidFill>
                  <a:schemeClr val="tx1">
                    <a:lumMod val="75000"/>
                    <a:lumOff val="25000"/>
                  </a:schemeClr>
                </a:solidFill>
                <a:latin typeface="Century Gothic" charset="0"/>
                <a:ea typeface="Century Gothic" charset="0"/>
                <a:cs typeface="Century Gothic" charset="0"/>
              </a:rPr>
              <a:t>Early </a:t>
            </a:r>
            <a:r>
              <a:rPr lang="en-US" sz="1600" b="1" i="1">
                <a:solidFill>
                  <a:schemeClr val="tx1">
                    <a:lumMod val="75000"/>
                    <a:lumOff val="25000"/>
                  </a:schemeClr>
                </a:solidFill>
                <a:latin typeface="Century Gothic" charset="0"/>
                <a:ea typeface="Century Gothic" charset="0"/>
                <a:cs typeface="Century Gothic" charset="0"/>
              </a:rPr>
              <a:t>college </a:t>
            </a:r>
            <a:r>
              <a:rPr lang="en-US" sz="1600" b="1" i="1" dirty="0">
                <a:solidFill>
                  <a:schemeClr val="tx1">
                    <a:lumMod val="75000"/>
                    <a:lumOff val="25000"/>
                  </a:schemeClr>
                </a:solidFill>
                <a:latin typeface="Century Gothic" charset="0"/>
                <a:ea typeface="Century Gothic" charset="0"/>
                <a:cs typeface="Century Gothic" charset="0"/>
              </a:rPr>
              <a:t>high</a:t>
            </a:r>
            <a:r>
              <a:rPr lang="en-US" sz="1600" b="1" i="1">
                <a:solidFill>
                  <a:schemeClr val="tx1">
                    <a:lumMod val="75000"/>
                    <a:lumOff val="25000"/>
                  </a:schemeClr>
                </a:solidFill>
                <a:latin typeface="Century Gothic" charset="0"/>
                <a:ea typeface="Century Gothic" charset="0"/>
                <a:cs typeface="Century Gothic" charset="0"/>
              </a:rPr>
              <a:t> schools—getting all </a:t>
            </a:r>
            <a:r>
              <a:rPr lang="en-US" sz="1600" b="1" i="1" dirty="0">
                <a:solidFill>
                  <a:schemeClr val="tx1">
                    <a:lumMod val="75000"/>
                    <a:lumOff val="25000"/>
                  </a:schemeClr>
                </a:solidFill>
                <a:latin typeface="Century Gothic" charset="0"/>
                <a:ea typeface="Century Gothic" charset="0"/>
                <a:cs typeface="Century Gothic" charset="0"/>
              </a:rPr>
              <a:t>kids ready for college</a:t>
            </a:r>
            <a:r>
              <a:rPr lang="en-US" sz="1600" b="1" i="1">
                <a:solidFill>
                  <a:schemeClr val="tx1">
                    <a:lumMod val="75000"/>
                    <a:lumOff val="25000"/>
                  </a:schemeClr>
                </a:solidFill>
                <a:latin typeface="Century Gothic" charset="0"/>
                <a:ea typeface="Century Gothic" charset="0"/>
                <a:cs typeface="Century Gothic" charset="0"/>
              </a:rPr>
              <a:t>, </a:t>
            </a:r>
            <a:r>
              <a:rPr lang="en-US" sz="1600" b="1" i="1" dirty="0">
                <a:solidFill>
                  <a:schemeClr val="tx1">
                    <a:lumMod val="75000"/>
                    <a:lumOff val="25000"/>
                  </a:schemeClr>
                </a:solidFill>
                <a:latin typeface="Century Gothic" charset="0"/>
                <a:ea typeface="Century Gothic" charset="0"/>
                <a:cs typeface="Century Gothic" charset="0"/>
              </a:rPr>
              <a:t>a</a:t>
            </a:r>
            <a:r>
              <a:rPr lang="en-US" sz="1600" b="1" i="1">
                <a:solidFill>
                  <a:schemeClr val="tx1">
                    <a:lumMod val="75000"/>
                    <a:lumOff val="25000"/>
                  </a:schemeClr>
                </a:solidFill>
                <a:latin typeface="Century Gothic" charset="0"/>
                <a:ea typeface="Century Gothic" charset="0"/>
                <a:cs typeface="Century Gothic" charset="0"/>
              </a:rPr>
              <a:t> career, </a:t>
            </a:r>
            <a:r>
              <a:rPr lang="en-US" sz="1600" b="1" i="1" dirty="0">
                <a:solidFill>
                  <a:schemeClr val="tx1">
                    <a:lumMod val="75000"/>
                    <a:lumOff val="25000"/>
                  </a:schemeClr>
                </a:solidFill>
                <a:latin typeface="Century Gothic" charset="0"/>
                <a:ea typeface="Century Gothic" charset="0"/>
                <a:cs typeface="Century Gothic" charset="0"/>
              </a:rPr>
              <a:t>and life</a:t>
            </a:r>
          </a:p>
        </p:txBody>
      </p:sp>
      <p:sp>
        <p:nvSpPr>
          <p:cNvPr id="3" name="TextBox 2"/>
          <p:cNvSpPr txBox="1"/>
          <p:nvPr/>
        </p:nvSpPr>
        <p:spPr>
          <a:xfrm>
            <a:off x="522638" y="1074469"/>
            <a:ext cx="838199" cy="1323439"/>
          </a:xfrm>
          <a:prstGeom prst="rect">
            <a:avLst/>
          </a:prstGeom>
          <a:noFill/>
        </p:spPr>
        <p:txBody>
          <a:bodyPr wrap="square" rtlCol="0">
            <a:spAutoFit/>
          </a:bodyPr>
          <a:lstStyle/>
          <a:p>
            <a:r>
              <a:rPr lang="en-US" sz="8000" dirty="0">
                <a:solidFill>
                  <a:schemeClr val="tx1">
                    <a:lumMod val="75000"/>
                    <a:lumOff val="25000"/>
                  </a:schemeClr>
                </a:solidFill>
                <a:latin typeface="Arial Rounded MT Bold" charset="0"/>
                <a:ea typeface="Arial Rounded MT Bold" charset="0"/>
                <a:cs typeface="Arial Rounded MT Bold" charset="0"/>
              </a:rPr>
              <a:t>“</a:t>
            </a:r>
          </a:p>
        </p:txBody>
      </p:sp>
      <p:sp>
        <p:nvSpPr>
          <p:cNvPr id="7" name="TextBox 6"/>
          <p:cNvSpPr txBox="1"/>
          <p:nvPr/>
        </p:nvSpPr>
        <p:spPr>
          <a:xfrm>
            <a:off x="10245913" y="3849862"/>
            <a:ext cx="838199" cy="1323439"/>
          </a:xfrm>
          <a:prstGeom prst="rect">
            <a:avLst/>
          </a:prstGeom>
          <a:noFill/>
        </p:spPr>
        <p:txBody>
          <a:bodyPr wrap="square" rtlCol="0">
            <a:spAutoFit/>
          </a:bodyPr>
          <a:lstStyle/>
          <a:p>
            <a:r>
              <a:rPr lang="en-US" sz="8000" dirty="0">
                <a:solidFill>
                  <a:schemeClr val="tx1">
                    <a:lumMod val="75000"/>
                    <a:lumOff val="25000"/>
                  </a:schemeClr>
                </a:solidFill>
                <a:latin typeface="Arial Rounded MT Bold" charset="0"/>
                <a:ea typeface="Arial Rounded MT Bold" charset="0"/>
                <a:cs typeface="Arial Rounded MT Bold" charset="0"/>
              </a:rPr>
              <a:t>”</a:t>
            </a:r>
          </a:p>
        </p:txBody>
      </p:sp>
      <p:sp>
        <p:nvSpPr>
          <p:cNvPr id="8" name="TextBox 7"/>
          <p:cNvSpPr txBox="1"/>
          <p:nvPr/>
        </p:nvSpPr>
        <p:spPr>
          <a:xfrm>
            <a:off x="152400" y="6209414"/>
            <a:ext cx="11084473" cy="523220"/>
          </a:xfrm>
          <a:prstGeom prst="rect">
            <a:avLst/>
          </a:prstGeom>
        </p:spPr>
        <p:txBody>
          <a:bodyPr wrap="square" rtlCol="0">
            <a:spAutoFit/>
          </a:bodyPr>
          <a:lstStyle/>
          <a:p>
            <a:r>
              <a:rPr lang="en-US" sz="1400" dirty="0">
                <a:latin typeface="Century Gothic" panose="020B0502020202020204" pitchFamily="34" charset="0"/>
              </a:rPr>
              <a:t>Source: http://deeperlearning4all.org/essa/supporting-deeper-learning-at-early-college-high-schools (accessed September 6, 2017)</a:t>
            </a:r>
          </a:p>
        </p:txBody>
      </p:sp>
    </p:spTree>
    <p:extLst>
      <p:ext uri="{BB962C8B-B14F-4D97-AF65-F5344CB8AC3E}">
        <p14:creationId xmlns:p14="http://schemas.microsoft.com/office/powerpoint/2010/main" val="127310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9" grpId="0"/>
      <p:bldP spid="3" grpId="0"/>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Early College High Schools: </a:t>
            </a:r>
            <a:br>
              <a:rPr lang="en-US" dirty="0"/>
            </a:br>
            <a:r>
              <a:rPr lang="en-US" dirty="0"/>
              <a:t>Removing Obstacles—Changing Lives</a:t>
            </a:r>
          </a:p>
        </p:txBody>
      </p:sp>
      <p:sp>
        <p:nvSpPr>
          <p:cNvPr id="4" name="Rectangle 3"/>
          <p:cNvSpPr/>
          <p:nvPr/>
        </p:nvSpPr>
        <p:spPr>
          <a:xfrm>
            <a:off x="288758" y="6065000"/>
            <a:ext cx="9348537" cy="523220"/>
          </a:xfrm>
          <a:prstGeom prst="rect">
            <a:avLst/>
          </a:prstGeom>
        </p:spPr>
        <p:txBody>
          <a:bodyPr wrap="square">
            <a:spAutoFit/>
          </a:bodyPr>
          <a:lstStyle/>
          <a:p>
            <a:pPr>
              <a:defRPr/>
            </a:pPr>
            <a:r>
              <a:rPr lang="en-US" sz="1400" dirty="0"/>
              <a:t>Source: Jobs for the Future, </a:t>
            </a:r>
            <a:r>
              <a:rPr lang="en-US" sz="1400" dirty="0">
                <a:hlinkClick r:id="rId3"/>
              </a:rPr>
              <a:t>http://www.jff.org/sites/default/files/ECHS-Week-2016-one-pager-021216.pdf</a:t>
            </a:r>
            <a:r>
              <a:rPr lang="en-US" sz="1400" dirty="0"/>
              <a:t> </a:t>
            </a:r>
            <a:r>
              <a:rPr lang="en-US" sz="1400" dirty="0">
                <a:solidFill>
                  <a:schemeClr val="tx1">
                    <a:lumMod val="75000"/>
                    <a:lumOff val="25000"/>
                  </a:schemeClr>
                </a:solidFill>
                <a:latin typeface="Century Gothic" charset="0"/>
                <a:ea typeface="Century Gothic" charset="0"/>
                <a:cs typeface="Century Gothic" charset="0"/>
              </a:rPr>
              <a:t>(accessed August 24, 2016)</a:t>
            </a:r>
            <a:endParaRPr lang="en-US" sz="1400" dirty="0"/>
          </a:p>
        </p:txBody>
      </p:sp>
      <p:sp>
        <p:nvSpPr>
          <p:cNvPr id="28" name="AutoShape 43"/>
          <p:cNvSpPr>
            <a:spLocks/>
          </p:cNvSpPr>
          <p:nvPr/>
        </p:nvSpPr>
        <p:spPr bwMode="auto">
          <a:xfrm>
            <a:off x="5504475" y="2836959"/>
            <a:ext cx="1108765" cy="796774"/>
          </a:xfrm>
          <a:custGeom>
            <a:avLst/>
            <a:gdLst>
              <a:gd name="T0" fmla="*/ 183338 w 21600"/>
              <a:gd name="T1" fmla="*/ 131716 h 21600"/>
              <a:gd name="T2" fmla="*/ 183338 w 21600"/>
              <a:gd name="T3" fmla="*/ 131716 h 21600"/>
              <a:gd name="T4" fmla="*/ 183338 w 21600"/>
              <a:gd name="T5" fmla="*/ 131716 h 21600"/>
              <a:gd name="T6" fmla="*/ 183338 w 21600"/>
              <a:gd name="T7" fmla="*/ 13171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951" y="9367"/>
                </a:moveTo>
                <a:cubicBezTo>
                  <a:pt x="10901" y="9383"/>
                  <a:pt x="10851" y="9391"/>
                  <a:pt x="10800" y="9391"/>
                </a:cubicBezTo>
                <a:cubicBezTo>
                  <a:pt x="10748" y="9391"/>
                  <a:pt x="10698" y="9383"/>
                  <a:pt x="10648" y="9367"/>
                </a:cubicBezTo>
                <a:lnTo>
                  <a:pt x="1873" y="6550"/>
                </a:lnTo>
                <a:cubicBezTo>
                  <a:pt x="1566" y="6452"/>
                  <a:pt x="1349" y="6072"/>
                  <a:pt x="1349" y="5634"/>
                </a:cubicBezTo>
                <a:cubicBezTo>
                  <a:pt x="1349" y="5197"/>
                  <a:pt x="1566" y="4817"/>
                  <a:pt x="1873" y="4719"/>
                </a:cubicBezTo>
                <a:lnTo>
                  <a:pt x="10648" y="1902"/>
                </a:lnTo>
                <a:cubicBezTo>
                  <a:pt x="10698" y="1886"/>
                  <a:pt x="10748" y="1878"/>
                  <a:pt x="10800" y="1878"/>
                </a:cubicBezTo>
                <a:cubicBezTo>
                  <a:pt x="10851" y="1878"/>
                  <a:pt x="10901" y="1886"/>
                  <a:pt x="10951" y="1902"/>
                </a:cubicBezTo>
                <a:lnTo>
                  <a:pt x="19726" y="4719"/>
                </a:lnTo>
                <a:cubicBezTo>
                  <a:pt x="20033" y="4817"/>
                  <a:pt x="20249" y="5197"/>
                  <a:pt x="20249" y="5634"/>
                </a:cubicBezTo>
                <a:cubicBezTo>
                  <a:pt x="20249" y="6072"/>
                  <a:pt x="20033" y="6452"/>
                  <a:pt x="19726" y="6550"/>
                </a:cubicBezTo>
                <a:cubicBezTo>
                  <a:pt x="19726" y="6550"/>
                  <a:pt x="10951" y="9367"/>
                  <a:pt x="10951" y="9367"/>
                </a:cubicBezTo>
                <a:close/>
                <a:moveTo>
                  <a:pt x="16874" y="16904"/>
                </a:moveTo>
                <a:cubicBezTo>
                  <a:pt x="16874" y="17942"/>
                  <a:pt x="14849" y="19721"/>
                  <a:pt x="10800" y="19721"/>
                </a:cubicBezTo>
                <a:cubicBezTo>
                  <a:pt x="6749" y="19721"/>
                  <a:pt x="4724" y="17942"/>
                  <a:pt x="4724" y="16904"/>
                </a:cubicBezTo>
                <a:lnTo>
                  <a:pt x="4724" y="9394"/>
                </a:lnTo>
                <a:lnTo>
                  <a:pt x="10353" y="11200"/>
                </a:lnTo>
                <a:cubicBezTo>
                  <a:pt x="10501" y="11246"/>
                  <a:pt x="10651" y="11269"/>
                  <a:pt x="10800" y="11269"/>
                </a:cubicBezTo>
                <a:cubicBezTo>
                  <a:pt x="10949" y="11269"/>
                  <a:pt x="11098" y="11246"/>
                  <a:pt x="11255" y="11198"/>
                </a:cubicBezTo>
                <a:lnTo>
                  <a:pt x="16874" y="9394"/>
                </a:lnTo>
                <a:cubicBezTo>
                  <a:pt x="16874" y="9394"/>
                  <a:pt x="16874" y="16904"/>
                  <a:pt x="16874" y="16904"/>
                </a:cubicBezTo>
                <a:close/>
                <a:moveTo>
                  <a:pt x="21600" y="5634"/>
                </a:moveTo>
                <a:cubicBezTo>
                  <a:pt x="21600" y="4314"/>
                  <a:pt x="20954" y="3185"/>
                  <a:pt x="20030" y="2888"/>
                </a:cubicBezTo>
                <a:lnTo>
                  <a:pt x="11246" y="68"/>
                </a:lnTo>
                <a:cubicBezTo>
                  <a:pt x="11098" y="22"/>
                  <a:pt x="10949" y="0"/>
                  <a:pt x="10800" y="0"/>
                </a:cubicBezTo>
                <a:cubicBezTo>
                  <a:pt x="10651" y="0"/>
                  <a:pt x="10501" y="22"/>
                  <a:pt x="10344" y="71"/>
                </a:cubicBezTo>
                <a:lnTo>
                  <a:pt x="1570" y="2888"/>
                </a:lnTo>
                <a:cubicBezTo>
                  <a:pt x="645" y="3185"/>
                  <a:pt x="0" y="4314"/>
                  <a:pt x="0" y="5634"/>
                </a:cubicBezTo>
                <a:cubicBezTo>
                  <a:pt x="0" y="6955"/>
                  <a:pt x="645" y="8084"/>
                  <a:pt x="1569" y="8380"/>
                </a:cubicBezTo>
                <a:lnTo>
                  <a:pt x="3374" y="8960"/>
                </a:lnTo>
                <a:lnTo>
                  <a:pt x="3374" y="16904"/>
                </a:lnTo>
                <a:cubicBezTo>
                  <a:pt x="3374" y="19397"/>
                  <a:pt x="5425" y="21600"/>
                  <a:pt x="10800" y="21600"/>
                </a:cubicBezTo>
                <a:cubicBezTo>
                  <a:pt x="16174" y="21600"/>
                  <a:pt x="18224" y="19397"/>
                  <a:pt x="18224" y="16904"/>
                </a:cubicBezTo>
                <a:lnTo>
                  <a:pt x="18224" y="8960"/>
                </a:lnTo>
                <a:lnTo>
                  <a:pt x="20030" y="8380"/>
                </a:lnTo>
                <a:cubicBezTo>
                  <a:pt x="20954" y="8084"/>
                  <a:pt x="21600" y="6955"/>
                  <a:pt x="21600" y="5634"/>
                </a:cubicBezTo>
              </a:path>
            </a:pathLst>
          </a:custGeom>
          <a:solidFill>
            <a:schemeClr val="tx1">
              <a:lumMod val="85000"/>
              <a:lumOff val="15000"/>
            </a:schemeClr>
          </a:solidFill>
          <a:ln>
            <a:noFill/>
          </a:ln>
          <a:effectLst/>
          <a:extLst/>
        </p:spPr>
        <p:txBody>
          <a:bodyPr lIns="50800" tIns="50800" rIns="50800" bIns="50800" anchor="ctr"/>
          <a:lstStyle/>
          <a:p>
            <a:pPr eaLnBrk="1" hangingPunct="1">
              <a:defRPr/>
            </a:pPr>
            <a:endParaRPr lang="en-US" sz="2400"/>
          </a:p>
        </p:txBody>
      </p:sp>
      <p:sp>
        <p:nvSpPr>
          <p:cNvPr id="29" name="AutoShape 112"/>
          <p:cNvSpPr>
            <a:spLocks/>
          </p:cNvSpPr>
          <p:nvPr/>
        </p:nvSpPr>
        <p:spPr bwMode="auto">
          <a:xfrm>
            <a:off x="1482295" y="2703159"/>
            <a:ext cx="839911" cy="839911"/>
          </a:xfrm>
          <a:custGeom>
            <a:avLst/>
            <a:gdLst>
              <a:gd name="T0" fmla="*/ 183025 w 21020"/>
              <a:gd name="T1" fmla="*/ 183338 h 21600"/>
              <a:gd name="T2" fmla="*/ 183025 w 21020"/>
              <a:gd name="T3" fmla="*/ 183338 h 21600"/>
              <a:gd name="T4" fmla="*/ 183025 w 21020"/>
              <a:gd name="T5" fmla="*/ 183338 h 21600"/>
              <a:gd name="T6" fmla="*/ 183025 w 21020"/>
              <a:gd name="T7" fmla="*/ 1833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solidFill>
            <a:schemeClr val="accent1">
              <a:lumMod val="75000"/>
            </a:schemeClr>
          </a:solidFill>
          <a:ln>
            <a:noFill/>
          </a:ln>
          <a:effectLst/>
          <a:extLst/>
        </p:spPr>
        <p:txBody>
          <a:bodyPr lIns="50800" tIns="50800" rIns="50800" bIns="50800" anchor="ctr"/>
          <a:lstStyle/>
          <a:p>
            <a:pPr eaLnBrk="1" hangingPunct="1">
              <a:defRPr/>
            </a:pPr>
            <a:endParaRPr lang="en-US" sz="2400"/>
          </a:p>
        </p:txBody>
      </p:sp>
      <p:sp>
        <p:nvSpPr>
          <p:cNvPr id="30" name="Rectangle 29"/>
          <p:cNvSpPr/>
          <p:nvPr/>
        </p:nvSpPr>
        <p:spPr>
          <a:xfrm>
            <a:off x="769141" y="3817324"/>
            <a:ext cx="2438400" cy="1230734"/>
          </a:xfrm>
          <a:prstGeom prst="rect">
            <a:avLst/>
          </a:prstGeom>
        </p:spPr>
        <p:txBody>
          <a:bodyPr wrap="square">
            <a:spAutoFit/>
          </a:bodyPr>
          <a:lstStyle/>
          <a:p>
            <a:pPr algn="ctr"/>
            <a:r>
              <a:rPr lang="en-US"/>
              <a:t>There are 280 early college high schools, 32 states, 80,000 students</a:t>
            </a:r>
            <a:endParaRPr lang="en-US" dirty="0"/>
          </a:p>
        </p:txBody>
      </p:sp>
      <p:sp>
        <p:nvSpPr>
          <p:cNvPr id="31" name="Rectangle 30"/>
          <p:cNvSpPr/>
          <p:nvPr/>
        </p:nvSpPr>
        <p:spPr>
          <a:xfrm>
            <a:off x="4473290" y="3831264"/>
            <a:ext cx="3136900" cy="1226107"/>
          </a:xfrm>
          <a:prstGeom prst="rect">
            <a:avLst/>
          </a:prstGeom>
        </p:spPr>
        <p:txBody>
          <a:bodyPr wrap="square">
            <a:spAutoFit/>
          </a:bodyPr>
          <a:lstStyle/>
          <a:p>
            <a:pPr algn="ctr"/>
            <a:r>
              <a:rPr lang="en-US" dirty="0"/>
              <a:t>90 percent of students graduate from high school (compared to 78 percent of students nationally) </a:t>
            </a:r>
          </a:p>
        </p:txBody>
      </p:sp>
      <p:sp>
        <p:nvSpPr>
          <p:cNvPr id="32" name="Rectangle 31"/>
          <p:cNvSpPr/>
          <p:nvPr/>
        </p:nvSpPr>
        <p:spPr>
          <a:xfrm>
            <a:off x="8590186" y="4063572"/>
            <a:ext cx="3193299" cy="914713"/>
          </a:xfrm>
          <a:prstGeom prst="rect">
            <a:avLst/>
          </a:prstGeom>
        </p:spPr>
        <p:txBody>
          <a:bodyPr wrap="square">
            <a:spAutoFit/>
          </a:bodyPr>
          <a:lstStyle/>
          <a:p>
            <a:pPr algn="ctr"/>
            <a:r>
              <a:rPr lang="en-US" dirty="0"/>
              <a:t>94 percent of graduates earn at least some college credits </a:t>
            </a:r>
          </a:p>
        </p:txBody>
      </p:sp>
      <p:sp>
        <p:nvSpPr>
          <p:cNvPr id="33" name="Freeform 32"/>
          <p:cNvSpPr>
            <a:spLocks noEditPoints="1"/>
          </p:cNvSpPr>
          <p:nvPr/>
        </p:nvSpPr>
        <p:spPr bwMode="auto">
          <a:xfrm>
            <a:off x="9755921" y="2822789"/>
            <a:ext cx="1047096" cy="1069565"/>
          </a:xfrm>
          <a:custGeom>
            <a:avLst/>
            <a:gdLst>
              <a:gd name="T0" fmla="*/ 203 w 360"/>
              <a:gd name="T1" fmla="*/ 271 h 368"/>
              <a:gd name="T2" fmla="*/ 261 w 360"/>
              <a:gd name="T3" fmla="*/ 202 h 368"/>
              <a:gd name="T4" fmla="*/ 360 w 360"/>
              <a:gd name="T5" fmla="*/ 51 h 368"/>
              <a:gd name="T6" fmla="*/ 346 w 360"/>
              <a:gd name="T7" fmla="*/ 37 h 368"/>
              <a:gd name="T8" fmla="*/ 277 w 360"/>
              <a:gd name="T9" fmla="*/ 37 h 368"/>
              <a:gd name="T10" fmla="*/ 180 w 360"/>
              <a:gd name="T11" fmla="*/ 0 h 368"/>
              <a:gd name="T12" fmla="*/ 83 w 360"/>
              <a:gd name="T13" fmla="*/ 37 h 368"/>
              <a:gd name="T14" fmla="*/ 14 w 360"/>
              <a:gd name="T15" fmla="*/ 37 h 368"/>
              <a:gd name="T16" fmla="*/ 0 w 360"/>
              <a:gd name="T17" fmla="*/ 51 h 368"/>
              <a:gd name="T18" fmla="*/ 98 w 360"/>
              <a:gd name="T19" fmla="*/ 202 h 368"/>
              <a:gd name="T20" fmla="*/ 156 w 360"/>
              <a:gd name="T21" fmla="*/ 271 h 368"/>
              <a:gd name="T22" fmla="*/ 156 w 360"/>
              <a:gd name="T23" fmla="*/ 297 h 368"/>
              <a:gd name="T24" fmla="*/ 91 w 360"/>
              <a:gd name="T25" fmla="*/ 332 h 368"/>
              <a:gd name="T26" fmla="*/ 180 w 360"/>
              <a:gd name="T27" fmla="*/ 368 h 368"/>
              <a:gd name="T28" fmla="*/ 269 w 360"/>
              <a:gd name="T29" fmla="*/ 332 h 368"/>
              <a:gd name="T30" fmla="*/ 203 w 360"/>
              <a:gd name="T31" fmla="*/ 297 h 368"/>
              <a:gd name="T32" fmla="*/ 203 w 360"/>
              <a:gd name="T33" fmla="*/ 271 h 368"/>
              <a:gd name="T34" fmla="*/ 259 w 360"/>
              <a:gd name="T35" fmla="*/ 170 h 368"/>
              <a:gd name="T36" fmla="*/ 281 w 360"/>
              <a:gd name="T37" fmla="*/ 65 h 368"/>
              <a:gd name="T38" fmla="*/ 331 w 360"/>
              <a:gd name="T39" fmla="*/ 65 h 368"/>
              <a:gd name="T40" fmla="*/ 259 w 360"/>
              <a:gd name="T41" fmla="*/ 170 h 368"/>
              <a:gd name="T42" fmla="*/ 180 w 360"/>
              <a:gd name="T43" fmla="*/ 24 h 368"/>
              <a:gd name="T44" fmla="*/ 256 w 360"/>
              <a:gd name="T45" fmla="*/ 55 h 368"/>
              <a:gd name="T46" fmla="*/ 180 w 360"/>
              <a:gd name="T47" fmla="*/ 86 h 368"/>
              <a:gd name="T48" fmla="*/ 104 w 360"/>
              <a:gd name="T49" fmla="*/ 55 h 368"/>
              <a:gd name="T50" fmla="*/ 180 w 360"/>
              <a:gd name="T51" fmla="*/ 24 h 368"/>
              <a:gd name="T52" fmla="*/ 29 w 360"/>
              <a:gd name="T53" fmla="*/ 65 h 368"/>
              <a:gd name="T54" fmla="*/ 79 w 360"/>
              <a:gd name="T55" fmla="*/ 65 h 368"/>
              <a:gd name="T56" fmla="*/ 101 w 360"/>
              <a:gd name="T57" fmla="*/ 170 h 368"/>
              <a:gd name="T58" fmla="*/ 29 w 360"/>
              <a:gd name="T59" fmla="*/ 65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0" h="368">
                <a:moveTo>
                  <a:pt x="203" y="271"/>
                </a:moveTo>
                <a:cubicBezTo>
                  <a:pt x="203" y="242"/>
                  <a:pt x="225" y="226"/>
                  <a:pt x="261" y="202"/>
                </a:cubicBezTo>
                <a:cubicBezTo>
                  <a:pt x="305" y="173"/>
                  <a:pt x="360" y="137"/>
                  <a:pt x="360" y="51"/>
                </a:cubicBezTo>
                <a:cubicBezTo>
                  <a:pt x="360" y="43"/>
                  <a:pt x="353" y="37"/>
                  <a:pt x="346" y="37"/>
                </a:cubicBezTo>
                <a:cubicBezTo>
                  <a:pt x="277" y="37"/>
                  <a:pt x="277" y="37"/>
                  <a:pt x="277" y="37"/>
                </a:cubicBezTo>
                <a:cubicBezTo>
                  <a:pt x="267" y="19"/>
                  <a:pt x="238" y="0"/>
                  <a:pt x="180" y="0"/>
                </a:cubicBezTo>
                <a:cubicBezTo>
                  <a:pt x="121" y="0"/>
                  <a:pt x="92" y="19"/>
                  <a:pt x="83" y="37"/>
                </a:cubicBezTo>
                <a:cubicBezTo>
                  <a:pt x="14" y="37"/>
                  <a:pt x="14" y="37"/>
                  <a:pt x="14" y="37"/>
                </a:cubicBezTo>
                <a:cubicBezTo>
                  <a:pt x="6" y="37"/>
                  <a:pt x="0" y="43"/>
                  <a:pt x="0" y="51"/>
                </a:cubicBezTo>
                <a:cubicBezTo>
                  <a:pt x="0" y="137"/>
                  <a:pt x="54" y="173"/>
                  <a:pt x="98" y="202"/>
                </a:cubicBezTo>
                <a:cubicBezTo>
                  <a:pt x="134" y="226"/>
                  <a:pt x="156" y="242"/>
                  <a:pt x="156" y="271"/>
                </a:cubicBezTo>
                <a:cubicBezTo>
                  <a:pt x="156" y="297"/>
                  <a:pt x="156" y="297"/>
                  <a:pt x="156" y="297"/>
                </a:cubicBezTo>
                <a:cubicBezTo>
                  <a:pt x="118" y="301"/>
                  <a:pt x="91" y="315"/>
                  <a:pt x="91" y="332"/>
                </a:cubicBezTo>
                <a:cubicBezTo>
                  <a:pt x="91" y="352"/>
                  <a:pt x="131" y="368"/>
                  <a:pt x="180" y="368"/>
                </a:cubicBezTo>
                <a:cubicBezTo>
                  <a:pt x="229" y="368"/>
                  <a:pt x="269" y="352"/>
                  <a:pt x="269" y="332"/>
                </a:cubicBezTo>
                <a:cubicBezTo>
                  <a:pt x="269" y="315"/>
                  <a:pt x="241" y="301"/>
                  <a:pt x="203" y="297"/>
                </a:cubicBezTo>
                <a:lnTo>
                  <a:pt x="203" y="271"/>
                </a:lnTo>
                <a:close/>
                <a:moveTo>
                  <a:pt x="259" y="170"/>
                </a:moveTo>
                <a:cubicBezTo>
                  <a:pt x="270" y="146"/>
                  <a:pt x="279" y="113"/>
                  <a:pt x="281" y="65"/>
                </a:cubicBezTo>
                <a:cubicBezTo>
                  <a:pt x="331" y="65"/>
                  <a:pt x="331" y="65"/>
                  <a:pt x="331" y="65"/>
                </a:cubicBezTo>
                <a:cubicBezTo>
                  <a:pt x="326" y="119"/>
                  <a:pt x="294" y="146"/>
                  <a:pt x="259" y="170"/>
                </a:cubicBezTo>
                <a:close/>
                <a:moveTo>
                  <a:pt x="180" y="24"/>
                </a:moveTo>
                <a:cubicBezTo>
                  <a:pt x="234" y="24"/>
                  <a:pt x="256" y="47"/>
                  <a:pt x="256" y="55"/>
                </a:cubicBezTo>
                <a:cubicBezTo>
                  <a:pt x="256" y="63"/>
                  <a:pt x="234" y="86"/>
                  <a:pt x="180" y="86"/>
                </a:cubicBezTo>
                <a:cubicBezTo>
                  <a:pt x="125" y="86"/>
                  <a:pt x="104" y="63"/>
                  <a:pt x="104" y="55"/>
                </a:cubicBezTo>
                <a:cubicBezTo>
                  <a:pt x="104" y="47"/>
                  <a:pt x="125" y="24"/>
                  <a:pt x="180" y="24"/>
                </a:cubicBezTo>
                <a:close/>
                <a:moveTo>
                  <a:pt x="29" y="65"/>
                </a:moveTo>
                <a:cubicBezTo>
                  <a:pt x="79" y="65"/>
                  <a:pt x="79" y="65"/>
                  <a:pt x="79" y="65"/>
                </a:cubicBezTo>
                <a:cubicBezTo>
                  <a:pt x="80" y="113"/>
                  <a:pt x="89" y="146"/>
                  <a:pt x="101" y="170"/>
                </a:cubicBezTo>
                <a:cubicBezTo>
                  <a:pt x="66" y="146"/>
                  <a:pt x="33" y="119"/>
                  <a:pt x="29" y="65"/>
                </a:cubicBezTo>
                <a:close/>
              </a:path>
            </a:pathLst>
          </a:custGeom>
          <a:solidFill>
            <a:schemeClr val="accent6">
              <a:lumMod val="50000"/>
            </a:schemeClr>
          </a:solidFill>
          <a:ln>
            <a:noFill/>
          </a:ln>
        </p:spPr>
        <p:txBody>
          <a:bodyPr/>
          <a:lstStyle/>
          <a:p>
            <a:pPr>
              <a:defRPr/>
            </a:pPr>
            <a:endParaRPr lang="en-US" sz="2400" dirty="0"/>
          </a:p>
        </p:txBody>
      </p:sp>
    </p:spTree>
    <p:extLst>
      <p:ext uri="{BB962C8B-B14F-4D97-AF65-F5344CB8AC3E}">
        <p14:creationId xmlns:p14="http://schemas.microsoft.com/office/powerpoint/2010/main" val="97263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50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50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100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500" fill="hold"/>
                                        <p:tgtEl>
                                          <p:spTgt spid="33"/>
                                        </p:tgtEl>
                                        <p:attrNameLst>
                                          <p:attrName>ppt_x</p:attrName>
                                        </p:attrNameLst>
                                      </p:cBhvr>
                                      <p:tavLst>
                                        <p:tav tm="0">
                                          <p:val>
                                            <p:strVal val="#ppt_x"/>
                                          </p:val>
                                        </p:tav>
                                        <p:tav tm="100000">
                                          <p:val>
                                            <p:strVal val="#ppt_x"/>
                                          </p:val>
                                        </p:tav>
                                      </p:tavLst>
                                    </p:anim>
                                    <p:anim calcmode="lin" valueType="num">
                                      <p:cBhvr additive="base">
                                        <p:cTn id="24" dur="500" fill="hold"/>
                                        <p:tgtEl>
                                          <p:spTgt spid="3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100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500" fill="hold"/>
                                        <p:tgtEl>
                                          <p:spTgt spid="32"/>
                                        </p:tgtEl>
                                        <p:attrNameLst>
                                          <p:attrName>ppt_x</p:attrName>
                                        </p:attrNameLst>
                                      </p:cBhvr>
                                      <p:tavLst>
                                        <p:tav tm="0">
                                          <p:val>
                                            <p:strVal val="#ppt_x"/>
                                          </p:val>
                                        </p:tav>
                                        <p:tav tm="100000">
                                          <p:val>
                                            <p:strVal val="#ppt_x"/>
                                          </p:val>
                                        </p:tav>
                                      </p:tavLst>
                                    </p:anim>
                                    <p:anim calcmode="lin" valueType="num">
                                      <p:cBhvr additive="base">
                                        <p:cTn id="28" dur="500" fill="hold"/>
                                        <p:tgtEl>
                                          <p:spTgt spid="32"/>
                                        </p:tgtEl>
                                        <p:attrNameLst>
                                          <p:attrName>ppt_y</p:attrName>
                                        </p:attrNameLst>
                                      </p:cBhvr>
                                      <p:tavLst>
                                        <p:tav tm="0">
                                          <p:val>
                                            <p:strVal val="1+#ppt_h/2"/>
                                          </p:val>
                                        </p:tav>
                                        <p:tav tm="100000">
                                          <p:val>
                                            <p:strVal val="#ppt_y"/>
                                          </p:val>
                                        </p:tav>
                                      </p:tavLst>
                                    </p:anim>
                                  </p:childTnLst>
                                </p:cTn>
                              </p:par>
                            </p:childTnLst>
                          </p:cTn>
                        </p:par>
                        <p:par>
                          <p:cTn id="29" fill="hold">
                            <p:stCondLst>
                              <p:cond delay="1500"/>
                            </p:stCondLst>
                            <p:childTnLst>
                              <p:par>
                                <p:cTn id="30" presetID="2" presetClass="entr" presetSubtype="4"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ppt_x"/>
                                          </p:val>
                                        </p:tav>
                                        <p:tav tm="100000">
                                          <p:val>
                                            <p:strVal val="#ppt_x"/>
                                          </p:val>
                                        </p:tav>
                                      </p:tavLst>
                                    </p:anim>
                                    <p:anim calcmode="lin" valueType="num">
                                      <p:cBhvr additive="base">
                                        <p:cTn id="3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8" grpId="0" animBg="1"/>
      <p:bldP spid="29" grpId="0" animBg="1"/>
      <p:bldP spid="30" grpId="0"/>
      <p:bldP spid="31" grpId="0"/>
      <p:bldP spid="32" grpId="0"/>
      <p:bldP spid="3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Early College High Schools: </a:t>
            </a:r>
            <a:br>
              <a:rPr lang="en-US" dirty="0"/>
            </a:br>
            <a:r>
              <a:rPr lang="en-US" dirty="0"/>
              <a:t>Removing Obstacles—Changing Lives</a:t>
            </a:r>
          </a:p>
        </p:txBody>
      </p:sp>
      <p:sp>
        <p:nvSpPr>
          <p:cNvPr id="4" name="Rectangle 3"/>
          <p:cNvSpPr/>
          <p:nvPr/>
        </p:nvSpPr>
        <p:spPr>
          <a:xfrm>
            <a:off x="348916" y="5975740"/>
            <a:ext cx="10745325" cy="523220"/>
          </a:xfrm>
          <a:prstGeom prst="rect">
            <a:avLst/>
          </a:prstGeom>
        </p:spPr>
        <p:txBody>
          <a:bodyPr wrap="square">
            <a:spAutoFit/>
          </a:bodyPr>
          <a:lstStyle/>
          <a:p>
            <a:pPr>
              <a:defRPr/>
            </a:pPr>
            <a:r>
              <a:rPr lang="en-US" sz="1400" dirty="0"/>
              <a:t>Source: Jobs for the Future (2016). </a:t>
            </a:r>
            <a:r>
              <a:rPr lang="en-US" sz="1400" dirty="0">
                <a:hlinkClick r:id="rId3"/>
              </a:rPr>
              <a:t>http://www.jff.org/sites/default/files/ECHS-Week-2016-one-pager-021216.pdf</a:t>
            </a:r>
            <a:r>
              <a:rPr lang="en-US" sz="1400" dirty="0"/>
              <a:t> </a:t>
            </a:r>
            <a:r>
              <a:rPr lang="en-US" sz="1400" dirty="0">
                <a:solidFill>
                  <a:schemeClr val="tx1">
                    <a:lumMod val="75000"/>
                    <a:lumOff val="25000"/>
                  </a:schemeClr>
                </a:solidFill>
                <a:latin typeface="Century Gothic" charset="0"/>
                <a:ea typeface="Century Gothic" charset="0"/>
                <a:cs typeface="Century Gothic" charset="0"/>
              </a:rPr>
              <a:t>(accessed August 24, 2016)</a:t>
            </a:r>
            <a:endParaRPr lang="en-US" sz="1400" dirty="0"/>
          </a:p>
        </p:txBody>
      </p:sp>
      <p:grpSp>
        <p:nvGrpSpPr>
          <p:cNvPr id="14" name="Group 75"/>
          <p:cNvGrpSpPr>
            <a:grpSpLocks/>
          </p:cNvGrpSpPr>
          <p:nvPr/>
        </p:nvGrpSpPr>
        <p:grpSpPr bwMode="auto">
          <a:xfrm>
            <a:off x="9862227" y="2836390"/>
            <a:ext cx="787776" cy="770191"/>
            <a:chOff x="4080141" y="798258"/>
            <a:chExt cx="328062" cy="319755"/>
          </a:xfrm>
          <a:solidFill>
            <a:schemeClr val="accent5">
              <a:lumMod val="75000"/>
            </a:schemeClr>
          </a:solidFill>
        </p:grpSpPr>
        <p:sp>
          <p:nvSpPr>
            <p:cNvPr id="15" name="Freeform 76"/>
            <p:cNvSpPr>
              <a:spLocks/>
            </p:cNvSpPr>
            <p:nvPr/>
          </p:nvSpPr>
          <p:spPr bwMode="auto">
            <a:xfrm>
              <a:off x="4080141" y="823079"/>
              <a:ext cx="294377" cy="294934"/>
            </a:xfrm>
            <a:custGeom>
              <a:avLst/>
              <a:gdLst/>
              <a:ahLst/>
              <a:cxnLst>
                <a:cxn ang="0">
                  <a:pos x="141" y="141"/>
                </a:cxn>
                <a:cxn ang="0">
                  <a:pos x="284" y="141"/>
                </a:cxn>
                <a:cxn ang="0">
                  <a:pos x="284" y="141"/>
                </a:cxn>
                <a:cxn ang="0">
                  <a:pos x="283" y="156"/>
                </a:cxn>
                <a:cxn ang="0">
                  <a:pos x="281" y="170"/>
                </a:cxn>
                <a:cxn ang="0">
                  <a:pos x="277" y="185"/>
                </a:cxn>
                <a:cxn ang="0">
                  <a:pos x="274" y="197"/>
                </a:cxn>
                <a:cxn ang="0">
                  <a:pos x="266" y="210"/>
                </a:cxn>
                <a:cxn ang="0">
                  <a:pos x="259" y="221"/>
                </a:cxn>
                <a:cxn ang="0">
                  <a:pos x="252" y="232"/>
                </a:cxn>
                <a:cxn ang="0">
                  <a:pos x="243" y="243"/>
                </a:cxn>
                <a:cxn ang="0">
                  <a:pos x="232" y="252"/>
                </a:cxn>
                <a:cxn ang="0">
                  <a:pos x="221" y="259"/>
                </a:cxn>
                <a:cxn ang="0">
                  <a:pos x="210" y="266"/>
                </a:cxn>
                <a:cxn ang="0">
                  <a:pos x="197" y="273"/>
                </a:cxn>
                <a:cxn ang="0">
                  <a:pos x="185" y="277"/>
                </a:cxn>
                <a:cxn ang="0">
                  <a:pos x="170" y="281"/>
                </a:cxn>
                <a:cxn ang="0">
                  <a:pos x="156" y="283"/>
                </a:cxn>
                <a:cxn ang="0">
                  <a:pos x="141" y="284"/>
                </a:cxn>
                <a:cxn ang="0">
                  <a:pos x="141" y="284"/>
                </a:cxn>
                <a:cxn ang="0">
                  <a:pos x="127" y="283"/>
                </a:cxn>
                <a:cxn ang="0">
                  <a:pos x="112" y="281"/>
                </a:cxn>
                <a:cxn ang="0">
                  <a:pos x="100" y="277"/>
                </a:cxn>
                <a:cxn ang="0">
                  <a:pos x="87" y="273"/>
                </a:cxn>
                <a:cxn ang="0">
                  <a:pos x="74" y="266"/>
                </a:cxn>
                <a:cxn ang="0">
                  <a:pos x="62" y="259"/>
                </a:cxn>
                <a:cxn ang="0">
                  <a:pos x="51" y="252"/>
                </a:cxn>
                <a:cxn ang="0">
                  <a:pos x="42" y="243"/>
                </a:cxn>
                <a:cxn ang="0">
                  <a:pos x="33" y="232"/>
                </a:cxn>
                <a:cxn ang="0">
                  <a:pos x="23" y="221"/>
                </a:cxn>
                <a:cxn ang="0">
                  <a:pos x="16" y="210"/>
                </a:cxn>
                <a:cxn ang="0">
                  <a:pos x="11" y="197"/>
                </a:cxn>
                <a:cxn ang="0">
                  <a:pos x="5" y="185"/>
                </a:cxn>
                <a:cxn ang="0">
                  <a:pos x="2" y="170"/>
                </a:cxn>
                <a:cxn ang="0">
                  <a:pos x="0" y="156"/>
                </a:cxn>
                <a:cxn ang="0">
                  <a:pos x="0" y="141"/>
                </a:cxn>
                <a:cxn ang="0">
                  <a:pos x="0" y="141"/>
                </a:cxn>
                <a:cxn ang="0">
                  <a:pos x="0" y="127"/>
                </a:cxn>
                <a:cxn ang="0">
                  <a:pos x="2" y="114"/>
                </a:cxn>
                <a:cxn ang="0">
                  <a:pos x="5" y="99"/>
                </a:cxn>
                <a:cxn ang="0">
                  <a:pos x="11" y="87"/>
                </a:cxn>
                <a:cxn ang="0">
                  <a:pos x="16" y="74"/>
                </a:cxn>
                <a:cxn ang="0">
                  <a:pos x="23" y="63"/>
                </a:cxn>
                <a:cxn ang="0">
                  <a:pos x="33" y="52"/>
                </a:cxn>
                <a:cxn ang="0">
                  <a:pos x="42" y="41"/>
                </a:cxn>
                <a:cxn ang="0">
                  <a:pos x="51" y="32"/>
                </a:cxn>
                <a:cxn ang="0">
                  <a:pos x="62" y="23"/>
                </a:cxn>
                <a:cxn ang="0">
                  <a:pos x="74" y="16"/>
                </a:cxn>
                <a:cxn ang="0">
                  <a:pos x="87" y="11"/>
                </a:cxn>
                <a:cxn ang="0">
                  <a:pos x="100" y="7"/>
                </a:cxn>
                <a:cxn ang="0">
                  <a:pos x="112" y="3"/>
                </a:cxn>
                <a:cxn ang="0">
                  <a:pos x="127" y="0"/>
                </a:cxn>
                <a:cxn ang="0">
                  <a:pos x="141" y="0"/>
                </a:cxn>
                <a:cxn ang="0">
                  <a:pos x="141" y="141"/>
                </a:cxn>
              </a:cxnLst>
              <a:rect l="0" t="0" r="r" b="b"/>
              <a:pathLst>
                <a:path w="284" h="284">
                  <a:moveTo>
                    <a:pt x="141" y="141"/>
                  </a:moveTo>
                  <a:lnTo>
                    <a:pt x="284" y="141"/>
                  </a:lnTo>
                  <a:lnTo>
                    <a:pt x="284" y="141"/>
                  </a:lnTo>
                  <a:lnTo>
                    <a:pt x="283" y="156"/>
                  </a:lnTo>
                  <a:lnTo>
                    <a:pt x="281" y="170"/>
                  </a:lnTo>
                  <a:lnTo>
                    <a:pt x="277" y="185"/>
                  </a:lnTo>
                  <a:lnTo>
                    <a:pt x="274" y="197"/>
                  </a:lnTo>
                  <a:lnTo>
                    <a:pt x="266" y="210"/>
                  </a:lnTo>
                  <a:lnTo>
                    <a:pt x="259" y="221"/>
                  </a:lnTo>
                  <a:lnTo>
                    <a:pt x="252" y="232"/>
                  </a:lnTo>
                  <a:lnTo>
                    <a:pt x="243" y="243"/>
                  </a:lnTo>
                  <a:lnTo>
                    <a:pt x="232" y="252"/>
                  </a:lnTo>
                  <a:lnTo>
                    <a:pt x="221" y="259"/>
                  </a:lnTo>
                  <a:lnTo>
                    <a:pt x="210" y="266"/>
                  </a:lnTo>
                  <a:lnTo>
                    <a:pt x="197" y="273"/>
                  </a:lnTo>
                  <a:lnTo>
                    <a:pt x="185" y="277"/>
                  </a:lnTo>
                  <a:lnTo>
                    <a:pt x="170" y="281"/>
                  </a:lnTo>
                  <a:lnTo>
                    <a:pt x="156" y="283"/>
                  </a:lnTo>
                  <a:lnTo>
                    <a:pt x="141" y="284"/>
                  </a:lnTo>
                  <a:lnTo>
                    <a:pt x="141" y="284"/>
                  </a:lnTo>
                  <a:lnTo>
                    <a:pt x="127" y="283"/>
                  </a:lnTo>
                  <a:lnTo>
                    <a:pt x="112" y="281"/>
                  </a:lnTo>
                  <a:lnTo>
                    <a:pt x="100" y="277"/>
                  </a:lnTo>
                  <a:lnTo>
                    <a:pt x="87" y="273"/>
                  </a:lnTo>
                  <a:lnTo>
                    <a:pt x="74" y="266"/>
                  </a:lnTo>
                  <a:lnTo>
                    <a:pt x="62" y="259"/>
                  </a:lnTo>
                  <a:lnTo>
                    <a:pt x="51" y="252"/>
                  </a:lnTo>
                  <a:lnTo>
                    <a:pt x="42" y="243"/>
                  </a:lnTo>
                  <a:lnTo>
                    <a:pt x="33" y="232"/>
                  </a:lnTo>
                  <a:lnTo>
                    <a:pt x="23" y="221"/>
                  </a:lnTo>
                  <a:lnTo>
                    <a:pt x="16" y="210"/>
                  </a:lnTo>
                  <a:lnTo>
                    <a:pt x="11" y="197"/>
                  </a:lnTo>
                  <a:lnTo>
                    <a:pt x="5" y="185"/>
                  </a:lnTo>
                  <a:lnTo>
                    <a:pt x="2" y="170"/>
                  </a:lnTo>
                  <a:lnTo>
                    <a:pt x="0" y="156"/>
                  </a:lnTo>
                  <a:lnTo>
                    <a:pt x="0" y="141"/>
                  </a:lnTo>
                  <a:lnTo>
                    <a:pt x="0" y="141"/>
                  </a:lnTo>
                  <a:lnTo>
                    <a:pt x="0" y="127"/>
                  </a:lnTo>
                  <a:lnTo>
                    <a:pt x="2" y="114"/>
                  </a:lnTo>
                  <a:lnTo>
                    <a:pt x="5" y="99"/>
                  </a:lnTo>
                  <a:lnTo>
                    <a:pt x="11" y="87"/>
                  </a:lnTo>
                  <a:lnTo>
                    <a:pt x="16" y="74"/>
                  </a:lnTo>
                  <a:lnTo>
                    <a:pt x="23" y="63"/>
                  </a:lnTo>
                  <a:lnTo>
                    <a:pt x="33" y="52"/>
                  </a:lnTo>
                  <a:lnTo>
                    <a:pt x="42" y="41"/>
                  </a:lnTo>
                  <a:lnTo>
                    <a:pt x="51" y="32"/>
                  </a:lnTo>
                  <a:lnTo>
                    <a:pt x="62" y="23"/>
                  </a:lnTo>
                  <a:lnTo>
                    <a:pt x="74" y="16"/>
                  </a:lnTo>
                  <a:lnTo>
                    <a:pt x="87" y="11"/>
                  </a:lnTo>
                  <a:lnTo>
                    <a:pt x="100" y="7"/>
                  </a:lnTo>
                  <a:lnTo>
                    <a:pt x="112" y="3"/>
                  </a:lnTo>
                  <a:lnTo>
                    <a:pt x="127" y="0"/>
                  </a:lnTo>
                  <a:lnTo>
                    <a:pt x="141" y="0"/>
                  </a:lnTo>
                  <a:lnTo>
                    <a:pt x="141" y="141"/>
                  </a:lnTo>
                  <a:close/>
                </a:path>
              </a:pathLst>
            </a:custGeom>
            <a:grpFill/>
            <a:ln w="9525">
              <a:noFill/>
              <a:round/>
              <a:headEnd/>
              <a:tailEnd/>
            </a:ln>
          </p:spPr>
          <p:txBody>
            <a:bodyPr/>
            <a:lstStyle/>
            <a:p>
              <a:pPr>
                <a:defRPr/>
              </a:pPr>
              <a:endParaRPr lang="en-US" sz="2400"/>
            </a:p>
          </p:txBody>
        </p:sp>
        <p:sp>
          <p:nvSpPr>
            <p:cNvPr id="16" name="Freeform 77"/>
            <p:cNvSpPr>
              <a:spLocks/>
            </p:cNvSpPr>
            <p:nvPr/>
          </p:nvSpPr>
          <p:spPr bwMode="auto">
            <a:xfrm>
              <a:off x="4260282" y="798258"/>
              <a:ext cx="147921" cy="147467"/>
            </a:xfrm>
            <a:custGeom>
              <a:avLst/>
              <a:gdLst/>
              <a:ahLst/>
              <a:cxnLst>
                <a:cxn ang="0">
                  <a:pos x="0" y="142"/>
                </a:cxn>
                <a:cxn ang="0">
                  <a:pos x="141" y="142"/>
                </a:cxn>
                <a:cxn ang="0">
                  <a:pos x="141" y="142"/>
                </a:cxn>
                <a:cxn ang="0">
                  <a:pos x="141" y="127"/>
                </a:cxn>
                <a:cxn ang="0">
                  <a:pos x="139" y="113"/>
                </a:cxn>
                <a:cxn ang="0">
                  <a:pos x="136" y="100"/>
                </a:cxn>
                <a:cxn ang="0">
                  <a:pos x="130" y="87"/>
                </a:cxn>
                <a:cxn ang="0">
                  <a:pos x="125" y="74"/>
                </a:cxn>
                <a:cxn ang="0">
                  <a:pos x="118" y="62"/>
                </a:cxn>
                <a:cxn ang="0">
                  <a:pos x="109" y="51"/>
                </a:cxn>
                <a:cxn ang="0">
                  <a:pos x="100" y="42"/>
                </a:cxn>
                <a:cxn ang="0">
                  <a:pos x="91" y="33"/>
                </a:cxn>
                <a:cxn ang="0">
                  <a:pos x="80" y="24"/>
                </a:cxn>
                <a:cxn ang="0">
                  <a:pos x="67" y="16"/>
                </a:cxn>
                <a:cxn ang="0">
                  <a:pos x="54" y="11"/>
                </a:cxn>
                <a:cxn ang="0">
                  <a:pos x="42" y="6"/>
                </a:cxn>
                <a:cxn ang="0">
                  <a:pos x="29" y="2"/>
                </a:cxn>
                <a:cxn ang="0">
                  <a:pos x="14" y="0"/>
                </a:cxn>
                <a:cxn ang="0">
                  <a:pos x="0" y="0"/>
                </a:cxn>
                <a:cxn ang="0">
                  <a:pos x="0" y="142"/>
                </a:cxn>
              </a:cxnLst>
              <a:rect l="0" t="0" r="r" b="b"/>
              <a:pathLst>
                <a:path w="141" h="142">
                  <a:moveTo>
                    <a:pt x="0" y="142"/>
                  </a:moveTo>
                  <a:lnTo>
                    <a:pt x="141" y="142"/>
                  </a:lnTo>
                  <a:lnTo>
                    <a:pt x="141" y="142"/>
                  </a:lnTo>
                  <a:lnTo>
                    <a:pt x="141" y="127"/>
                  </a:lnTo>
                  <a:lnTo>
                    <a:pt x="139" y="113"/>
                  </a:lnTo>
                  <a:lnTo>
                    <a:pt x="136" y="100"/>
                  </a:lnTo>
                  <a:lnTo>
                    <a:pt x="130" y="87"/>
                  </a:lnTo>
                  <a:lnTo>
                    <a:pt x="125" y="74"/>
                  </a:lnTo>
                  <a:lnTo>
                    <a:pt x="118" y="62"/>
                  </a:lnTo>
                  <a:lnTo>
                    <a:pt x="109" y="51"/>
                  </a:lnTo>
                  <a:lnTo>
                    <a:pt x="100" y="42"/>
                  </a:lnTo>
                  <a:lnTo>
                    <a:pt x="91" y="33"/>
                  </a:lnTo>
                  <a:lnTo>
                    <a:pt x="80" y="24"/>
                  </a:lnTo>
                  <a:lnTo>
                    <a:pt x="67" y="16"/>
                  </a:lnTo>
                  <a:lnTo>
                    <a:pt x="54" y="11"/>
                  </a:lnTo>
                  <a:lnTo>
                    <a:pt x="42" y="6"/>
                  </a:lnTo>
                  <a:lnTo>
                    <a:pt x="29" y="2"/>
                  </a:lnTo>
                  <a:lnTo>
                    <a:pt x="14" y="0"/>
                  </a:lnTo>
                  <a:lnTo>
                    <a:pt x="0" y="0"/>
                  </a:lnTo>
                  <a:lnTo>
                    <a:pt x="0" y="142"/>
                  </a:lnTo>
                  <a:close/>
                </a:path>
              </a:pathLst>
            </a:custGeom>
            <a:grpFill/>
            <a:ln w="9525">
              <a:noFill/>
              <a:round/>
              <a:headEnd/>
              <a:tailEnd/>
            </a:ln>
          </p:spPr>
          <p:txBody>
            <a:bodyPr/>
            <a:lstStyle/>
            <a:p>
              <a:pPr>
                <a:defRPr/>
              </a:pPr>
              <a:endParaRPr lang="en-US" sz="2400"/>
            </a:p>
          </p:txBody>
        </p:sp>
      </p:grpSp>
      <p:grpSp>
        <p:nvGrpSpPr>
          <p:cNvPr id="17" name="Group 127"/>
          <p:cNvGrpSpPr/>
          <p:nvPr/>
        </p:nvGrpSpPr>
        <p:grpSpPr>
          <a:xfrm>
            <a:off x="1201870" y="2907286"/>
            <a:ext cx="1207801" cy="797144"/>
            <a:chOff x="2141517" y="2373325"/>
            <a:chExt cx="476251" cy="314325"/>
          </a:xfrm>
          <a:solidFill>
            <a:schemeClr val="accent4">
              <a:lumMod val="75000"/>
            </a:schemeClr>
          </a:solidFill>
        </p:grpSpPr>
        <p:sp>
          <p:nvSpPr>
            <p:cNvPr id="18" name="Rectangle 22"/>
            <p:cNvSpPr>
              <a:spLocks noChangeArrowheads="1"/>
            </p:cNvSpPr>
            <p:nvPr/>
          </p:nvSpPr>
          <p:spPr bwMode="auto">
            <a:xfrm>
              <a:off x="2200255" y="2678125"/>
              <a:ext cx="387350" cy="9525"/>
            </a:xfrm>
            <a:prstGeom prst="rect">
              <a:avLst/>
            </a:prstGeom>
            <a:grpFill/>
            <a:ln w="9525">
              <a:noFill/>
              <a:miter lim="800000"/>
              <a:headEnd/>
              <a:tailEnd/>
            </a:ln>
          </p:spPr>
          <p:txBody>
            <a:bodyPr/>
            <a:lstStyle/>
            <a:p>
              <a:pPr>
                <a:defRPr/>
              </a:pPr>
              <a:endParaRPr lang="en-US" sz="2400"/>
            </a:p>
          </p:txBody>
        </p:sp>
        <p:sp>
          <p:nvSpPr>
            <p:cNvPr id="19" name="Rectangle 23"/>
            <p:cNvSpPr>
              <a:spLocks noChangeArrowheads="1"/>
            </p:cNvSpPr>
            <p:nvPr/>
          </p:nvSpPr>
          <p:spPr bwMode="auto">
            <a:xfrm>
              <a:off x="2517755" y="2468575"/>
              <a:ext cx="69850" cy="209550"/>
            </a:xfrm>
            <a:prstGeom prst="rect">
              <a:avLst/>
            </a:prstGeom>
            <a:grpFill/>
            <a:ln w="9525">
              <a:noFill/>
              <a:miter lim="800000"/>
              <a:headEnd/>
              <a:tailEnd/>
            </a:ln>
          </p:spPr>
          <p:txBody>
            <a:bodyPr/>
            <a:lstStyle/>
            <a:p>
              <a:pPr>
                <a:defRPr/>
              </a:pPr>
              <a:endParaRPr lang="en-US" sz="2400"/>
            </a:p>
          </p:txBody>
        </p:sp>
        <p:sp>
          <p:nvSpPr>
            <p:cNvPr id="20" name="Rectangle 24"/>
            <p:cNvSpPr>
              <a:spLocks noChangeArrowheads="1"/>
            </p:cNvSpPr>
            <p:nvPr/>
          </p:nvSpPr>
          <p:spPr bwMode="auto">
            <a:xfrm>
              <a:off x="2438380" y="2547950"/>
              <a:ext cx="69850" cy="130175"/>
            </a:xfrm>
            <a:prstGeom prst="rect">
              <a:avLst/>
            </a:prstGeom>
            <a:grpFill/>
            <a:ln w="9525">
              <a:noFill/>
              <a:miter lim="800000"/>
              <a:headEnd/>
              <a:tailEnd/>
            </a:ln>
          </p:spPr>
          <p:txBody>
            <a:bodyPr/>
            <a:lstStyle/>
            <a:p>
              <a:pPr>
                <a:defRPr/>
              </a:pPr>
              <a:endParaRPr lang="en-US" sz="2400"/>
            </a:p>
          </p:txBody>
        </p:sp>
        <p:sp>
          <p:nvSpPr>
            <p:cNvPr id="21" name="Rectangle 25"/>
            <p:cNvSpPr>
              <a:spLocks noChangeArrowheads="1"/>
            </p:cNvSpPr>
            <p:nvPr/>
          </p:nvSpPr>
          <p:spPr bwMode="auto">
            <a:xfrm>
              <a:off x="2359005" y="2592400"/>
              <a:ext cx="69850" cy="85725"/>
            </a:xfrm>
            <a:prstGeom prst="rect">
              <a:avLst/>
            </a:prstGeom>
            <a:grpFill/>
            <a:ln w="9525">
              <a:noFill/>
              <a:miter lim="800000"/>
              <a:headEnd/>
              <a:tailEnd/>
            </a:ln>
          </p:spPr>
          <p:txBody>
            <a:bodyPr/>
            <a:lstStyle/>
            <a:p>
              <a:pPr>
                <a:defRPr/>
              </a:pPr>
              <a:endParaRPr lang="en-US" sz="2400"/>
            </a:p>
          </p:txBody>
        </p:sp>
        <p:sp>
          <p:nvSpPr>
            <p:cNvPr id="22" name="Rectangle 26"/>
            <p:cNvSpPr>
              <a:spLocks noChangeArrowheads="1"/>
            </p:cNvSpPr>
            <p:nvPr/>
          </p:nvSpPr>
          <p:spPr bwMode="auto">
            <a:xfrm>
              <a:off x="2279630" y="2551125"/>
              <a:ext cx="69850" cy="127000"/>
            </a:xfrm>
            <a:prstGeom prst="rect">
              <a:avLst/>
            </a:prstGeom>
            <a:grpFill/>
            <a:ln w="9525">
              <a:noFill/>
              <a:miter lim="800000"/>
              <a:headEnd/>
              <a:tailEnd/>
            </a:ln>
          </p:spPr>
          <p:txBody>
            <a:bodyPr/>
            <a:lstStyle/>
            <a:p>
              <a:pPr>
                <a:defRPr/>
              </a:pPr>
              <a:endParaRPr lang="en-US" sz="2400"/>
            </a:p>
          </p:txBody>
        </p:sp>
        <p:sp>
          <p:nvSpPr>
            <p:cNvPr id="23" name="Rectangle 27"/>
            <p:cNvSpPr>
              <a:spLocks noChangeArrowheads="1"/>
            </p:cNvSpPr>
            <p:nvPr/>
          </p:nvSpPr>
          <p:spPr bwMode="auto">
            <a:xfrm>
              <a:off x="2200255" y="2587637"/>
              <a:ext cx="68263" cy="90488"/>
            </a:xfrm>
            <a:prstGeom prst="rect">
              <a:avLst/>
            </a:prstGeom>
            <a:grpFill/>
            <a:ln w="9525">
              <a:noFill/>
              <a:miter lim="800000"/>
              <a:headEnd/>
              <a:tailEnd/>
            </a:ln>
          </p:spPr>
          <p:txBody>
            <a:bodyPr/>
            <a:lstStyle/>
            <a:p>
              <a:pPr>
                <a:defRPr/>
              </a:pPr>
              <a:endParaRPr lang="en-US" sz="2400"/>
            </a:p>
          </p:txBody>
        </p:sp>
        <p:sp>
          <p:nvSpPr>
            <p:cNvPr id="24" name="Freeform 28"/>
            <p:cNvSpPr>
              <a:spLocks/>
            </p:cNvSpPr>
            <p:nvPr/>
          </p:nvSpPr>
          <p:spPr bwMode="auto">
            <a:xfrm>
              <a:off x="2141517" y="2559062"/>
              <a:ext cx="36513" cy="38100"/>
            </a:xfrm>
            <a:custGeom>
              <a:avLst/>
              <a:gdLst/>
              <a:ahLst/>
              <a:cxnLst>
                <a:cxn ang="0">
                  <a:pos x="22" y="0"/>
                </a:cxn>
                <a:cxn ang="0">
                  <a:pos x="22" y="0"/>
                </a:cxn>
                <a:cxn ang="0">
                  <a:pos x="27" y="0"/>
                </a:cxn>
                <a:cxn ang="0">
                  <a:pos x="32" y="1"/>
                </a:cxn>
                <a:cxn ang="0">
                  <a:pos x="36" y="3"/>
                </a:cxn>
                <a:cxn ang="0">
                  <a:pos x="40" y="7"/>
                </a:cxn>
                <a:cxn ang="0">
                  <a:pos x="42" y="10"/>
                </a:cxn>
                <a:cxn ang="0">
                  <a:pos x="45" y="15"/>
                </a:cxn>
                <a:cxn ang="0">
                  <a:pos x="46" y="18"/>
                </a:cxn>
                <a:cxn ang="0">
                  <a:pos x="46" y="23"/>
                </a:cxn>
                <a:cxn ang="0">
                  <a:pos x="46" y="23"/>
                </a:cxn>
                <a:cxn ang="0">
                  <a:pos x="46" y="28"/>
                </a:cxn>
                <a:cxn ang="0">
                  <a:pos x="45" y="32"/>
                </a:cxn>
                <a:cxn ang="0">
                  <a:pos x="42" y="36"/>
                </a:cxn>
                <a:cxn ang="0">
                  <a:pos x="40" y="39"/>
                </a:cxn>
                <a:cxn ang="0">
                  <a:pos x="36" y="43"/>
                </a:cxn>
                <a:cxn ang="0">
                  <a:pos x="32" y="44"/>
                </a:cxn>
                <a:cxn ang="0">
                  <a:pos x="27" y="45"/>
                </a:cxn>
                <a:cxn ang="0">
                  <a:pos x="22" y="47"/>
                </a:cxn>
                <a:cxn ang="0">
                  <a:pos x="22" y="47"/>
                </a:cxn>
                <a:cxn ang="0">
                  <a:pos x="19" y="45"/>
                </a:cxn>
                <a:cxn ang="0">
                  <a:pos x="14" y="44"/>
                </a:cxn>
                <a:cxn ang="0">
                  <a:pos x="10" y="43"/>
                </a:cxn>
                <a:cxn ang="0">
                  <a:pos x="6" y="39"/>
                </a:cxn>
                <a:cxn ang="0">
                  <a:pos x="4" y="36"/>
                </a:cxn>
                <a:cxn ang="0">
                  <a:pos x="1" y="32"/>
                </a:cxn>
                <a:cxn ang="0">
                  <a:pos x="0" y="28"/>
                </a:cxn>
                <a:cxn ang="0">
                  <a:pos x="0" y="23"/>
                </a:cxn>
                <a:cxn ang="0">
                  <a:pos x="0" y="23"/>
                </a:cxn>
                <a:cxn ang="0">
                  <a:pos x="0" y="18"/>
                </a:cxn>
                <a:cxn ang="0">
                  <a:pos x="1" y="15"/>
                </a:cxn>
                <a:cxn ang="0">
                  <a:pos x="4" y="10"/>
                </a:cxn>
                <a:cxn ang="0">
                  <a:pos x="6" y="7"/>
                </a:cxn>
                <a:cxn ang="0">
                  <a:pos x="10" y="3"/>
                </a:cxn>
                <a:cxn ang="0">
                  <a:pos x="14" y="1"/>
                </a:cxn>
                <a:cxn ang="0">
                  <a:pos x="19" y="0"/>
                </a:cxn>
                <a:cxn ang="0">
                  <a:pos x="22" y="0"/>
                </a:cxn>
                <a:cxn ang="0">
                  <a:pos x="22" y="0"/>
                </a:cxn>
              </a:cxnLst>
              <a:rect l="0" t="0" r="r" b="b"/>
              <a:pathLst>
                <a:path w="46" h="47">
                  <a:moveTo>
                    <a:pt x="22" y="0"/>
                  </a:moveTo>
                  <a:lnTo>
                    <a:pt x="22" y="0"/>
                  </a:lnTo>
                  <a:lnTo>
                    <a:pt x="27" y="0"/>
                  </a:lnTo>
                  <a:lnTo>
                    <a:pt x="32" y="1"/>
                  </a:lnTo>
                  <a:lnTo>
                    <a:pt x="36" y="3"/>
                  </a:lnTo>
                  <a:lnTo>
                    <a:pt x="40" y="7"/>
                  </a:lnTo>
                  <a:lnTo>
                    <a:pt x="42" y="10"/>
                  </a:lnTo>
                  <a:lnTo>
                    <a:pt x="45" y="15"/>
                  </a:lnTo>
                  <a:lnTo>
                    <a:pt x="46" y="18"/>
                  </a:lnTo>
                  <a:lnTo>
                    <a:pt x="46" y="23"/>
                  </a:lnTo>
                  <a:lnTo>
                    <a:pt x="46" y="23"/>
                  </a:lnTo>
                  <a:lnTo>
                    <a:pt x="46" y="28"/>
                  </a:lnTo>
                  <a:lnTo>
                    <a:pt x="45" y="32"/>
                  </a:lnTo>
                  <a:lnTo>
                    <a:pt x="42" y="36"/>
                  </a:lnTo>
                  <a:lnTo>
                    <a:pt x="40" y="39"/>
                  </a:lnTo>
                  <a:lnTo>
                    <a:pt x="36" y="43"/>
                  </a:lnTo>
                  <a:lnTo>
                    <a:pt x="32" y="44"/>
                  </a:lnTo>
                  <a:lnTo>
                    <a:pt x="27" y="45"/>
                  </a:lnTo>
                  <a:lnTo>
                    <a:pt x="22" y="47"/>
                  </a:lnTo>
                  <a:lnTo>
                    <a:pt x="22" y="47"/>
                  </a:lnTo>
                  <a:lnTo>
                    <a:pt x="19" y="45"/>
                  </a:lnTo>
                  <a:lnTo>
                    <a:pt x="14" y="44"/>
                  </a:lnTo>
                  <a:lnTo>
                    <a:pt x="10" y="43"/>
                  </a:lnTo>
                  <a:lnTo>
                    <a:pt x="6" y="39"/>
                  </a:lnTo>
                  <a:lnTo>
                    <a:pt x="4" y="36"/>
                  </a:lnTo>
                  <a:lnTo>
                    <a:pt x="1" y="32"/>
                  </a:lnTo>
                  <a:lnTo>
                    <a:pt x="0" y="28"/>
                  </a:lnTo>
                  <a:lnTo>
                    <a:pt x="0" y="23"/>
                  </a:lnTo>
                  <a:lnTo>
                    <a:pt x="0" y="23"/>
                  </a:lnTo>
                  <a:lnTo>
                    <a:pt x="0" y="18"/>
                  </a:lnTo>
                  <a:lnTo>
                    <a:pt x="1" y="15"/>
                  </a:lnTo>
                  <a:lnTo>
                    <a:pt x="4" y="10"/>
                  </a:lnTo>
                  <a:lnTo>
                    <a:pt x="6" y="7"/>
                  </a:lnTo>
                  <a:lnTo>
                    <a:pt x="10" y="3"/>
                  </a:lnTo>
                  <a:lnTo>
                    <a:pt x="14" y="1"/>
                  </a:lnTo>
                  <a:lnTo>
                    <a:pt x="19" y="0"/>
                  </a:lnTo>
                  <a:lnTo>
                    <a:pt x="22" y="0"/>
                  </a:lnTo>
                  <a:lnTo>
                    <a:pt x="22" y="0"/>
                  </a:lnTo>
                  <a:close/>
                </a:path>
              </a:pathLst>
            </a:custGeom>
            <a:grpFill/>
            <a:ln w="9525">
              <a:noFill/>
              <a:round/>
              <a:headEnd/>
              <a:tailEnd/>
            </a:ln>
          </p:spPr>
          <p:txBody>
            <a:bodyPr/>
            <a:lstStyle/>
            <a:p>
              <a:pPr>
                <a:defRPr/>
              </a:pPr>
              <a:endParaRPr lang="en-US" sz="2400"/>
            </a:p>
          </p:txBody>
        </p:sp>
        <p:sp>
          <p:nvSpPr>
            <p:cNvPr id="25" name="Freeform 29"/>
            <p:cNvSpPr>
              <a:spLocks/>
            </p:cNvSpPr>
            <p:nvPr/>
          </p:nvSpPr>
          <p:spPr bwMode="auto">
            <a:xfrm>
              <a:off x="2568555" y="2373325"/>
              <a:ext cx="49213" cy="47625"/>
            </a:xfrm>
            <a:custGeom>
              <a:avLst/>
              <a:gdLst/>
              <a:ahLst/>
              <a:cxnLst>
                <a:cxn ang="0">
                  <a:pos x="62" y="0"/>
                </a:cxn>
                <a:cxn ang="0">
                  <a:pos x="0" y="1"/>
                </a:cxn>
                <a:cxn ang="0">
                  <a:pos x="22" y="29"/>
                </a:cxn>
                <a:cxn ang="0">
                  <a:pos x="43" y="59"/>
                </a:cxn>
                <a:cxn ang="0">
                  <a:pos x="62" y="0"/>
                </a:cxn>
              </a:cxnLst>
              <a:rect l="0" t="0" r="r" b="b"/>
              <a:pathLst>
                <a:path w="62" h="59">
                  <a:moveTo>
                    <a:pt x="62" y="0"/>
                  </a:moveTo>
                  <a:lnTo>
                    <a:pt x="0" y="1"/>
                  </a:lnTo>
                  <a:lnTo>
                    <a:pt x="22" y="29"/>
                  </a:lnTo>
                  <a:lnTo>
                    <a:pt x="43" y="59"/>
                  </a:lnTo>
                  <a:lnTo>
                    <a:pt x="62" y="0"/>
                  </a:lnTo>
                  <a:close/>
                </a:path>
              </a:pathLst>
            </a:custGeom>
            <a:grpFill/>
            <a:ln w="9525">
              <a:noFill/>
              <a:round/>
              <a:headEnd/>
              <a:tailEnd/>
            </a:ln>
          </p:spPr>
          <p:txBody>
            <a:bodyPr/>
            <a:lstStyle/>
            <a:p>
              <a:pPr>
                <a:defRPr/>
              </a:pPr>
              <a:endParaRPr lang="en-US" sz="2400"/>
            </a:p>
          </p:txBody>
        </p:sp>
        <p:sp>
          <p:nvSpPr>
            <p:cNvPr id="26" name="Freeform 30"/>
            <p:cNvSpPr>
              <a:spLocks/>
            </p:cNvSpPr>
            <p:nvPr/>
          </p:nvSpPr>
          <p:spPr bwMode="auto">
            <a:xfrm>
              <a:off x="2176442" y="2397137"/>
              <a:ext cx="404813" cy="169863"/>
            </a:xfrm>
            <a:custGeom>
              <a:avLst/>
              <a:gdLst/>
              <a:ahLst/>
              <a:cxnLst>
                <a:cxn ang="0">
                  <a:pos x="0" y="204"/>
                </a:cxn>
                <a:cxn ang="0">
                  <a:pos x="176" y="73"/>
                </a:cxn>
                <a:cxn ang="0">
                  <a:pos x="182" y="70"/>
                </a:cxn>
                <a:cxn ang="0">
                  <a:pos x="186" y="75"/>
                </a:cxn>
                <a:cxn ang="0">
                  <a:pos x="270" y="174"/>
                </a:cxn>
                <a:cxn ang="0">
                  <a:pos x="502" y="0"/>
                </a:cxn>
                <a:cxn ang="0">
                  <a:pos x="507" y="7"/>
                </a:cxn>
                <a:cxn ang="0">
                  <a:pos x="511" y="12"/>
                </a:cxn>
                <a:cxn ang="0">
                  <a:pos x="274" y="190"/>
                </a:cxn>
                <a:cxn ang="0">
                  <a:pos x="268" y="193"/>
                </a:cxn>
                <a:cxn ang="0">
                  <a:pos x="263" y="188"/>
                </a:cxn>
                <a:cxn ang="0">
                  <a:pos x="180" y="89"/>
                </a:cxn>
                <a:cxn ang="0">
                  <a:pos x="9" y="216"/>
                </a:cxn>
                <a:cxn ang="0">
                  <a:pos x="9" y="216"/>
                </a:cxn>
                <a:cxn ang="0">
                  <a:pos x="5" y="209"/>
                </a:cxn>
                <a:cxn ang="0">
                  <a:pos x="0" y="204"/>
                </a:cxn>
                <a:cxn ang="0">
                  <a:pos x="0" y="204"/>
                </a:cxn>
              </a:cxnLst>
              <a:rect l="0" t="0" r="r" b="b"/>
              <a:pathLst>
                <a:path w="511" h="216">
                  <a:moveTo>
                    <a:pt x="0" y="204"/>
                  </a:moveTo>
                  <a:lnTo>
                    <a:pt x="176" y="73"/>
                  </a:lnTo>
                  <a:lnTo>
                    <a:pt x="182" y="70"/>
                  </a:lnTo>
                  <a:lnTo>
                    <a:pt x="186" y="75"/>
                  </a:lnTo>
                  <a:lnTo>
                    <a:pt x="270" y="174"/>
                  </a:lnTo>
                  <a:lnTo>
                    <a:pt x="502" y="0"/>
                  </a:lnTo>
                  <a:lnTo>
                    <a:pt x="507" y="7"/>
                  </a:lnTo>
                  <a:lnTo>
                    <a:pt x="511" y="12"/>
                  </a:lnTo>
                  <a:lnTo>
                    <a:pt x="274" y="190"/>
                  </a:lnTo>
                  <a:lnTo>
                    <a:pt x="268" y="193"/>
                  </a:lnTo>
                  <a:lnTo>
                    <a:pt x="263" y="188"/>
                  </a:lnTo>
                  <a:lnTo>
                    <a:pt x="180" y="89"/>
                  </a:lnTo>
                  <a:lnTo>
                    <a:pt x="9" y="216"/>
                  </a:lnTo>
                  <a:lnTo>
                    <a:pt x="9" y="216"/>
                  </a:lnTo>
                  <a:lnTo>
                    <a:pt x="5" y="209"/>
                  </a:lnTo>
                  <a:lnTo>
                    <a:pt x="0" y="204"/>
                  </a:lnTo>
                  <a:lnTo>
                    <a:pt x="0" y="204"/>
                  </a:lnTo>
                  <a:close/>
                </a:path>
              </a:pathLst>
            </a:custGeom>
            <a:grpFill/>
            <a:ln w="9525">
              <a:noFill/>
              <a:round/>
              <a:headEnd/>
              <a:tailEnd/>
            </a:ln>
          </p:spPr>
          <p:txBody>
            <a:bodyPr/>
            <a:lstStyle/>
            <a:p>
              <a:pPr>
                <a:defRPr/>
              </a:pPr>
              <a:endParaRPr lang="en-US" sz="2400"/>
            </a:p>
          </p:txBody>
        </p:sp>
      </p:grpSp>
      <p:sp>
        <p:nvSpPr>
          <p:cNvPr id="30" name="Rectangle 29"/>
          <p:cNvSpPr/>
          <p:nvPr/>
        </p:nvSpPr>
        <p:spPr>
          <a:xfrm>
            <a:off x="609600" y="3973363"/>
            <a:ext cx="2558259" cy="1477328"/>
          </a:xfrm>
          <a:prstGeom prst="rect">
            <a:avLst/>
          </a:prstGeom>
        </p:spPr>
        <p:txBody>
          <a:bodyPr wrap="square">
            <a:spAutoFit/>
          </a:bodyPr>
          <a:lstStyle/>
          <a:p>
            <a:pPr algn="ctr"/>
            <a:r>
              <a:rPr lang="en-US" dirty="0"/>
              <a:t>71 percent of high school graduates enroll in college immediately after high school</a:t>
            </a:r>
          </a:p>
        </p:txBody>
      </p:sp>
      <p:sp>
        <p:nvSpPr>
          <p:cNvPr id="31" name="Rectangle 30"/>
          <p:cNvSpPr/>
          <p:nvPr/>
        </p:nvSpPr>
        <p:spPr>
          <a:xfrm>
            <a:off x="4527550" y="3978858"/>
            <a:ext cx="3136900" cy="1226107"/>
          </a:xfrm>
          <a:prstGeom prst="rect">
            <a:avLst/>
          </a:prstGeom>
        </p:spPr>
        <p:txBody>
          <a:bodyPr wrap="square">
            <a:spAutoFit/>
          </a:bodyPr>
          <a:lstStyle/>
          <a:p>
            <a:pPr algn="ctr"/>
            <a:r>
              <a:rPr lang="en-US" dirty="0"/>
              <a:t>30 percent of students earn an associate’s degree or college certificate</a:t>
            </a:r>
          </a:p>
        </p:txBody>
      </p:sp>
      <p:sp>
        <p:nvSpPr>
          <p:cNvPr id="32" name="Rectangle 31"/>
          <p:cNvSpPr/>
          <p:nvPr/>
        </p:nvSpPr>
        <p:spPr>
          <a:xfrm>
            <a:off x="8653042" y="3990199"/>
            <a:ext cx="3125258" cy="1200329"/>
          </a:xfrm>
          <a:prstGeom prst="rect">
            <a:avLst/>
          </a:prstGeom>
        </p:spPr>
        <p:txBody>
          <a:bodyPr wrap="square">
            <a:spAutoFit/>
          </a:bodyPr>
          <a:lstStyle/>
          <a:p>
            <a:pPr algn="ctr"/>
            <a:r>
              <a:rPr lang="en-US" dirty="0"/>
              <a:t>38 is the average number of college credits early college high school students earn</a:t>
            </a:r>
          </a:p>
        </p:txBody>
      </p:sp>
      <p:sp>
        <p:nvSpPr>
          <p:cNvPr id="35" name="AutoShape 113"/>
          <p:cNvSpPr>
            <a:spLocks/>
          </p:cNvSpPr>
          <p:nvPr/>
        </p:nvSpPr>
        <p:spPr bwMode="auto">
          <a:xfrm>
            <a:off x="5827689" y="2907989"/>
            <a:ext cx="610907" cy="893160"/>
          </a:xfrm>
          <a:custGeom>
            <a:avLst/>
            <a:gdLst>
              <a:gd name="T0" fmla="*/ 125772 w 21600"/>
              <a:gd name="T1" fmla="*/ 183338 h 21600"/>
              <a:gd name="T2" fmla="*/ 125772 w 21600"/>
              <a:gd name="T3" fmla="*/ 183338 h 21600"/>
              <a:gd name="T4" fmla="*/ 125772 w 21600"/>
              <a:gd name="T5" fmla="*/ 183338 h 21600"/>
              <a:gd name="T6" fmla="*/ 125772 w 21600"/>
              <a:gd name="T7" fmla="*/ 1833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solidFill>
            <a:schemeClr val="accent1"/>
          </a:solidFill>
          <a:ln>
            <a:noFill/>
          </a:ln>
          <a:effectLst/>
          <a:extLst/>
        </p:spPr>
        <p:txBody>
          <a:bodyPr lIns="50800" tIns="50800" rIns="50800" bIns="50800" anchor="ctr"/>
          <a:lstStyle/>
          <a:p>
            <a:pPr eaLnBrk="1" hangingPunct="1">
              <a:defRPr/>
            </a:pPr>
            <a:endParaRPr lang="en-US" sz="2400"/>
          </a:p>
        </p:txBody>
      </p:sp>
    </p:spTree>
    <p:extLst>
      <p:ext uri="{BB962C8B-B14F-4D97-AF65-F5344CB8AC3E}">
        <p14:creationId xmlns:p14="http://schemas.microsoft.com/office/powerpoint/2010/main" val="124282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50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fill="hold"/>
                                        <p:tgtEl>
                                          <p:spTgt spid="35"/>
                                        </p:tgtEl>
                                        <p:attrNameLst>
                                          <p:attrName>ppt_x</p:attrName>
                                        </p:attrNameLst>
                                      </p:cBhvr>
                                      <p:tavLst>
                                        <p:tav tm="0">
                                          <p:val>
                                            <p:strVal val="#ppt_x"/>
                                          </p:val>
                                        </p:tav>
                                        <p:tav tm="100000">
                                          <p:val>
                                            <p:strVal val="#ppt_x"/>
                                          </p:val>
                                        </p:tav>
                                      </p:tavLst>
                                    </p:anim>
                                    <p:anim calcmode="lin" valueType="num">
                                      <p:cBhvr additive="base">
                                        <p:cTn id="16" dur="500" fill="hold"/>
                                        <p:tgtEl>
                                          <p:spTgt spid="3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50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100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100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500" fill="hold"/>
                                        <p:tgtEl>
                                          <p:spTgt spid="32"/>
                                        </p:tgtEl>
                                        <p:attrNameLst>
                                          <p:attrName>ppt_x</p:attrName>
                                        </p:attrNameLst>
                                      </p:cBhvr>
                                      <p:tavLst>
                                        <p:tav tm="0">
                                          <p:val>
                                            <p:strVal val="#ppt_x"/>
                                          </p:val>
                                        </p:tav>
                                        <p:tav tm="100000">
                                          <p:val>
                                            <p:strVal val="#ppt_x"/>
                                          </p:val>
                                        </p:tav>
                                      </p:tavLst>
                                    </p:anim>
                                    <p:anim calcmode="lin" valueType="num">
                                      <p:cBhvr additive="base">
                                        <p:cTn id="28" dur="500" fill="hold"/>
                                        <p:tgtEl>
                                          <p:spTgt spid="32"/>
                                        </p:tgtEl>
                                        <p:attrNameLst>
                                          <p:attrName>ppt_y</p:attrName>
                                        </p:attrNameLst>
                                      </p:cBhvr>
                                      <p:tavLst>
                                        <p:tav tm="0">
                                          <p:val>
                                            <p:strVal val="1+#ppt_h/2"/>
                                          </p:val>
                                        </p:tav>
                                        <p:tav tm="100000">
                                          <p:val>
                                            <p:strVal val="#ppt_y"/>
                                          </p:val>
                                        </p:tav>
                                      </p:tavLst>
                                    </p:anim>
                                  </p:childTnLst>
                                </p:cTn>
                              </p:par>
                            </p:childTnLst>
                          </p:cTn>
                        </p:par>
                        <p:par>
                          <p:cTn id="29" fill="hold">
                            <p:stCondLst>
                              <p:cond delay="1500"/>
                            </p:stCondLst>
                            <p:childTnLst>
                              <p:par>
                                <p:cTn id="30" presetID="2" presetClass="entr" presetSubtype="4"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ppt_x"/>
                                          </p:val>
                                        </p:tav>
                                        <p:tav tm="100000">
                                          <p:val>
                                            <p:strVal val="#ppt_x"/>
                                          </p:val>
                                        </p:tav>
                                      </p:tavLst>
                                    </p:anim>
                                    <p:anim calcmode="lin" valueType="num">
                                      <p:cBhvr additive="base">
                                        <p:cTn id="3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0" grpId="0"/>
      <p:bldP spid="31" grpId="0"/>
      <p:bldP spid="32" grpId="0"/>
      <p:bldP spid="3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4000"/>
                    </a14:imgEffect>
                  </a14:imgLayer>
                </a14:imgProps>
              </a:ext>
              <a:ext uri="{28A0092B-C50C-407E-A947-70E740481C1C}">
                <a14:useLocalDpi xmlns:a14="http://schemas.microsoft.com/office/drawing/2010/main" val="0"/>
              </a:ext>
            </a:extLst>
          </a:blip>
          <a:srcRect t="10908" b="6883"/>
          <a:stretch/>
        </p:blipFill>
        <p:spPr>
          <a:xfrm>
            <a:off x="0" y="1609472"/>
            <a:ext cx="6187438" cy="2794571"/>
          </a:xfrm>
          <a:prstGeom prst="rect">
            <a:avLst/>
          </a:prstGeom>
          <a:ln>
            <a:solidFill>
              <a:schemeClr val="accent1"/>
            </a:solidFill>
          </a:ln>
        </p:spPr>
      </p:pic>
      <p:sp>
        <p:nvSpPr>
          <p:cNvPr id="3" name="Subtitle 2"/>
          <p:cNvSpPr>
            <a:spLocks noGrp="1"/>
          </p:cNvSpPr>
          <p:nvPr>
            <p:ph type="subTitle" idx="1"/>
          </p:nvPr>
        </p:nvSpPr>
        <p:spPr>
          <a:xfrm>
            <a:off x="262522" y="1890147"/>
            <a:ext cx="5924917" cy="2752002"/>
          </a:xfrm>
        </p:spPr>
        <p:txBody>
          <a:bodyPr/>
          <a:lstStyle/>
          <a:p>
            <a:pPr algn="l"/>
            <a:r>
              <a:rPr lang="en-US" sz="1800" b="1" dirty="0">
                <a:solidFill>
                  <a:schemeClr val="bg1"/>
                </a:solidFill>
              </a:rPr>
              <a:t>1.4 million high school students took over 2 million college courses from postsecondary institutions nationwide in School Year (SY) 2010–11. This represents 10 percent of high school students, higher in upper grades given the vast majority of students taking these classes are juniors and seniors. In Iowa, half of high school graduates complete at least one college course.</a:t>
            </a:r>
          </a:p>
        </p:txBody>
      </p:sp>
      <p:pic>
        <p:nvPicPr>
          <p:cNvPr id="21" name="Picture 20"/>
          <p:cNvPicPr>
            <a:picLocks noChangeAspect="1"/>
          </p:cNvPicPr>
          <p:nvPr/>
        </p:nvPicPr>
        <p:blipFill rotWithShape="1">
          <a:blip r:embed="rId5">
            <a:extLst>
              <a:ext uri="{28A0092B-C50C-407E-A947-70E740481C1C}">
                <a14:useLocalDpi xmlns:a14="http://schemas.microsoft.com/office/drawing/2010/main" val="0"/>
              </a:ext>
            </a:extLst>
          </a:blip>
          <a:srcRect l="1" t="15901" r="192" b="24695"/>
          <a:stretch/>
        </p:blipFill>
        <p:spPr>
          <a:xfrm>
            <a:off x="5750561" y="4235225"/>
            <a:ext cx="6441440" cy="2601993"/>
          </a:xfrm>
          <a:prstGeom prst="rect">
            <a:avLst/>
          </a:prstGeom>
        </p:spPr>
      </p:pic>
      <p:sp>
        <p:nvSpPr>
          <p:cNvPr id="6" name="Title 1"/>
          <p:cNvSpPr>
            <a:spLocks noGrp="1"/>
          </p:cNvSpPr>
          <p:nvPr>
            <p:ph type="ctrTitle"/>
          </p:nvPr>
        </p:nvSpPr>
        <p:spPr>
          <a:xfrm>
            <a:off x="368416" y="338472"/>
            <a:ext cx="11405500" cy="1086076"/>
          </a:xfrm>
        </p:spPr>
        <p:txBody>
          <a:bodyPr>
            <a:noAutofit/>
          </a:bodyPr>
          <a:lstStyle/>
          <a:p>
            <a:r>
              <a:rPr lang="en-US" sz="4000"/>
              <a:t>Expanding Opportunities</a:t>
            </a:r>
            <a:r>
              <a:rPr lang="en-US" sz="4000" dirty="0"/>
              <a:t>:</a:t>
            </a:r>
            <a:br>
              <a:rPr lang="en-US" sz="4000" dirty="0"/>
            </a:br>
            <a:r>
              <a:rPr lang="en-US" sz="4000"/>
              <a:t>Dual-Enrollment Programs</a:t>
            </a:r>
            <a:endParaRPr lang="en-US" sz="4000" dirty="0"/>
          </a:p>
        </p:txBody>
      </p:sp>
      <p:sp>
        <p:nvSpPr>
          <p:cNvPr id="9" name="Subtitle 2"/>
          <p:cNvSpPr txBox="1">
            <a:spLocks/>
          </p:cNvSpPr>
          <p:nvPr/>
        </p:nvSpPr>
        <p:spPr bwMode="auto">
          <a:xfrm>
            <a:off x="6370245" y="4518859"/>
            <a:ext cx="5258867" cy="1433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 typeface="Arial" charset="0"/>
              <a:buNone/>
              <a:defRPr sz="2400" b="0" i="0" kern="1200">
                <a:solidFill>
                  <a:schemeClr val="tx1">
                    <a:lumMod val="75000"/>
                    <a:lumOff val="25000"/>
                  </a:schemeClr>
                </a:solidFill>
                <a:latin typeface="Century Gothic" charset="0"/>
                <a:ea typeface="Century Gothic" charset="0"/>
                <a:cs typeface="Century Gothic" charset="0"/>
              </a:defRPr>
            </a:lvl1pPr>
            <a:lvl2pPr marL="457200" indent="0" algn="ctr" rtl="0" eaLnBrk="1" fontAlgn="base" hangingPunct="1">
              <a:spcBef>
                <a:spcPct val="20000"/>
              </a:spcBef>
              <a:spcAft>
                <a:spcPct val="0"/>
              </a:spcAft>
              <a:buFont typeface="Arial" charset="0"/>
              <a:buNone/>
              <a:defRPr sz="2000" b="0" i="0" kern="1200">
                <a:solidFill>
                  <a:schemeClr val="tx1"/>
                </a:solidFill>
                <a:latin typeface="Century Gothic" charset="0"/>
                <a:ea typeface="Century Gothic" charset="0"/>
                <a:cs typeface="Century Gothic" charset="0"/>
              </a:defRPr>
            </a:lvl2pPr>
            <a:lvl3pPr marL="914400" indent="0" algn="ctr" rtl="0" eaLnBrk="1" fontAlgn="base" hangingPunct="1">
              <a:spcBef>
                <a:spcPct val="20000"/>
              </a:spcBef>
              <a:spcAft>
                <a:spcPct val="0"/>
              </a:spcAft>
              <a:buFont typeface="Arial" charset="0"/>
              <a:buNone/>
              <a:defRPr sz="1800" b="0" i="0" kern="1200">
                <a:solidFill>
                  <a:schemeClr val="tx1"/>
                </a:solidFill>
                <a:latin typeface="Century Gothic" charset="0"/>
                <a:ea typeface="Century Gothic" charset="0"/>
                <a:cs typeface="Century Gothic" charset="0"/>
              </a:defRPr>
            </a:lvl3pPr>
            <a:lvl4pPr marL="1371600" indent="0" algn="ctr" rtl="0" eaLnBrk="1" fontAlgn="base" hangingPunct="1">
              <a:spcBef>
                <a:spcPct val="20000"/>
              </a:spcBef>
              <a:spcAft>
                <a:spcPct val="0"/>
              </a:spcAft>
              <a:buFont typeface="Arial" charset="0"/>
              <a:buNone/>
              <a:defRPr sz="1600" b="0" i="0" kern="1200">
                <a:solidFill>
                  <a:schemeClr val="tx1"/>
                </a:solidFill>
                <a:latin typeface="Century Gothic" charset="0"/>
                <a:ea typeface="Century Gothic" charset="0"/>
                <a:cs typeface="Century Gothic" charset="0"/>
              </a:defRPr>
            </a:lvl4pPr>
            <a:lvl5pPr marL="1828800" indent="0" algn="ctr" rtl="0" eaLnBrk="1" fontAlgn="base" hangingPunct="1">
              <a:spcBef>
                <a:spcPct val="20000"/>
              </a:spcBef>
              <a:spcAft>
                <a:spcPct val="0"/>
              </a:spcAft>
              <a:buFont typeface="Arial" charset="0"/>
              <a:buNone/>
              <a:defRPr sz="1600" b="0" i="0" kern="1200">
                <a:solidFill>
                  <a:schemeClr val="tx1"/>
                </a:solidFill>
                <a:latin typeface="Century Gothic" charset="0"/>
                <a:ea typeface="Century Gothic" charset="0"/>
                <a:cs typeface="Century Gothic" charset="0"/>
              </a:defRPr>
            </a:lvl5pPr>
            <a:lvl6pPr marL="22860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algn="l"/>
            <a:r>
              <a:rPr lang="en-US" sz="2000" b="1" dirty="0">
                <a:solidFill>
                  <a:schemeClr val="bg1"/>
                </a:solidFill>
              </a:rPr>
              <a:t>Even higher growth rates were seen in schools where a majority of students are ethnic or racial minorities </a:t>
            </a:r>
            <a:r>
              <a:rPr lang="en-US" sz="2000" b="1">
                <a:solidFill>
                  <a:schemeClr val="bg1"/>
                </a:solidFill>
              </a:rPr>
              <a:t>(12</a:t>
            </a:r>
            <a:r>
              <a:rPr lang="en-US" sz="2000" b="1" dirty="0">
                <a:solidFill>
                  <a:schemeClr val="bg1"/>
                </a:solidFill>
              </a:rPr>
              <a:t> </a:t>
            </a:r>
            <a:r>
              <a:rPr lang="en-US" sz="2000" b="1">
                <a:solidFill>
                  <a:schemeClr val="bg1"/>
                </a:solidFill>
              </a:rPr>
              <a:t>percent), rural </a:t>
            </a:r>
            <a:r>
              <a:rPr lang="en-US" sz="2000" b="1" dirty="0">
                <a:solidFill>
                  <a:schemeClr val="bg1"/>
                </a:solidFill>
              </a:rPr>
              <a:t>schools </a:t>
            </a:r>
            <a:r>
              <a:rPr lang="en-US" sz="2000" b="1">
                <a:solidFill>
                  <a:schemeClr val="bg1"/>
                </a:solidFill>
              </a:rPr>
              <a:t>(12</a:t>
            </a:r>
            <a:r>
              <a:rPr lang="en-US" sz="2000" b="1" dirty="0">
                <a:solidFill>
                  <a:schemeClr val="bg1"/>
                </a:solidFill>
              </a:rPr>
              <a:t> </a:t>
            </a:r>
            <a:r>
              <a:rPr lang="en-US" sz="2000" b="1">
                <a:solidFill>
                  <a:schemeClr val="bg1"/>
                </a:solidFill>
              </a:rPr>
              <a:t>percent), and </a:t>
            </a:r>
            <a:r>
              <a:rPr lang="en-US" sz="2000" b="1" dirty="0">
                <a:solidFill>
                  <a:schemeClr val="bg1"/>
                </a:solidFill>
              </a:rPr>
              <a:t>in the Northeast and Southeast regions of the country </a:t>
            </a:r>
            <a:r>
              <a:rPr lang="en-US" sz="2000" b="1">
                <a:solidFill>
                  <a:schemeClr val="bg1"/>
                </a:solidFill>
              </a:rPr>
              <a:t>(9</a:t>
            </a:r>
            <a:r>
              <a:rPr lang="en-US" sz="2000" b="1" dirty="0">
                <a:solidFill>
                  <a:schemeClr val="bg1"/>
                </a:solidFill>
              </a:rPr>
              <a:t> </a:t>
            </a:r>
            <a:r>
              <a:rPr lang="en-US" sz="2000" b="1">
                <a:solidFill>
                  <a:schemeClr val="bg1"/>
                </a:solidFill>
              </a:rPr>
              <a:t>percent).</a:t>
            </a:r>
            <a:endParaRPr lang="en-US" sz="2000" b="1" dirty="0">
              <a:solidFill>
                <a:schemeClr val="bg1"/>
              </a:solidFill>
            </a:endParaRPr>
          </a:p>
        </p:txBody>
      </p:sp>
      <p:pic>
        <p:nvPicPr>
          <p:cNvPr id="26" name="Picture 25"/>
          <p:cNvPicPr>
            <a:picLocks noChangeAspect="1"/>
          </p:cNvPicPr>
          <p:nvPr/>
        </p:nvPicPr>
        <p:blipFill>
          <a:blip r:embed="rId6"/>
          <a:stretch>
            <a:fillRect/>
          </a:stretch>
        </p:blipFill>
        <p:spPr>
          <a:xfrm>
            <a:off x="11503470" y="6257925"/>
            <a:ext cx="540893" cy="530876"/>
          </a:xfrm>
          <a:prstGeom prst="rect">
            <a:avLst/>
          </a:prstGeom>
        </p:spPr>
      </p:pic>
      <p:sp>
        <p:nvSpPr>
          <p:cNvPr id="4" name="Rectangle 3"/>
          <p:cNvSpPr/>
          <p:nvPr/>
        </p:nvSpPr>
        <p:spPr>
          <a:xfrm>
            <a:off x="262522" y="6077050"/>
            <a:ext cx="5247775" cy="738664"/>
          </a:xfrm>
          <a:prstGeom prst="rect">
            <a:avLst/>
          </a:prstGeom>
        </p:spPr>
        <p:txBody>
          <a:bodyPr wrap="square" anchor="t">
            <a:spAutoFit/>
          </a:bodyPr>
          <a:lstStyle/>
          <a:p>
            <a:r>
              <a:rPr lang="en-US" sz="1400" dirty="0">
                <a:solidFill>
                  <a:schemeClr val="tx1">
                    <a:lumMod val="75000"/>
                    <a:lumOff val="25000"/>
                  </a:schemeClr>
                </a:solidFill>
              </a:rPr>
              <a:t>Source: National Alliance of Concurrent Enrollment Partnerships, </a:t>
            </a:r>
            <a:r>
              <a:rPr lang="en-US" sz="1400" dirty="0">
                <a:solidFill>
                  <a:schemeClr val="bg1"/>
                </a:solidFill>
                <a:hlinkClick r:id="rId7"/>
              </a:rPr>
              <a:t>www.nacep.org/research-policy/fast-facts/</a:t>
            </a:r>
            <a:r>
              <a:rPr lang="en-US" sz="1400" dirty="0">
                <a:solidFill>
                  <a:schemeClr val="bg1"/>
                </a:solidFill>
              </a:rPr>
              <a:t> </a:t>
            </a:r>
            <a:r>
              <a:rPr lang="en-US" sz="1400" dirty="0">
                <a:latin typeface="Century Gothic" charset="0"/>
              </a:rPr>
              <a:t>(accessed August 24, 2016)</a:t>
            </a:r>
            <a:r>
              <a:rPr lang="en-US" sz="1400" dirty="0" err="1">
                <a:solidFill>
                  <a:srgbClr val="FFFFFF"/>
                </a:solidFill>
                <a:latin typeface="Century Gothic" charset="0"/>
              </a:rPr>
              <a:t>ed</a:t>
            </a:r>
            <a:r>
              <a:rPr lang="en-US" sz="1400" dirty="0">
                <a:solidFill>
                  <a:schemeClr val="bg1"/>
                </a:solidFill>
              </a:rPr>
              <a:t> </a:t>
            </a:r>
            <a:endParaRPr lang="en-US" sz="1400" dirty="0"/>
          </a:p>
        </p:txBody>
      </p:sp>
    </p:spTree>
    <p:extLst>
      <p:ext uri="{BB962C8B-B14F-4D97-AF65-F5344CB8AC3E}">
        <p14:creationId xmlns:p14="http://schemas.microsoft.com/office/powerpoint/2010/main" val="136214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6"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1+#ppt_w/2"/>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6"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1+#ppt_w/2"/>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4"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l="453" t="973" r="28277" b="47464"/>
          <a:stretch/>
        </p:blipFill>
        <p:spPr>
          <a:xfrm>
            <a:off x="0" y="1911411"/>
            <a:ext cx="6410960" cy="2653300"/>
          </a:xfrm>
          <a:prstGeom prst="rect">
            <a:avLst/>
          </a:prstGeom>
        </p:spPr>
      </p:pic>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3147" t="35524" r="3147" b="15049"/>
          <a:stretch/>
        </p:blipFill>
        <p:spPr>
          <a:xfrm>
            <a:off x="5648960" y="4256007"/>
            <a:ext cx="6566490" cy="2601993"/>
          </a:xfrm>
          <a:prstGeom prst="rect">
            <a:avLst/>
          </a:prstGeom>
        </p:spPr>
      </p:pic>
      <p:sp>
        <p:nvSpPr>
          <p:cNvPr id="6" name="Title 1"/>
          <p:cNvSpPr>
            <a:spLocks noGrp="1"/>
          </p:cNvSpPr>
          <p:nvPr>
            <p:ph type="ctrTitle"/>
          </p:nvPr>
        </p:nvSpPr>
        <p:spPr>
          <a:xfrm>
            <a:off x="558801" y="374076"/>
            <a:ext cx="10944670" cy="1126605"/>
          </a:xfrm>
        </p:spPr>
        <p:txBody>
          <a:bodyPr>
            <a:noAutofit/>
          </a:bodyPr>
          <a:lstStyle/>
          <a:p>
            <a:r>
              <a:rPr lang="en-US" sz="4000" dirty="0"/>
              <a:t>Expanding Opportunities: </a:t>
            </a:r>
            <a:br>
              <a:rPr lang="en-US" sz="4000" dirty="0"/>
            </a:br>
            <a:r>
              <a:rPr lang="en-US" sz="4000" dirty="0"/>
              <a:t>Dual-Enrollment Programs</a:t>
            </a:r>
          </a:p>
        </p:txBody>
      </p:sp>
      <p:sp>
        <p:nvSpPr>
          <p:cNvPr id="8" name="Subtitle 2"/>
          <p:cNvSpPr txBox="1">
            <a:spLocks/>
          </p:cNvSpPr>
          <p:nvPr/>
        </p:nvSpPr>
        <p:spPr bwMode="auto">
          <a:xfrm>
            <a:off x="459543" y="2501640"/>
            <a:ext cx="4801447" cy="159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 typeface="Arial" charset="0"/>
              <a:buNone/>
              <a:defRPr sz="2400" b="0" i="0" kern="1200">
                <a:solidFill>
                  <a:schemeClr val="tx1">
                    <a:lumMod val="75000"/>
                    <a:lumOff val="25000"/>
                  </a:schemeClr>
                </a:solidFill>
                <a:latin typeface="Century Gothic" charset="0"/>
                <a:ea typeface="Century Gothic" charset="0"/>
                <a:cs typeface="Century Gothic" charset="0"/>
              </a:defRPr>
            </a:lvl1pPr>
            <a:lvl2pPr marL="457200" indent="0" algn="ctr" rtl="0" eaLnBrk="1" fontAlgn="base" hangingPunct="1">
              <a:spcBef>
                <a:spcPct val="20000"/>
              </a:spcBef>
              <a:spcAft>
                <a:spcPct val="0"/>
              </a:spcAft>
              <a:buFont typeface="Arial" charset="0"/>
              <a:buNone/>
              <a:defRPr sz="2000" b="0" i="0" kern="1200">
                <a:solidFill>
                  <a:schemeClr val="tx1"/>
                </a:solidFill>
                <a:latin typeface="Century Gothic" charset="0"/>
                <a:ea typeface="Century Gothic" charset="0"/>
                <a:cs typeface="Century Gothic" charset="0"/>
              </a:defRPr>
            </a:lvl2pPr>
            <a:lvl3pPr marL="914400" indent="0" algn="ctr" rtl="0" eaLnBrk="1" fontAlgn="base" hangingPunct="1">
              <a:spcBef>
                <a:spcPct val="20000"/>
              </a:spcBef>
              <a:spcAft>
                <a:spcPct val="0"/>
              </a:spcAft>
              <a:buFont typeface="Arial" charset="0"/>
              <a:buNone/>
              <a:defRPr sz="1800" b="0" i="0" kern="1200">
                <a:solidFill>
                  <a:schemeClr val="tx1"/>
                </a:solidFill>
                <a:latin typeface="Century Gothic" charset="0"/>
                <a:ea typeface="Century Gothic" charset="0"/>
                <a:cs typeface="Century Gothic" charset="0"/>
              </a:defRPr>
            </a:lvl3pPr>
            <a:lvl4pPr marL="1371600" indent="0" algn="ctr" rtl="0" eaLnBrk="1" fontAlgn="base" hangingPunct="1">
              <a:spcBef>
                <a:spcPct val="20000"/>
              </a:spcBef>
              <a:spcAft>
                <a:spcPct val="0"/>
              </a:spcAft>
              <a:buFont typeface="Arial" charset="0"/>
              <a:buNone/>
              <a:defRPr sz="1600" b="0" i="0" kern="1200">
                <a:solidFill>
                  <a:schemeClr val="tx1"/>
                </a:solidFill>
                <a:latin typeface="Century Gothic" charset="0"/>
                <a:ea typeface="Century Gothic" charset="0"/>
                <a:cs typeface="Century Gothic" charset="0"/>
              </a:defRPr>
            </a:lvl4pPr>
            <a:lvl5pPr marL="1828800" indent="0" algn="ctr" rtl="0" eaLnBrk="1" fontAlgn="base" hangingPunct="1">
              <a:spcBef>
                <a:spcPct val="20000"/>
              </a:spcBef>
              <a:spcAft>
                <a:spcPct val="0"/>
              </a:spcAft>
              <a:buFont typeface="Arial" charset="0"/>
              <a:buNone/>
              <a:defRPr sz="1600" b="0" i="0" kern="1200">
                <a:solidFill>
                  <a:schemeClr val="tx1"/>
                </a:solidFill>
                <a:latin typeface="Century Gothic" charset="0"/>
                <a:ea typeface="Century Gothic" charset="0"/>
                <a:cs typeface="Century Gothic" charset="0"/>
              </a:defRPr>
            </a:lvl5pPr>
            <a:lvl6pPr marL="22860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algn="l"/>
            <a:r>
              <a:rPr lang="en-US" b="1" dirty="0">
                <a:solidFill>
                  <a:schemeClr val="bg1"/>
                </a:solidFill>
              </a:rPr>
              <a:t>Dual-enrollment programs had an annual growth rate of more than 7 percent during the intervening eight years since SY 2002–03.</a:t>
            </a:r>
          </a:p>
        </p:txBody>
      </p:sp>
      <p:sp>
        <p:nvSpPr>
          <p:cNvPr id="10" name="Subtitle 2"/>
          <p:cNvSpPr txBox="1">
            <a:spLocks/>
          </p:cNvSpPr>
          <p:nvPr/>
        </p:nvSpPr>
        <p:spPr bwMode="auto">
          <a:xfrm>
            <a:off x="6504447" y="4700606"/>
            <a:ext cx="4625750" cy="1754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 typeface="Arial" charset="0"/>
              <a:buNone/>
              <a:defRPr sz="2400" b="0" i="0" kern="1200">
                <a:solidFill>
                  <a:schemeClr val="tx1">
                    <a:lumMod val="75000"/>
                    <a:lumOff val="25000"/>
                  </a:schemeClr>
                </a:solidFill>
                <a:latin typeface="Century Gothic" charset="0"/>
                <a:ea typeface="Century Gothic" charset="0"/>
                <a:cs typeface="Century Gothic" charset="0"/>
              </a:defRPr>
            </a:lvl1pPr>
            <a:lvl2pPr marL="457200" indent="0" algn="ctr" rtl="0" eaLnBrk="1" fontAlgn="base" hangingPunct="1">
              <a:spcBef>
                <a:spcPct val="20000"/>
              </a:spcBef>
              <a:spcAft>
                <a:spcPct val="0"/>
              </a:spcAft>
              <a:buFont typeface="Arial" charset="0"/>
              <a:buNone/>
              <a:defRPr sz="2000" b="0" i="0" kern="1200">
                <a:solidFill>
                  <a:schemeClr val="tx1"/>
                </a:solidFill>
                <a:latin typeface="Century Gothic" charset="0"/>
                <a:ea typeface="Century Gothic" charset="0"/>
                <a:cs typeface="Century Gothic" charset="0"/>
              </a:defRPr>
            </a:lvl2pPr>
            <a:lvl3pPr marL="914400" indent="0" algn="ctr" rtl="0" eaLnBrk="1" fontAlgn="base" hangingPunct="1">
              <a:spcBef>
                <a:spcPct val="20000"/>
              </a:spcBef>
              <a:spcAft>
                <a:spcPct val="0"/>
              </a:spcAft>
              <a:buFont typeface="Arial" charset="0"/>
              <a:buNone/>
              <a:defRPr sz="1800" b="0" i="0" kern="1200">
                <a:solidFill>
                  <a:schemeClr val="tx1"/>
                </a:solidFill>
                <a:latin typeface="Century Gothic" charset="0"/>
                <a:ea typeface="Century Gothic" charset="0"/>
                <a:cs typeface="Century Gothic" charset="0"/>
              </a:defRPr>
            </a:lvl3pPr>
            <a:lvl4pPr marL="1371600" indent="0" algn="ctr" rtl="0" eaLnBrk="1" fontAlgn="base" hangingPunct="1">
              <a:spcBef>
                <a:spcPct val="20000"/>
              </a:spcBef>
              <a:spcAft>
                <a:spcPct val="0"/>
              </a:spcAft>
              <a:buFont typeface="Arial" charset="0"/>
              <a:buNone/>
              <a:defRPr sz="1600" b="0" i="0" kern="1200">
                <a:solidFill>
                  <a:schemeClr val="tx1"/>
                </a:solidFill>
                <a:latin typeface="Century Gothic" charset="0"/>
                <a:ea typeface="Century Gothic" charset="0"/>
                <a:cs typeface="Century Gothic" charset="0"/>
              </a:defRPr>
            </a:lvl4pPr>
            <a:lvl5pPr marL="1828800" indent="0" algn="ctr" rtl="0" eaLnBrk="1" fontAlgn="base" hangingPunct="1">
              <a:spcBef>
                <a:spcPct val="20000"/>
              </a:spcBef>
              <a:spcAft>
                <a:spcPct val="0"/>
              </a:spcAft>
              <a:buFont typeface="Arial" charset="0"/>
              <a:buNone/>
              <a:defRPr sz="1600" b="0" i="0" kern="1200">
                <a:solidFill>
                  <a:schemeClr val="tx1"/>
                </a:solidFill>
                <a:latin typeface="Century Gothic" charset="0"/>
                <a:ea typeface="Century Gothic" charset="0"/>
                <a:cs typeface="Century Gothic" charset="0"/>
              </a:defRPr>
            </a:lvl5pPr>
            <a:lvl6pPr marL="22860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algn="l"/>
            <a:r>
              <a:rPr lang="en-US" b="1" dirty="0">
                <a:solidFill>
                  <a:schemeClr val="bg1"/>
                </a:solidFill>
              </a:rPr>
              <a:t>Thirty</a:t>
            </a:r>
            <a:r>
              <a:rPr lang="en-US" b="1">
                <a:solidFill>
                  <a:schemeClr val="bg1"/>
                </a:solidFill>
              </a:rPr>
              <a:t> percent of </a:t>
            </a:r>
            <a:r>
              <a:rPr lang="en-US" b="1" dirty="0">
                <a:solidFill>
                  <a:schemeClr val="bg1"/>
                </a:solidFill>
              </a:rPr>
              <a:t>dual-enrollment</a:t>
            </a:r>
            <a:r>
              <a:rPr lang="en-US" b="1">
                <a:solidFill>
                  <a:schemeClr val="bg1"/>
                </a:solidFill>
              </a:rPr>
              <a:t> courses are in career and technical education.</a:t>
            </a:r>
            <a:endParaRPr lang="en-US" b="1" dirty="0">
              <a:solidFill>
                <a:schemeClr val="bg1"/>
              </a:solidFill>
            </a:endParaRPr>
          </a:p>
        </p:txBody>
      </p:sp>
      <p:pic>
        <p:nvPicPr>
          <p:cNvPr id="26" name="Picture 25"/>
          <p:cNvPicPr>
            <a:picLocks noChangeAspect="1"/>
          </p:cNvPicPr>
          <p:nvPr/>
        </p:nvPicPr>
        <p:blipFill>
          <a:blip r:embed="rId5"/>
          <a:stretch>
            <a:fillRect/>
          </a:stretch>
        </p:blipFill>
        <p:spPr>
          <a:xfrm>
            <a:off x="11503470" y="6257925"/>
            <a:ext cx="540893" cy="530876"/>
          </a:xfrm>
          <a:prstGeom prst="rect">
            <a:avLst/>
          </a:prstGeom>
        </p:spPr>
      </p:pic>
      <p:sp>
        <p:nvSpPr>
          <p:cNvPr id="9" name="Rectangle 8"/>
          <p:cNvSpPr/>
          <p:nvPr/>
        </p:nvSpPr>
        <p:spPr>
          <a:xfrm>
            <a:off x="250219" y="6147751"/>
            <a:ext cx="5247775" cy="738664"/>
          </a:xfrm>
          <a:prstGeom prst="rect">
            <a:avLst/>
          </a:prstGeom>
        </p:spPr>
        <p:txBody>
          <a:bodyPr wrap="square" anchor="t">
            <a:spAutoFit/>
          </a:bodyPr>
          <a:lstStyle/>
          <a:p>
            <a:r>
              <a:rPr lang="en-US" sz="1400" dirty="0">
                <a:solidFill>
                  <a:schemeClr val="tx1">
                    <a:lumMod val="75000"/>
                    <a:lumOff val="25000"/>
                  </a:schemeClr>
                </a:solidFill>
              </a:rPr>
              <a:t>Source: National Alliance of Concurrent Enrollment Partnerships, </a:t>
            </a:r>
            <a:r>
              <a:rPr lang="en-US" sz="1400" dirty="0">
                <a:solidFill>
                  <a:schemeClr val="bg1"/>
                </a:solidFill>
                <a:hlinkClick r:id="rId6"/>
              </a:rPr>
              <a:t>www.nacep.org/research-policy/fast-facts/</a:t>
            </a:r>
            <a:r>
              <a:rPr lang="en-US" sz="1400" dirty="0">
                <a:solidFill>
                  <a:schemeClr val="bg1"/>
                </a:solidFill>
              </a:rPr>
              <a:t> </a:t>
            </a:r>
            <a:r>
              <a:rPr lang="en-US" sz="1400" dirty="0">
                <a:latin typeface="Century Gothic" charset="0"/>
              </a:rPr>
              <a:t>(accessed August 24, 2016)</a:t>
            </a:r>
            <a:r>
              <a:rPr lang="en-US" sz="1400" dirty="0">
                <a:solidFill>
                  <a:schemeClr val="bg1"/>
                </a:solidFill>
              </a:rPr>
              <a:t> </a:t>
            </a:r>
            <a:endParaRPr lang="en-US" sz="1400" dirty="0"/>
          </a:p>
        </p:txBody>
      </p:sp>
    </p:spTree>
    <p:extLst>
      <p:ext uri="{BB962C8B-B14F-4D97-AF65-F5344CB8AC3E}">
        <p14:creationId xmlns:p14="http://schemas.microsoft.com/office/powerpoint/2010/main" val="74673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0-#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6"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6" fill="hold" nodeType="after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1+#ppt_w/2"/>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4"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857500"/>
            <a:ext cx="10972800" cy="1143000"/>
          </a:xfrm>
        </p:spPr>
        <p:txBody>
          <a:bodyPr/>
          <a:lstStyle/>
          <a:p>
            <a:r>
              <a:rPr lang="en-US" dirty="0"/>
              <a:t>Moral and Economic Imperative</a:t>
            </a:r>
          </a:p>
        </p:txBody>
      </p:sp>
      <p:pic>
        <p:nvPicPr>
          <p:cNvPr id="3" name="Picture 2"/>
          <p:cNvPicPr>
            <a:picLocks noChangeAspect="1"/>
          </p:cNvPicPr>
          <p:nvPr/>
        </p:nvPicPr>
        <p:blipFill>
          <a:blip r:embed="rId3"/>
          <a:stretch>
            <a:fillRect/>
          </a:stretch>
        </p:blipFill>
        <p:spPr>
          <a:xfrm>
            <a:off x="11503470" y="6257925"/>
            <a:ext cx="540893" cy="530876"/>
          </a:xfrm>
          <a:prstGeom prst="rect">
            <a:avLst/>
          </a:prstGeom>
        </p:spPr>
      </p:pic>
    </p:spTree>
    <p:extLst>
      <p:ext uri="{BB962C8B-B14F-4D97-AF65-F5344CB8AC3E}">
        <p14:creationId xmlns:p14="http://schemas.microsoft.com/office/powerpoint/2010/main" val="122465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1523999" y="524486"/>
            <a:ext cx="9144000" cy="763987"/>
          </a:xfrm>
        </p:spPr>
        <p:txBody>
          <a:bodyPr>
            <a:noAutofit/>
          </a:bodyPr>
          <a:lstStyle/>
          <a:p>
            <a:r>
              <a:rPr lang="en-US" sz="4000" dirty="0"/>
              <a:t>Find Information on State Approaches to Implementation</a:t>
            </a:r>
          </a:p>
        </p:txBody>
      </p:sp>
      <p:sp>
        <p:nvSpPr>
          <p:cNvPr id="7" name="Subtitle 1"/>
          <p:cNvSpPr>
            <a:spLocks noGrp="1"/>
          </p:cNvSpPr>
          <p:nvPr>
            <p:ph type="subTitle" idx="1"/>
          </p:nvPr>
        </p:nvSpPr>
        <p:spPr>
          <a:xfrm>
            <a:off x="503621" y="2474673"/>
            <a:ext cx="5377634" cy="915539"/>
          </a:xfrm>
        </p:spPr>
        <p:txBody>
          <a:bodyPr/>
          <a:lstStyle/>
          <a:p>
            <a:pPr algn="l"/>
            <a:r>
              <a:rPr lang="en-US" b="1" dirty="0"/>
              <a:t>50-State Comparison: Dual / Concurrent Enrollment Policies</a:t>
            </a:r>
          </a:p>
          <a:p>
            <a:pPr algn="l"/>
            <a:endParaRPr lang="en-US" b="1" dirty="0"/>
          </a:p>
        </p:txBody>
      </p:sp>
      <p:sp>
        <p:nvSpPr>
          <p:cNvPr id="3" name="Rectangle 2"/>
          <p:cNvSpPr/>
          <p:nvPr/>
        </p:nvSpPr>
        <p:spPr>
          <a:xfrm>
            <a:off x="503621" y="3791582"/>
            <a:ext cx="3609109" cy="1569660"/>
          </a:xfrm>
          <a:prstGeom prst="rect">
            <a:avLst/>
          </a:prstGeom>
        </p:spPr>
        <p:txBody>
          <a:bodyPr wrap="square">
            <a:spAutoFit/>
          </a:bodyPr>
          <a:lstStyle/>
          <a:p>
            <a:r>
              <a:rPr lang="en-US" sz="2400" b="1" dirty="0"/>
              <a:t>Staff contact</a:t>
            </a:r>
            <a:r>
              <a:rPr lang="en-US" sz="2400" dirty="0"/>
              <a:t/>
            </a:r>
            <a:br>
              <a:rPr lang="en-US" sz="2400" dirty="0"/>
            </a:br>
            <a:r>
              <a:rPr lang="en-US" sz="2400" dirty="0"/>
              <a:t>Jennifer </a:t>
            </a:r>
            <a:r>
              <a:rPr lang="en-US" sz="2400" dirty="0" err="1"/>
              <a:t>Dounay</a:t>
            </a:r>
            <a:r>
              <a:rPr lang="en-US" sz="2400" dirty="0"/>
              <a:t> Zinth</a:t>
            </a:r>
            <a:br>
              <a:rPr lang="en-US" sz="2400" dirty="0"/>
            </a:br>
            <a:r>
              <a:rPr lang="en-US" sz="2400" b="1" dirty="0">
                <a:hlinkClick r:id="rId3"/>
              </a:rPr>
              <a:t>jzinth@ecs.org</a:t>
            </a:r>
            <a:r>
              <a:rPr lang="en-US" sz="2400" dirty="0"/>
              <a:t/>
            </a:r>
            <a:br>
              <a:rPr lang="en-US" sz="2400" dirty="0"/>
            </a:br>
            <a:r>
              <a:rPr lang="en-US" sz="2400" dirty="0"/>
              <a:t>303.299.3689</a:t>
            </a:r>
          </a:p>
        </p:txBody>
      </p:sp>
      <p:grpSp>
        <p:nvGrpSpPr>
          <p:cNvPr id="4" name="Group 3"/>
          <p:cNvGrpSpPr/>
          <p:nvPr/>
        </p:nvGrpSpPr>
        <p:grpSpPr>
          <a:xfrm>
            <a:off x="5881255" y="1932241"/>
            <a:ext cx="5158083" cy="6858000"/>
            <a:chOff x="5881255" y="1932241"/>
            <a:chExt cx="5158083" cy="6858000"/>
          </a:xfrm>
        </p:grpSpPr>
        <p:pic>
          <p:nvPicPr>
            <p:cNvPr id="2" name="Picture 1"/>
            <p:cNvPicPr>
              <a:picLocks noChangeAspect="1"/>
            </p:cNvPicPr>
            <p:nvPr/>
          </p:nvPicPr>
          <p:blipFill>
            <a:blip r:embed="rId4"/>
            <a:stretch>
              <a:fillRect/>
            </a:stretch>
          </p:blipFill>
          <p:spPr>
            <a:xfrm>
              <a:off x="5881255" y="1932241"/>
              <a:ext cx="5158083" cy="6858000"/>
            </a:xfrm>
            <a:prstGeom prst="rect">
              <a:avLst/>
            </a:prstGeom>
          </p:spPr>
        </p:pic>
        <p:pic>
          <p:nvPicPr>
            <p:cNvPr id="9" name="Picture 8"/>
            <p:cNvPicPr>
              <a:picLocks noChangeAspect="1"/>
            </p:cNvPicPr>
            <p:nvPr/>
          </p:nvPicPr>
          <p:blipFill rotWithShape="1">
            <a:blip r:embed="rId5"/>
            <a:srcRect b="32580"/>
            <a:stretch/>
          </p:blipFill>
          <p:spPr>
            <a:xfrm>
              <a:off x="6918299" y="3390212"/>
              <a:ext cx="3083994" cy="3696388"/>
            </a:xfrm>
            <a:prstGeom prst="rect">
              <a:avLst/>
            </a:prstGeom>
          </p:spPr>
        </p:pic>
      </p:grpSp>
      <p:sp>
        <p:nvSpPr>
          <p:cNvPr id="5" name="TextBox 4"/>
          <p:cNvSpPr txBox="1"/>
          <p:nvPr/>
        </p:nvSpPr>
        <p:spPr>
          <a:xfrm>
            <a:off x="328439" y="6181860"/>
            <a:ext cx="5034294" cy="523220"/>
          </a:xfrm>
          <a:prstGeom prst="rect">
            <a:avLst/>
          </a:prstGeom>
          <a:noFill/>
        </p:spPr>
        <p:txBody>
          <a:bodyPr wrap="square" rtlCol="0">
            <a:spAutoFit/>
          </a:bodyPr>
          <a:lstStyle/>
          <a:p>
            <a:r>
              <a:rPr lang="en-US" sz="1400" dirty="0"/>
              <a:t>Source: </a:t>
            </a:r>
            <a:r>
              <a:rPr lang="en-US" sz="1400" dirty="0">
                <a:hlinkClick r:id="rId6"/>
              </a:rPr>
              <a:t>http://www.ecs.org/dual-concurrent-enrollment-policies/</a:t>
            </a:r>
            <a:r>
              <a:rPr lang="en-US" sz="1400" dirty="0"/>
              <a:t> (accessed on August 10, 2016)</a:t>
            </a:r>
          </a:p>
        </p:txBody>
      </p:sp>
    </p:spTree>
    <p:extLst>
      <p:ext uri="{BB962C8B-B14F-4D97-AF65-F5344CB8AC3E}">
        <p14:creationId xmlns:p14="http://schemas.microsoft.com/office/powerpoint/2010/main" val="139581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153019" y="772096"/>
            <a:ext cx="10655354" cy="4401205"/>
          </a:xfrm>
          <a:prstGeom prst="rect">
            <a:avLst/>
          </a:prstGeom>
          <a:noFill/>
        </p:spPr>
        <p:txBody>
          <a:bodyPr wrap="square" rtlCol="0">
            <a:spAutoFit/>
          </a:bodyPr>
          <a:lstStyle/>
          <a:p>
            <a:r>
              <a:rPr lang="en-US" sz="2800" b="1" dirty="0">
                <a:solidFill>
                  <a:schemeClr val="tx1">
                    <a:lumMod val="75000"/>
                    <a:lumOff val="25000"/>
                  </a:schemeClr>
                </a:solidFill>
                <a:latin typeface="Century Gothic" charset="0"/>
                <a:ea typeface="Century Gothic" charset="0"/>
                <a:cs typeface="Century Gothic" charset="0"/>
              </a:rPr>
              <a:t>Early college pathways, which provide students with an opportunity to earn college credits before leaving high school, are a proven promising approach for raising college readiness and creating greater alignment between secondary and postsecondary education</a:t>
            </a:r>
            <a:r>
              <a:rPr lang="en-US" sz="2800" dirty="0">
                <a:solidFill>
                  <a:schemeClr val="tx1">
                    <a:lumMod val="75000"/>
                    <a:lumOff val="25000"/>
                  </a:schemeClr>
                </a:solidFill>
                <a:latin typeface="Century Gothic" charset="0"/>
                <a:ea typeface="Century Gothic" charset="0"/>
                <a:cs typeface="Century Gothic" charset="0"/>
              </a:rPr>
              <a:t>. </a:t>
            </a:r>
            <a:r>
              <a:rPr lang="en-US" sz="2800" b="1" dirty="0">
                <a:solidFill>
                  <a:schemeClr val="tx1">
                    <a:lumMod val="75000"/>
                    <a:lumOff val="25000"/>
                  </a:schemeClr>
                </a:solidFill>
                <a:latin typeface="Century Gothic" charset="0"/>
                <a:ea typeface="Century Gothic" charset="0"/>
                <a:cs typeface="Century Gothic" charset="0"/>
              </a:rPr>
              <a:t>Unfortunately, these opportunities are not equitably distributed across all communities and school districts, and low-income students and youth underrepresented in higher education are participating the least in college courses as high school students.</a:t>
            </a:r>
          </a:p>
        </p:txBody>
      </p:sp>
      <p:sp>
        <p:nvSpPr>
          <p:cNvPr id="9" name="Rectangle 8"/>
          <p:cNvSpPr/>
          <p:nvPr/>
        </p:nvSpPr>
        <p:spPr>
          <a:xfrm>
            <a:off x="491824" y="5847317"/>
            <a:ext cx="10644602" cy="523220"/>
          </a:xfrm>
          <a:prstGeom prst="rect">
            <a:avLst/>
          </a:prstGeom>
        </p:spPr>
        <p:txBody>
          <a:bodyPr wrap="square">
            <a:spAutoFit/>
          </a:bodyPr>
          <a:lstStyle/>
          <a:p>
            <a:r>
              <a:rPr lang="en-US" sz="1400" dirty="0">
                <a:latin typeface="Century Gothic" charset="0"/>
                <a:ea typeface="Century Gothic" charset="0"/>
                <a:cs typeface="Century Gothic" charset="0"/>
              </a:rPr>
              <a:t>Source: Jobs for the Future, </a:t>
            </a:r>
            <a:r>
              <a:rPr lang="en-US" sz="1400" i="1" dirty="0">
                <a:latin typeface="Century Gothic" charset="0"/>
                <a:ea typeface="Century Gothic" charset="0"/>
                <a:cs typeface="Century Gothic" charset="0"/>
              </a:rPr>
              <a:t>Dual Enrollment Policies that Support Early College Strategies for Low-Income Youth</a:t>
            </a:r>
            <a:r>
              <a:rPr lang="en-US" sz="1400" dirty="0">
                <a:latin typeface="Century Gothic" charset="0"/>
                <a:ea typeface="Century Gothic" charset="0"/>
                <a:cs typeface="Century Gothic" charset="0"/>
              </a:rPr>
              <a:t>, </a:t>
            </a:r>
            <a:r>
              <a:rPr lang="en-US" sz="1400" dirty="0">
                <a:latin typeface="Century Gothic" charset="0"/>
                <a:ea typeface="Century Gothic" charset="0"/>
                <a:cs typeface="Century Gothic" charset="0"/>
                <a:hlinkClick r:id="rId3"/>
              </a:rPr>
              <a:t>http://application.jff.org/dualenrollment/</a:t>
            </a:r>
            <a:r>
              <a:rPr lang="en-US" sz="1400" dirty="0">
                <a:latin typeface="Century Gothic" charset="0"/>
                <a:ea typeface="Century Gothic" charset="0"/>
                <a:cs typeface="Century Gothic" charset="0"/>
              </a:rPr>
              <a:t> (accessed August 24, 2016)</a:t>
            </a:r>
          </a:p>
        </p:txBody>
      </p:sp>
      <p:sp>
        <p:nvSpPr>
          <p:cNvPr id="3" name="TextBox 2"/>
          <p:cNvSpPr txBox="1"/>
          <p:nvPr/>
        </p:nvSpPr>
        <p:spPr>
          <a:xfrm>
            <a:off x="522638" y="421245"/>
            <a:ext cx="838199" cy="1323439"/>
          </a:xfrm>
          <a:prstGeom prst="rect">
            <a:avLst/>
          </a:prstGeom>
          <a:noFill/>
        </p:spPr>
        <p:txBody>
          <a:bodyPr wrap="square" rtlCol="0">
            <a:spAutoFit/>
          </a:bodyPr>
          <a:lstStyle/>
          <a:p>
            <a:r>
              <a:rPr lang="en-US" sz="8000" dirty="0">
                <a:solidFill>
                  <a:schemeClr val="tx1">
                    <a:lumMod val="75000"/>
                    <a:lumOff val="25000"/>
                  </a:schemeClr>
                </a:solidFill>
                <a:latin typeface="Arial Rounded MT Bold" charset="0"/>
                <a:ea typeface="Arial Rounded MT Bold" charset="0"/>
                <a:cs typeface="Arial Rounded MT Bold" charset="0"/>
              </a:rPr>
              <a:t>“</a:t>
            </a:r>
          </a:p>
        </p:txBody>
      </p:sp>
      <p:sp>
        <p:nvSpPr>
          <p:cNvPr id="7" name="TextBox 6"/>
          <p:cNvSpPr txBox="1"/>
          <p:nvPr/>
        </p:nvSpPr>
        <p:spPr>
          <a:xfrm>
            <a:off x="2777480" y="4570045"/>
            <a:ext cx="838199" cy="1323439"/>
          </a:xfrm>
          <a:prstGeom prst="rect">
            <a:avLst/>
          </a:prstGeom>
          <a:noFill/>
        </p:spPr>
        <p:txBody>
          <a:bodyPr wrap="square" rtlCol="0">
            <a:spAutoFit/>
          </a:bodyPr>
          <a:lstStyle/>
          <a:p>
            <a:r>
              <a:rPr lang="en-US" sz="8000" dirty="0">
                <a:solidFill>
                  <a:schemeClr val="tx1">
                    <a:lumMod val="75000"/>
                    <a:lumOff val="25000"/>
                  </a:schemeClr>
                </a:solidFill>
                <a:latin typeface="Arial Rounded MT Bold" charset="0"/>
                <a:ea typeface="Arial Rounded MT Bold" charset="0"/>
                <a:cs typeface="Arial Rounded MT Bold" charset="0"/>
              </a:rPr>
              <a:t>”</a:t>
            </a:r>
          </a:p>
        </p:txBody>
      </p:sp>
    </p:spTree>
    <p:extLst>
      <p:ext uri="{BB962C8B-B14F-4D97-AF65-F5344CB8AC3E}">
        <p14:creationId xmlns:p14="http://schemas.microsoft.com/office/powerpoint/2010/main" val="107308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P spid="3" grpId="0"/>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8310" y="254000"/>
            <a:ext cx="10972800" cy="1140346"/>
          </a:xfrm>
        </p:spPr>
        <p:txBody>
          <a:bodyPr/>
          <a:lstStyle/>
          <a:p>
            <a:r>
              <a:rPr lang="en-US" dirty="0"/>
              <a:t>ED Funds Dual-Enrollment Programs </a:t>
            </a:r>
            <a:br>
              <a:rPr lang="en-US" dirty="0"/>
            </a:br>
            <a:r>
              <a:rPr lang="en-US" dirty="0"/>
              <a:t>Through Pell Grant Experiment</a:t>
            </a:r>
          </a:p>
        </p:txBody>
      </p:sp>
      <p:sp>
        <p:nvSpPr>
          <p:cNvPr id="3" name="Content Placeholder 2"/>
          <p:cNvSpPr>
            <a:spLocks noGrp="1"/>
          </p:cNvSpPr>
          <p:nvPr>
            <p:ph type="subTitle" idx="1"/>
          </p:nvPr>
        </p:nvSpPr>
        <p:spPr>
          <a:xfrm>
            <a:off x="609599" y="1820025"/>
            <a:ext cx="11210223" cy="3627873"/>
          </a:xfrm>
        </p:spPr>
        <p:txBody>
          <a:bodyPr/>
          <a:lstStyle/>
          <a:p>
            <a:pPr algn="l">
              <a:spcAft>
                <a:spcPts val="1200"/>
              </a:spcAft>
            </a:pPr>
            <a:r>
              <a:rPr lang="en-US" dirty="0"/>
              <a:t>U.S. Department of Education (ED) initiative will allow forty-four postsecondary institutions to participate in an experiment that—for the first time—allows students taking college-credit courses to access federal Pell Grants as early as high school.</a:t>
            </a:r>
          </a:p>
          <a:p>
            <a:pPr marL="342900" indent="-342900" algn="l">
              <a:buFont typeface="Arial" panose="020B0604020202020204" pitchFamily="34" charset="0"/>
              <a:buChar char="•"/>
            </a:pPr>
            <a:r>
              <a:rPr lang="en-US" dirty="0"/>
              <a:t>Estimated 10,000 high school students </a:t>
            </a:r>
          </a:p>
          <a:p>
            <a:pPr marL="342900" indent="-342900" algn="l">
              <a:buFont typeface="Arial" panose="020B0604020202020204" pitchFamily="34" charset="0"/>
              <a:buChar char="•"/>
            </a:pPr>
            <a:r>
              <a:rPr lang="en-US" dirty="0"/>
              <a:t>$20 million in federal Pell Grants </a:t>
            </a:r>
          </a:p>
          <a:p>
            <a:pPr marL="342900" indent="-342900" algn="l">
              <a:buFont typeface="Arial" panose="020B0604020202020204" pitchFamily="34" charset="0"/>
              <a:buChar char="•"/>
            </a:pPr>
            <a:r>
              <a:rPr lang="en-US" dirty="0"/>
              <a:t>Nearly 80 percent of sites are community colleges</a:t>
            </a:r>
          </a:p>
          <a:p>
            <a:pPr marL="0" indent="0" algn="l">
              <a:buNone/>
            </a:pPr>
            <a:endParaRPr lang="en-US" sz="1400" dirty="0"/>
          </a:p>
          <a:p>
            <a:pPr marL="0" indent="0" algn="l">
              <a:buNone/>
            </a:pPr>
            <a:endParaRPr lang="en-US" sz="1400" dirty="0"/>
          </a:p>
          <a:p>
            <a:pPr marL="0" indent="0" algn="l">
              <a:buNone/>
            </a:pPr>
            <a:endParaRPr lang="en-US" sz="1400" dirty="0"/>
          </a:p>
          <a:p>
            <a:pPr marL="0" indent="0">
              <a:buNone/>
            </a:pPr>
            <a:endParaRPr lang="en-US" sz="1400" dirty="0"/>
          </a:p>
        </p:txBody>
      </p:sp>
      <p:sp>
        <p:nvSpPr>
          <p:cNvPr id="4" name="Rectangle 3"/>
          <p:cNvSpPr/>
          <p:nvPr/>
        </p:nvSpPr>
        <p:spPr>
          <a:xfrm>
            <a:off x="526181" y="6140030"/>
            <a:ext cx="10282990" cy="523220"/>
          </a:xfrm>
          <a:prstGeom prst="rect">
            <a:avLst/>
          </a:prstGeom>
        </p:spPr>
        <p:txBody>
          <a:bodyPr wrap="square">
            <a:spAutoFit/>
          </a:bodyPr>
          <a:lstStyle/>
          <a:p>
            <a:r>
              <a:rPr lang="en-US" sz="1400" dirty="0"/>
              <a:t>Source: </a:t>
            </a:r>
            <a:r>
              <a:rPr lang="en-US" sz="1400" dirty="0">
                <a:hlinkClick r:id="rId3"/>
              </a:rPr>
              <a:t>http://www.ed.gov/news/press-releases/fact-sheet-expanding-college-access-through-dual-enrollment-pell-experiment</a:t>
            </a:r>
            <a:r>
              <a:rPr lang="en-US" sz="1400" dirty="0"/>
              <a:t> (accessed September 7, 2016)</a:t>
            </a:r>
          </a:p>
        </p:txBody>
      </p:sp>
      <p:pic>
        <p:nvPicPr>
          <p:cNvPr id="5" name="Picture 4"/>
          <p:cNvPicPr>
            <a:picLocks noChangeAspect="1"/>
          </p:cNvPicPr>
          <p:nvPr/>
        </p:nvPicPr>
        <p:blipFill>
          <a:blip r:embed="rId4"/>
          <a:stretch>
            <a:fillRect/>
          </a:stretch>
        </p:blipFill>
        <p:spPr>
          <a:xfrm>
            <a:off x="9266721" y="3342103"/>
            <a:ext cx="1719981" cy="1719981"/>
          </a:xfrm>
          <a:prstGeom prst="rect">
            <a:avLst/>
          </a:prstGeom>
        </p:spPr>
      </p:pic>
    </p:spTree>
    <p:extLst>
      <p:ext uri="{BB962C8B-B14F-4D97-AF65-F5344CB8AC3E}">
        <p14:creationId xmlns:p14="http://schemas.microsoft.com/office/powerpoint/2010/main" val="28183765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440" y="1864360"/>
            <a:ext cx="10972800" cy="1694180"/>
          </a:xfrm>
        </p:spPr>
        <p:txBody>
          <a:bodyPr/>
          <a:lstStyle/>
          <a:p>
            <a:r>
              <a:rPr lang="en-US" dirty="0"/>
              <a:t>Moving from Grass “Tops” to Grass “Roots”: Policies, Procedures, and Practices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 y="3741420"/>
            <a:ext cx="12192000" cy="3136303"/>
          </a:xfrm>
          <a:prstGeom prst="rect">
            <a:avLst/>
          </a:prstGeom>
        </p:spPr>
      </p:pic>
      <p:pic>
        <p:nvPicPr>
          <p:cNvPr id="5" name="Picture 4"/>
          <p:cNvPicPr>
            <a:picLocks noChangeAspect="1"/>
          </p:cNvPicPr>
          <p:nvPr/>
        </p:nvPicPr>
        <p:blipFill>
          <a:blip r:embed="rId4"/>
          <a:stretch>
            <a:fillRect/>
          </a:stretch>
        </p:blipFill>
        <p:spPr>
          <a:xfrm>
            <a:off x="11503470" y="6257925"/>
            <a:ext cx="540893" cy="530876"/>
          </a:xfrm>
          <a:prstGeom prst="rect">
            <a:avLst/>
          </a:prstGeom>
        </p:spPr>
      </p:pic>
    </p:spTree>
    <p:extLst>
      <p:ext uri="{BB962C8B-B14F-4D97-AF65-F5344CB8AC3E}">
        <p14:creationId xmlns:p14="http://schemas.microsoft.com/office/powerpoint/2010/main" val="163159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Leaders Need to Consider?</a:t>
            </a:r>
          </a:p>
        </p:txBody>
      </p:sp>
      <p:sp>
        <p:nvSpPr>
          <p:cNvPr id="3" name="Subtitle 2"/>
          <p:cNvSpPr>
            <a:spLocks noGrp="1"/>
          </p:cNvSpPr>
          <p:nvPr>
            <p:ph type="subTitle" idx="1"/>
          </p:nvPr>
        </p:nvSpPr>
        <p:spPr>
          <a:xfrm>
            <a:off x="419100" y="4767118"/>
            <a:ext cx="11353800" cy="1557482"/>
          </a:xfrm>
        </p:spPr>
        <p:txBody>
          <a:bodyPr/>
          <a:lstStyle/>
          <a:p>
            <a:pPr marL="342900" indent="-342900" algn="l">
              <a:buFont typeface="Arial" charset="0"/>
              <a:buChar char="•"/>
            </a:pPr>
            <a:r>
              <a:rPr lang="en-US" sz="2200" dirty="0"/>
              <a:t>Do your state, district, or schools have defined policies around early college high schools or dual-enrollment programs?</a:t>
            </a:r>
          </a:p>
          <a:p>
            <a:pPr marL="342900" indent="-342900" algn="l">
              <a:buFont typeface="Arial" charset="0"/>
              <a:buChar char="•"/>
            </a:pPr>
            <a:r>
              <a:rPr lang="en-US" sz="2200" dirty="0"/>
              <a:t>What procedures and practices currently support implementation efforts?</a:t>
            </a:r>
          </a:p>
          <a:p>
            <a:pPr marL="342900" indent="-342900" algn="l">
              <a:buFont typeface="Arial" charset="0"/>
              <a:buChar char="•"/>
            </a:pPr>
            <a:r>
              <a:rPr lang="en-US" sz="2200" dirty="0"/>
              <a:t>What procedures and practices are needed to support implementation efforts?</a:t>
            </a:r>
          </a:p>
          <a:p>
            <a:pPr marL="342900" indent="-342900" algn="l">
              <a:buFont typeface="Arial" charset="0"/>
              <a:buChar char="•"/>
            </a:pPr>
            <a:endParaRPr lang="en-US" sz="2000" dirty="0"/>
          </a:p>
          <a:p>
            <a:pPr marL="342900" indent="-342900" algn="l">
              <a:buFont typeface="Arial" charset="0"/>
              <a:buChar char="•"/>
            </a:pPr>
            <a:endParaRPr lang="en-US" sz="2000" dirty="0"/>
          </a:p>
        </p:txBody>
      </p:sp>
      <p:sp>
        <p:nvSpPr>
          <p:cNvPr id="4" name="Oval 3"/>
          <p:cNvSpPr/>
          <p:nvPr/>
        </p:nvSpPr>
        <p:spPr>
          <a:xfrm>
            <a:off x="1067232" y="1964159"/>
            <a:ext cx="2299855" cy="229985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b="1" dirty="0"/>
              <a:t>Policies</a:t>
            </a:r>
          </a:p>
        </p:txBody>
      </p:sp>
      <p:sp>
        <p:nvSpPr>
          <p:cNvPr id="5" name="Oval 4"/>
          <p:cNvSpPr/>
          <p:nvPr/>
        </p:nvSpPr>
        <p:spPr>
          <a:xfrm>
            <a:off x="4960359" y="1943377"/>
            <a:ext cx="2299855" cy="229985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000" b="1" dirty="0"/>
              <a:t>Procedures</a:t>
            </a:r>
          </a:p>
        </p:txBody>
      </p:sp>
      <p:sp>
        <p:nvSpPr>
          <p:cNvPr id="6" name="Oval 5"/>
          <p:cNvSpPr/>
          <p:nvPr/>
        </p:nvSpPr>
        <p:spPr>
          <a:xfrm>
            <a:off x="8888556" y="1932895"/>
            <a:ext cx="2299855" cy="2299855"/>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000" b="1" dirty="0"/>
              <a:t>Practices</a:t>
            </a:r>
          </a:p>
        </p:txBody>
      </p:sp>
    </p:spTree>
    <p:extLst>
      <p:ext uri="{BB962C8B-B14F-4D97-AF65-F5344CB8AC3E}">
        <p14:creationId xmlns:p14="http://schemas.microsoft.com/office/powerpoint/2010/main" val="110053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500"/>
                            </p:stCondLst>
                            <p:childTnLst>
                              <p:par>
                                <p:cTn id="21" presetID="42" presetClass="entr" presetSubtype="0" fill="hold" grpId="0" nodeType="after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1000"/>
                                        <p:tgtEl>
                                          <p:spTgt spid="3">
                                            <p:txEl>
                                              <p:pRg st="0" end="0"/>
                                            </p:txEl>
                                          </p:spTgt>
                                        </p:tgtEl>
                                      </p:cBhvr>
                                    </p:animEffect>
                                    <p:anim calcmode="lin" valueType="num">
                                      <p:cBhvr>
                                        <p:cTn id="2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42" presetClass="entr" presetSubtype="0" fill="hold" grpId="0" nodeType="after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fade">
                                      <p:cBhvr>
                                        <p:cTn id="29" dur="1000"/>
                                        <p:tgtEl>
                                          <p:spTgt spid="3">
                                            <p:txEl>
                                              <p:pRg st="1" end="1"/>
                                            </p:txEl>
                                          </p:spTgt>
                                        </p:tgtEl>
                                      </p:cBhvr>
                                    </p:animEffect>
                                    <p:anim calcmode="lin" valueType="num">
                                      <p:cBhvr>
                                        <p:cTn id="3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fade">
                                      <p:cBhvr>
                                        <p:cTn id="36" dur="1000"/>
                                        <p:tgtEl>
                                          <p:spTgt spid="3">
                                            <p:txEl>
                                              <p:pRg st="2" end="2"/>
                                            </p:txEl>
                                          </p:spTgt>
                                        </p:tgtEl>
                                      </p:cBhvr>
                                    </p:animEffect>
                                    <p:anim calcmode="lin" valueType="num">
                                      <p:cBhvr>
                                        <p:cTn id="3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animBg="1"/>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Successful Implementation Requires Careful Planning and Effective Communication</a:t>
            </a:r>
          </a:p>
        </p:txBody>
      </p:sp>
      <p:sp>
        <p:nvSpPr>
          <p:cNvPr id="3" name="Content Placeholder 2"/>
          <p:cNvSpPr>
            <a:spLocks noGrp="1"/>
          </p:cNvSpPr>
          <p:nvPr>
            <p:ph type="subTitle" idx="1"/>
          </p:nvPr>
        </p:nvSpPr>
        <p:spPr/>
        <p:txBody>
          <a:bodyPr>
            <a:normAutofit lnSpcReduction="10000"/>
          </a:bodyPr>
          <a:lstStyle/>
          <a:p>
            <a:pPr marL="0" indent="0" algn="l">
              <a:buNone/>
            </a:pPr>
            <a:r>
              <a:rPr lang="en-US" sz="2600" dirty="0"/>
              <a:t>The goals of early college high school/dual-enrollment programs are important but we must take care to ensure that educators, students and parents are well-informed and can mitigate risks and opportunities related to</a:t>
            </a:r>
          </a:p>
          <a:p>
            <a:pPr marL="0" indent="0" algn="l">
              <a:buNone/>
            </a:pPr>
            <a:endParaRPr lang="en-US" sz="2600" dirty="0"/>
          </a:p>
          <a:p>
            <a:pPr marL="342900" indent="-342900" algn="l">
              <a:buFont typeface="Arial" panose="020B0604020202020204" pitchFamily="34" charset="0"/>
              <a:buChar char="•"/>
            </a:pPr>
            <a:r>
              <a:rPr lang="en-US" sz="2600" dirty="0"/>
              <a:t>college credit acceptance policies;</a:t>
            </a:r>
          </a:p>
          <a:p>
            <a:pPr marL="342900" indent="-342900" algn="l">
              <a:buFont typeface="Arial" panose="020B0604020202020204" pitchFamily="34" charset="0"/>
              <a:buChar char="•"/>
            </a:pPr>
            <a:r>
              <a:rPr lang="en-US" sz="2600" dirty="0"/>
              <a:t>use of Pell Grant funds; and</a:t>
            </a:r>
          </a:p>
          <a:p>
            <a:pPr marL="342900" indent="-342900" algn="l">
              <a:buFont typeface="Arial" panose="020B0604020202020204" pitchFamily="34" charset="0"/>
              <a:buChar char="•"/>
            </a:pPr>
            <a:r>
              <a:rPr lang="en-US" sz="2600" dirty="0"/>
              <a:t>credit transfer policies at in-state and out-of-state colleges and universities.</a:t>
            </a:r>
            <a:endParaRPr lang="en-US" sz="2600" dirty="0">
              <a:hlinkClick r:id="rId3"/>
            </a:endParaRPr>
          </a:p>
          <a:p>
            <a:pPr marL="0" indent="0">
              <a:buNone/>
            </a:pPr>
            <a:endParaRPr lang="en-US" dirty="0"/>
          </a:p>
        </p:txBody>
      </p:sp>
      <p:sp>
        <p:nvSpPr>
          <p:cNvPr id="4" name="TextBox 3"/>
          <p:cNvSpPr txBox="1"/>
          <p:nvPr/>
        </p:nvSpPr>
        <p:spPr>
          <a:xfrm>
            <a:off x="609600" y="6149816"/>
            <a:ext cx="9692640" cy="523220"/>
          </a:xfrm>
          <a:prstGeom prst="rect">
            <a:avLst/>
          </a:prstGeom>
          <a:noFill/>
        </p:spPr>
        <p:txBody>
          <a:bodyPr wrap="square" rtlCol="0">
            <a:spAutoFit/>
          </a:bodyPr>
          <a:lstStyle/>
          <a:p>
            <a:r>
              <a:rPr lang="en-US" sz="1400" dirty="0"/>
              <a:t>Source: </a:t>
            </a:r>
            <a:r>
              <a:rPr lang="en-US" sz="1400" dirty="0">
                <a:hlinkClick r:id="rId3"/>
              </a:rPr>
              <a:t>http://www.edweek.org/ew/articles/2016/09/07/are-dual-enrollment-programs-overpromising.html</a:t>
            </a:r>
            <a:endParaRPr lang="en-US" sz="1400" dirty="0"/>
          </a:p>
          <a:p>
            <a:r>
              <a:rPr lang="en-US" sz="1400" dirty="0"/>
              <a:t>(accessed September 7, 2016)</a:t>
            </a:r>
            <a:endParaRPr lang="en-US" dirty="0"/>
          </a:p>
        </p:txBody>
      </p:sp>
    </p:spTree>
    <p:extLst>
      <p:ext uri="{BB962C8B-B14F-4D97-AF65-F5344CB8AC3E}">
        <p14:creationId xmlns:p14="http://schemas.microsoft.com/office/powerpoint/2010/main" val="28016624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 Approach to Implementation</a:t>
            </a:r>
          </a:p>
        </p:txBody>
      </p:sp>
      <p:sp>
        <p:nvSpPr>
          <p:cNvPr id="3" name="Content Placeholder 2"/>
          <p:cNvSpPr>
            <a:spLocks noGrp="1"/>
          </p:cNvSpPr>
          <p:nvPr>
            <p:ph type="subTitle" idx="1"/>
          </p:nvPr>
        </p:nvSpPr>
        <p:spPr>
          <a:xfrm>
            <a:off x="1612900" y="2205038"/>
            <a:ext cx="8966200" cy="3751262"/>
          </a:xfrm>
        </p:spPr>
        <p:txBody>
          <a:bodyPr>
            <a:normAutofit/>
          </a:bodyPr>
          <a:lstStyle/>
          <a:p>
            <a:pPr marL="0" indent="0">
              <a:buNone/>
            </a:pPr>
            <a:r>
              <a:rPr lang="en-US" dirty="0"/>
              <a:t>Education leaders recommend a “guided pathway" approach, in which more colleges and universities would spell out which courses will transfer for credit, and high school counselors use that information to help students create "sequences of courses that are planned and thoughtfully designed" so they'll be more likely to transfer, said Joel Vargas, Jobs for the Future.</a:t>
            </a:r>
          </a:p>
          <a:p>
            <a:pPr marL="0" indent="0">
              <a:buNone/>
            </a:pPr>
            <a:endParaRPr lang="en-US" dirty="0"/>
          </a:p>
          <a:p>
            <a:pPr marL="0" indent="0">
              <a:buNone/>
            </a:pPr>
            <a:endParaRPr lang="en-US" dirty="0"/>
          </a:p>
          <a:p>
            <a:pPr marL="0" indent="0">
              <a:buNone/>
            </a:pPr>
            <a:endParaRPr lang="en-US" dirty="0"/>
          </a:p>
        </p:txBody>
      </p:sp>
      <p:sp>
        <p:nvSpPr>
          <p:cNvPr id="4" name="TextBox 3"/>
          <p:cNvSpPr txBox="1"/>
          <p:nvPr/>
        </p:nvSpPr>
        <p:spPr>
          <a:xfrm>
            <a:off x="469900" y="6045200"/>
            <a:ext cx="11112500" cy="523220"/>
          </a:xfrm>
          <a:prstGeom prst="rect">
            <a:avLst/>
          </a:prstGeom>
          <a:noFill/>
        </p:spPr>
        <p:txBody>
          <a:bodyPr wrap="square" rtlCol="0">
            <a:spAutoFit/>
          </a:bodyPr>
          <a:lstStyle/>
          <a:p>
            <a:r>
              <a:rPr lang="en-US" sz="1400" dirty="0"/>
              <a:t>Source: </a:t>
            </a:r>
            <a:r>
              <a:rPr lang="en-US" sz="1400" dirty="0">
                <a:hlinkClick r:id="rId2"/>
              </a:rPr>
              <a:t>http://www.edweek.org/ew/articles/2016/09/07/are-dual-enrollment-programs-overpromising.html</a:t>
            </a:r>
            <a:r>
              <a:rPr lang="en-US" sz="1400" dirty="0"/>
              <a:t> (accessed September 7, 2016)</a:t>
            </a:r>
          </a:p>
        </p:txBody>
      </p:sp>
    </p:spTree>
    <p:extLst>
      <p:ext uri="{BB962C8B-B14F-4D97-AF65-F5344CB8AC3E}">
        <p14:creationId xmlns:p14="http://schemas.microsoft.com/office/powerpoint/2010/main" val="19530915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Approaches that May Mitigate Student Risk</a:t>
            </a:r>
          </a:p>
        </p:txBody>
      </p:sp>
      <p:sp>
        <p:nvSpPr>
          <p:cNvPr id="3" name="Content Placeholder 2"/>
          <p:cNvSpPr>
            <a:spLocks noGrp="1"/>
          </p:cNvSpPr>
          <p:nvPr>
            <p:ph type="subTitle" idx="1"/>
          </p:nvPr>
        </p:nvSpPr>
        <p:spPr/>
        <p:txBody>
          <a:bodyPr>
            <a:normAutofit/>
          </a:bodyPr>
          <a:lstStyle/>
          <a:p>
            <a:pPr marL="0" indent="0">
              <a:buNone/>
            </a:pPr>
            <a:endParaRPr lang="en-US" dirty="0"/>
          </a:p>
          <a:p>
            <a:pPr marL="342900" indent="-342900" algn="l">
              <a:buFont typeface="Arial" panose="020B0604020202020204" pitchFamily="34" charset="0"/>
              <a:buChar char="•"/>
            </a:pPr>
            <a:r>
              <a:rPr lang="en-US" dirty="0"/>
              <a:t>Statewide policies require dual-enrollment credits be treated for transfer credit in the same manner as credits earned at the receiving instruction (twenty-two states in 2014). </a:t>
            </a:r>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r>
              <a:rPr lang="en-US" dirty="0"/>
              <a:t>Statewide policies require high schools to provide information to students and parents, prior to registration, on eligibility, costs, participating institutions of higher education, process for awarding credits, and supports available to families.</a:t>
            </a:r>
          </a:p>
          <a:p>
            <a:pPr marL="342900" indent="-342900" algn="l">
              <a:buFont typeface="Arial" panose="020B0604020202020204" pitchFamily="34" charset="0"/>
              <a:buChar char="•"/>
            </a:pPr>
            <a:endParaRPr lang="en-US" dirty="0"/>
          </a:p>
          <a:p>
            <a:pPr marL="0" indent="0">
              <a:buNone/>
            </a:pPr>
            <a:endParaRPr lang="en-US" dirty="0"/>
          </a:p>
        </p:txBody>
      </p:sp>
      <p:sp>
        <p:nvSpPr>
          <p:cNvPr id="4" name="TextBox 3"/>
          <p:cNvSpPr txBox="1"/>
          <p:nvPr/>
        </p:nvSpPr>
        <p:spPr>
          <a:xfrm>
            <a:off x="609600" y="6154660"/>
            <a:ext cx="9093200" cy="307777"/>
          </a:xfrm>
          <a:prstGeom prst="rect">
            <a:avLst/>
          </a:prstGeom>
          <a:noFill/>
        </p:spPr>
        <p:txBody>
          <a:bodyPr wrap="square" rtlCol="0">
            <a:spAutoFit/>
          </a:bodyPr>
          <a:lstStyle/>
          <a:p>
            <a:r>
              <a:rPr lang="en-US" sz="1400" dirty="0"/>
              <a:t>Source: </a:t>
            </a:r>
            <a:r>
              <a:rPr lang="en-US" sz="1400" dirty="0">
                <a:hlinkClick r:id="rId2"/>
              </a:rPr>
              <a:t>http://www.ecs.org/clearinghouse/01/10/91/11091.pdf</a:t>
            </a:r>
            <a:r>
              <a:rPr lang="en-US" sz="1400" dirty="0"/>
              <a:t>, pg. 15 (accessed September 7, 2016)</a:t>
            </a:r>
          </a:p>
        </p:txBody>
      </p:sp>
    </p:spTree>
    <p:extLst>
      <p:ext uri="{BB962C8B-B14F-4D97-AF65-F5344CB8AC3E}">
        <p14:creationId xmlns:p14="http://schemas.microsoft.com/office/powerpoint/2010/main" val="6652095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 Policies</a:t>
            </a:r>
          </a:p>
        </p:txBody>
      </p:sp>
      <p:sp>
        <p:nvSpPr>
          <p:cNvPr id="3" name="Subtitle 2"/>
          <p:cNvSpPr>
            <a:spLocks noGrp="1"/>
          </p:cNvSpPr>
          <p:nvPr>
            <p:ph type="subTitle" idx="1"/>
          </p:nvPr>
        </p:nvSpPr>
        <p:spPr>
          <a:xfrm>
            <a:off x="3241964" y="2275885"/>
            <a:ext cx="8084127" cy="3653859"/>
          </a:xfrm>
        </p:spPr>
        <p:txBody>
          <a:bodyPr/>
          <a:lstStyle/>
          <a:p>
            <a:pPr marL="342900" indent="-342900" algn="l">
              <a:buFont typeface="Arial" charset="0"/>
              <a:buChar char="•"/>
            </a:pPr>
            <a:r>
              <a:rPr lang="en-US" dirty="0"/>
              <a:t>Student eligibility and participation; funding prioritized for the most in-need students to participate</a:t>
            </a:r>
          </a:p>
          <a:p>
            <a:pPr marL="342900" indent="-342900" algn="l">
              <a:buFont typeface="Arial" charset="0"/>
              <a:buChar char="•"/>
            </a:pPr>
            <a:r>
              <a:rPr lang="en-US" dirty="0"/>
              <a:t>Transferability of credits earned in dual- or concurrent-enrollment/early college high schools with state systems of higher education</a:t>
            </a:r>
          </a:p>
          <a:p>
            <a:pPr marL="342900" indent="-342900" algn="l">
              <a:buFont typeface="Arial" charset="0"/>
              <a:buChar char="•"/>
            </a:pPr>
            <a:r>
              <a:rPr lang="en-US" dirty="0"/>
              <a:t>Course design and grading</a:t>
            </a:r>
          </a:p>
          <a:p>
            <a:pPr marL="342900" indent="-342900" algn="l">
              <a:buFont typeface="Arial" charset="0"/>
              <a:buChar char="•"/>
            </a:pPr>
            <a:r>
              <a:rPr lang="en-US" dirty="0"/>
              <a:t>Transportation to off-site classes </a:t>
            </a:r>
          </a:p>
        </p:txBody>
      </p:sp>
      <p:sp>
        <p:nvSpPr>
          <p:cNvPr id="4" name="Oval 3"/>
          <p:cNvSpPr/>
          <p:nvPr/>
        </p:nvSpPr>
        <p:spPr>
          <a:xfrm>
            <a:off x="609600" y="2710433"/>
            <a:ext cx="2299855" cy="229985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b="1" dirty="0"/>
              <a:t>Policies</a:t>
            </a:r>
          </a:p>
        </p:txBody>
      </p:sp>
    </p:spTree>
    <p:extLst>
      <p:ext uri="{BB962C8B-B14F-4D97-AF65-F5344CB8AC3E}">
        <p14:creationId xmlns:p14="http://schemas.microsoft.com/office/powerpoint/2010/main" val="121164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 presetClass="entr" presetSubtype="2"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2" presetClass="entr" presetSubtype="2"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2" fill="hold" grpId="0"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2" presetClass="entr" presetSubtype="2" fill="hold" grpId="0" nodeType="after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additive="base">
                                        <p:cTn id="28"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870858" y="470183"/>
            <a:ext cx="10450285" cy="550435"/>
          </a:xfrm>
        </p:spPr>
        <p:txBody>
          <a:bodyPr>
            <a:noAutofit/>
          </a:bodyPr>
          <a:lstStyle/>
          <a:p>
            <a:r>
              <a:rPr lang="en-US" sz="4000" dirty="0"/>
              <a:t>Early College High Schools: Texas</a:t>
            </a:r>
          </a:p>
        </p:txBody>
      </p:sp>
      <p:sp>
        <p:nvSpPr>
          <p:cNvPr id="8" name="TextBox 7"/>
          <p:cNvSpPr txBox="1"/>
          <p:nvPr/>
        </p:nvSpPr>
        <p:spPr>
          <a:xfrm>
            <a:off x="506634" y="1226544"/>
            <a:ext cx="5752277" cy="4339650"/>
          </a:xfrm>
          <a:prstGeom prst="rect">
            <a:avLst/>
          </a:prstGeom>
          <a:noFill/>
        </p:spPr>
        <p:txBody>
          <a:bodyPr wrap="square" rtlCol="0">
            <a:spAutoFit/>
          </a:bodyPr>
          <a:lstStyle/>
          <a:p>
            <a:r>
              <a:rPr lang="en-US" sz="2300" dirty="0">
                <a:latin typeface="Century Gothic" charset="0"/>
                <a:ea typeface="Century Gothic" charset="0"/>
                <a:cs typeface="Century Gothic" charset="0"/>
              </a:rPr>
              <a:t>The following links are about the laws and rules for early college high school programs:</a:t>
            </a:r>
          </a:p>
          <a:p>
            <a:pPr marL="285750" indent="-285750">
              <a:buFont typeface="Arial" panose="020B0604020202020204" pitchFamily="34" charset="0"/>
              <a:buChar char="•"/>
            </a:pPr>
            <a:r>
              <a:rPr lang="en-US" sz="2300" dirty="0">
                <a:latin typeface="Century Gothic" charset="0"/>
                <a:ea typeface="Century Gothic" charset="0"/>
                <a:cs typeface="Century Gothic" charset="0"/>
              </a:rPr>
              <a:t>General Appropriations Act, Article III, Rider 57, 2013</a:t>
            </a:r>
          </a:p>
          <a:p>
            <a:pPr marL="285750" indent="-285750">
              <a:buFont typeface="Arial" panose="020B0604020202020204" pitchFamily="34" charset="0"/>
              <a:buChar char="•"/>
            </a:pPr>
            <a:r>
              <a:rPr lang="en-US" sz="2300" dirty="0">
                <a:latin typeface="Century Gothic" charset="0"/>
                <a:ea typeface="Century Gothic" charset="0"/>
                <a:cs typeface="Century Gothic" charset="0"/>
              </a:rPr>
              <a:t>Texas Education Code </a:t>
            </a:r>
            <a:r>
              <a:rPr lang="en-US" sz="2300" u="sng" dirty="0">
                <a:latin typeface="Century Gothic" charset="0"/>
                <a:ea typeface="Century Gothic" charset="0"/>
                <a:cs typeface="Century Gothic" charset="0"/>
                <a:hlinkClick r:id="rId3" tooltip="§29.908"/>
              </a:rPr>
              <a:t>§29.908</a:t>
            </a:r>
            <a:endParaRPr lang="en-US" sz="2300" dirty="0">
              <a:latin typeface="Century Gothic" charset="0"/>
              <a:ea typeface="Century Gothic" charset="0"/>
              <a:cs typeface="Century Gothic" charset="0"/>
            </a:endParaRPr>
          </a:p>
          <a:p>
            <a:pPr marL="285750" indent="-285750">
              <a:buFont typeface="Arial" panose="020B0604020202020204" pitchFamily="34" charset="0"/>
              <a:buChar char="•"/>
            </a:pPr>
            <a:r>
              <a:rPr lang="en-US" sz="2300" dirty="0">
                <a:latin typeface="Century Gothic" charset="0"/>
                <a:ea typeface="Century Gothic" charset="0"/>
                <a:cs typeface="Century Gothic" charset="0"/>
              </a:rPr>
              <a:t>Texas Administrative Code </a:t>
            </a:r>
            <a:r>
              <a:rPr lang="en-US" sz="2300" u="sng" dirty="0">
                <a:latin typeface="Century Gothic" charset="0"/>
                <a:ea typeface="Century Gothic" charset="0"/>
                <a:cs typeface="Century Gothic" charset="0"/>
                <a:hlinkClick r:id="rId4" tooltip="§4.161"/>
              </a:rPr>
              <a:t>§4.161</a:t>
            </a:r>
            <a:endParaRPr lang="en-US" sz="2300" dirty="0">
              <a:latin typeface="Century Gothic" charset="0"/>
              <a:ea typeface="Century Gothic" charset="0"/>
              <a:cs typeface="Century Gothic" charset="0"/>
            </a:endParaRPr>
          </a:p>
          <a:p>
            <a:pPr marL="285750" indent="-285750">
              <a:buFont typeface="Arial" panose="020B0604020202020204" pitchFamily="34" charset="0"/>
              <a:buChar char="•"/>
            </a:pPr>
            <a:r>
              <a:rPr lang="en-US" sz="2300" dirty="0">
                <a:latin typeface="Century Gothic" charset="0"/>
                <a:ea typeface="Century Gothic" charset="0"/>
                <a:cs typeface="Century Gothic" charset="0"/>
              </a:rPr>
              <a:t>19 Texas Administrative Code Chapter 102 Educational Programs Subchapter GG: </a:t>
            </a:r>
            <a:r>
              <a:rPr lang="en-US" sz="2300" u="sng" dirty="0">
                <a:latin typeface="Century Gothic" charset="0"/>
                <a:ea typeface="Century Gothic" charset="0"/>
                <a:cs typeface="Century Gothic" charset="0"/>
                <a:hlinkClick r:id="rId5" tooltip="Commissioner's Rules Concerning Early College Education Program"/>
              </a:rPr>
              <a:t>Commissioner's Rules Concerning Early College Education Program</a:t>
            </a:r>
            <a:endParaRPr lang="en-US" sz="2300" dirty="0">
              <a:latin typeface="Century Gothic" charset="0"/>
              <a:ea typeface="Century Gothic" charset="0"/>
              <a:cs typeface="Century Gothic" charset="0"/>
            </a:endParaRPr>
          </a:p>
        </p:txBody>
      </p:sp>
      <p:pic>
        <p:nvPicPr>
          <p:cNvPr id="7" name="Content Placeholder 9"/>
          <p:cNvPicPr>
            <a:picLocks noChangeAspect="1"/>
          </p:cNvPicPr>
          <p:nvPr/>
        </p:nvPicPr>
        <p:blipFill>
          <a:blip r:embed="rId6"/>
          <a:stretch>
            <a:fillRect/>
          </a:stretch>
        </p:blipFill>
        <p:spPr>
          <a:xfrm>
            <a:off x="6095999" y="1569671"/>
            <a:ext cx="5926050" cy="4689475"/>
          </a:xfrm>
          <a:prstGeom prst="rect">
            <a:avLst/>
          </a:prstGeom>
        </p:spPr>
      </p:pic>
      <p:sp>
        <p:nvSpPr>
          <p:cNvPr id="9" name="Oval 8"/>
          <p:cNvSpPr/>
          <p:nvPr/>
        </p:nvSpPr>
        <p:spPr>
          <a:xfrm>
            <a:off x="327539" y="5543963"/>
            <a:ext cx="1195493" cy="119549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b="1" dirty="0"/>
              <a:t>Policies</a:t>
            </a:r>
          </a:p>
        </p:txBody>
      </p:sp>
      <p:sp>
        <p:nvSpPr>
          <p:cNvPr id="2" name="TextBox 1"/>
          <p:cNvSpPr txBox="1"/>
          <p:nvPr/>
        </p:nvSpPr>
        <p:spPr>
          <a:xfrm>
            <a:off x="1602033" y="6363472"/>
            <a:ext cx="8810134" cy="307777"/>
          </a:xfrm>
          <a:prstGeom prst="rect">
            <a:avLst/>
          </a:prstGeom>
        </p:spPr>
        <p:txBody>
          <a:bodyPr rtlCol="0">
            <a:spAutoFit/>
          </a:bodyPr>
          <a:lstStyle/>
          <a:p>
            <a:r>
              <a:rPr lang="en-US" sz="1400" dirty="0"/>
              <a:t>Source: </a:t>
            </a:r>
            <a:r>
              <a:rPr lang="en-US" sz="1400" dirty="0">
                <a:hlinkClick r:id="rId7"/>
              </a:rPr>
              <a:t>http://txechs.org/find-an-echs-in-texas/</a:t>
            </a:r>
            <a:r>
              <a:rPr lang="en-US" sz="1400" dirty="0"/>
              <a:t> (accessed August 24, 2016)</a:t>
            </a:r>
          </a:p>
        </p:txBody>
      </p:sp>
    </p:spTree>
    <p:extLst>
      <p:ext uri="{BB962C8B-B14F-4D97-AF65-F5344CB8AC3E}">
        <p14:creationId xmlns:p14="http://schemas.microsoft.com/office/powerpoint/2010/main" val="196831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solidFill>
                  <a:srgbClr val="404040"/>
                </a:solidFill>
              </a:rPr>
              <a:t>Questions to Consider</a:t>
            </a:r>
            <a:r>
              <a:rPr lang="en-US" dirty="0">
                <a:solidFill>
                  <a:schemeClr val="tx1"/>
                </a:solidFill>
              </a:rPr>
              <a:t> </a:t>
            </a:r>
          </a:p>
        </p:txBody>
      </p:sp>
      <p:sp>
        <p:nvSpPr>
          <p:cNvPr id="10" name="Subtitle 9"/>
          <p:cNvSpPr>
            <a:spLocks noGrp="1"/>
          </p:cNvSpPr>
          <p:nvPr>
            <p:ph type="subTitle" idx="1"/>
          </p:nvPr>
        </p:nvSpPr>
        <p:spPr>
          <a:xfrm>
            <a:off x="609600" y="2618071"/>
            <a:ext cx="10972800" cy="2618072"/>
          </a:xfrm>
        </p:spPr>
        <p:txBody>
          <a:bodyPr/>
          <a:lstStyle/>
          <a:p>
            <a:pPr marL="342900" indent="-342900" algn="l">
              <a:buFont typeface="Arial" panose="020B0604020202020204" pitchFamily="34" charset="0"/>
              <a:buChar char="•"/>
            </a:pPr>
            <a:r>
              <a:rPr lang="en-US" dirty="0">
                <a:solidFill>
                  <a:srgbClr val="404040"/>
                </a:solidFill>
              </a:rPr>
              <a:t>What outcomes do you hope to accomplish with your high school improvement work?</a:t>
            </a:r>
            <a:endParaRPr lang="en-US" dirty="0">
              <a:solidFill>
                <a:schemeClr val="tx1"/>
              </a:solidFill>
            </a:endParaRPr>
          </a:p>
          <a:p>
            <a:pPr marL="342900" indent="-342900" algn="l">
              <a:buFont typeface="Arial" panose="020B0604020202020204" pitchFamily="34" charset="0"/>
              <a:buChar char="•"/>
            </a:pPr>
            <a:r>
              <a:rPr lang="en-US" dirty="0">
                <a:solidFill>
                  <a:srgbClr val="404040"/>
                </a:solidFill>
              </a:rPr>
              <a:t>What would it take to accomplish those outcomes in your state, district, and community? </a:t>
            </a:r>
            <a:endParaRPr lang="en-US" dirty="0">
              <a:solidFill>
                <a:schemeClr val="tx1"/>
              </a:solidFill>
            </a:endParaRPr>
          </a:p>
          <a:p>
            <a:pPr marL="342900" indent="-342900" algn="l">
              <a:buFont typeface="Arial" panose="020B0604020202020204" pitchFamily="34" charset="0"/>
              <a:buChar char="•"/>
            </a:pPr>
            <a:endParaRPr lang="en-US" dirty="0">
              <a:solidFill>
                <a:schemeClr val="tx1"/>
              </a:solidFill>
            </a:endParaRPr>
          </a:p>
        </p:txBody>
      </p:sp>
    </p:spTree>
    <p:extLst>
      <p:ext uri="{BB962C8B-B14F-4D97-AF65-F5344CB8AC3E}">
        <p14:creationId xmlns:p14="http://schemas.microsoft.com/office/powerpoint/2010/main" val="4894489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522398" y="571783"/>
            <a:ext cx="11430115" cy="720990"/>
          </a:xfrm>
        </p:spPr>
        <p:txBody>
          <a:bodyPr>
            <a:noAutofit/>
          </a:bodyPr>
          <a:lstStyle/>
          <a:p>
            <a:r>
              <a:rPr lang="en-US" sz="4000" dirty="0"/>
              <a:t>Dual-Enrollment Programs: Colorado</a:t>
            </a:r>
          </a:p>
        </p:txBody>
      </p:sp>
      <p:sp>
        <p:nvSpPr>
          <p:cNvPr id="13" name="TextBox 12"/>
          <p:cNvSpPr txBox="1"/>
          <p:nvPr/>
        </p:nvSpPr>
        <p:spPr>
          <a:xfrm>
            <a:off x="522399" y="1477600"/>
            <a:ext cx="2003200" cy="369332"/>
          </a:xfrm>
          <a:prstGeom prst="rect">
            <a:avLst/>
          </a:prstGeom>
          <a:noFill/>
        </p:spPr>
        <p:txBody>
          <a:bodyPr wrap="square" rtlCol="0">
            <a:spAutoFit/>
          </a:bodyPr>
          <a:lstStyle/>
          <a:p>
            <a:r>
              <a:rPr lang="en-US" b="1" dirty="0">
                <a:solidFill>
                  <a:schemeClr val="tx1">
                    <a:lumMod val="75000"/>
                    <a:lumOff val="25000"/>
                  </a:schemeClr>
                </a:solidFill>
                <a:latin typeface="Century Gothic" charset="0"/>
                <a:ea typeface="Century Gothic" charset="0"/>
                <a:cs typeface="Century Gothic" charset="0"/>
              </a:rPr>
              <a:t>Policy language</a:t>
            </a:r>
          </a:p>
        </p:txBody>
      </p:sp>
      <p:sp>
        <p:nvSpPr>
          <p:cNvPr id="14" name="TextBox 13"/>
          <p:cNvSpPr txBox="1"/>
          <p:nvPr/>
        </p:nvSpPr>
        <p:spPr>
          <a:xfrm>
            <a:off x="5715000" y="1477600"/>
            <a:ext cx="2003200" cy="369332"/>
          </a:xfrm>
          <a:prstGeom prst="rect">
            <a:avLst/>
          </a:prstGeom>
          <a:noFill/>
        </p:spPr>
        <p:txBody>
          <a:bodyPr wrap="square" rtlCol="0">
            <a:spAutoFit/>
          </a:bodyPr>
          <a:lstStyle/>
          <a:p>
            <a:r>
              <a:rPr lang="en-US" b="1" dirty="0">
                <a:solidFill>
                  <a:schemeClr val="tx1">
                    <a:lumMod val="75000"/>
                    <a:lumOff val="25000"/>
                  </a:schemeClr>
                </a:solidFill>
                <a:latin typeface="Century Gothic" charset="0"/>
                <a:ea typeface="Century Gothic" charset="0"/>
                <a:cs typeface="Century Gothic" charset="0"/>
              </a:rPr>
              <a:t>Impact</a:t>
            </a:r>
          </a:p>
        </p:txBody>
      </p:sp>
      <p:sp>
        <p:nvSpPr>
          <p:cNvPr id="8" name="TextBox 7"/>
          <p:cNvSpPr txBox="1"/>
          <p:nvPr/>
        </p:nvSpPr>
        <p:spPr>
          <a:xfrm>
            <a:off x="522398" y="2031759"/>
            <a:ext cx="4806346" cy="1631216"/>
          </a:xfrm>
          <a:prstGeom prst="rect">
            <a:avLst/>
          </a:prstGeom>
          <a:noFill/>
        </p:spPr>
        <p:txBody>
          <a:bodyPr wrap="square" rtlCol="0">
            <a:spAutoFit/>
          </a:bodyPr>
          <a:lstStyle/>
          <a:p>
            <a:pPr marL="342900" indent="-342900">
              <a:buFont typeface="Arial" charset="0"/>
              <a:buChar char="•"/>
            </a:pPr>
            <a:r>
              <a:rPr lang="en-US" sz="2000" dirty="0">
                <a:solidFill>
                  <a:schemeClr val="tx1">
                    <a:lumMod val="75000"/>
                    <a:lumOff val="25000"/>
                  </a:schemeClr>
                </a:solidFill>
                <a:latin typeface="Century Gothic" charset="0"/>
                <a:ea typeface="Century Gothic" charset="0"/>
                <a:cs typeface="Century Gothic" charset="0"/>
              </a:rPr>
              <a:t>In May 2009, the Colorado State Legislature passed House Bill 09-1319 and Senate Bill 09-285, the Concurrent-Enrollment Programs Act. </a:t>
            </a:r>
          </a:p>
        </p:txBody>
      </p:sp>
      <p:sp>
        <p:nvSpPr>
          <p:cNvPr id="7" name="TextBox 6"/>
          <p:cNvSpPr txBox="1"/>
          <p:nvPr/>
        </p:nvSpPr>
        <p:spPr>
          <a:xfrm>
            <a:off x="5588001" y="1846932"/>
            <a:ext cx="5878286" cy="4616648"/>
          </a:xfrm>
          <a:prstGeom prst="rect">
            <a:avLst/>
          </a:prstGeom>
          <a:noFill/>
        </p:spPr>
        <p:txBody>
          <a:bodyPr wrap="square" rtlCol="0">
            <a:spAutoFit/>
          </a:bodyPr>
          <a:lstStyle/>
          <a:p>
            <a:pPr marL="342900" indent="-342900">
              <a:buFont typeface="Arial" charset="0"/>
              <a:buChar char="•"/>
            </a:pPr>
            <a:r>
              <a:rPr lang="en-US" sz="1400" dirty="0">
                <a:solidFill>
                  <a:schemeClr val="tx1">
                    <a:lumMod val="75000"/>
                    <a:lumOff val="25000"/>
                  </a:schemeClr>
                </a:solidFill>
                <a:latin typeface="Century Gothic" charset="0"/>
                <a:ea typeface="Century Gothic" charset="0"/>
                <a:cs typeface="Century Gothic" charset="0"/>
              </a:rPr>
              <a:t>Concurrent-enrollment programs continue to see sustained increases in participation, up 13 percent statewide with 23,127 students participating in School Year (SY) 2014–15.</a:t>
            </a:r>
          </a:p>
          <a:p>
            <a:pPr marL="342900" indent="-342900">
              <a:buFont typeface="Arial" charset="0"/>
              <a:buChar char="•"/>
            </a:pPr>
            <a:r>
              <a:rPr lang="en-US" sz="1400" dirty="0">
                <a:solidFill>
                  <a:schemeClr val="tx1">
                    <a:lumMod val="75000"/>
                    <a:lumOff val="25000"/>
                  </a:schemeClr>
                </a:solidFill>
                <a:latin typeface="Century Gothic" charset="0"/>
                <a:ea typeface="Century Gothic" charset="0"/>
                <a:cs typeface="Century Gothic" charset="0"/>
              </a:rPr>
              <a:t>Statewide, 94 percent of districts and 84 percent of high schools offer concurrent- enrollment programs.</a:t>
            </a:r>
          </a:p>
          <a:p>
            <a:pPr marL="342900" indent="-342900">
              <a:buFont typeface="Arial" charset="0"/>
              <a:buChar char="•"/>
            </a:pPr>
            <a:r>
              <a:rPr lang="en-US" sz="1400" dirty="0">
                <a:solidFill>
                  <a:schemeClr val="tx1">
                    <a:lumMod val="75000"/>
                    <a:lumOff val="25000"/>
                  </a:schemeClr>
                </a:solidFill>
                <a:latin typeface="Century Gothic" charset="0"/>
                <a:ea typeface="Century Gothic" charset="0"/>
                <a:cs typeface="Century Gothic" charset="0"/>
              </a:rPr>
              <a:t>More than half of students who participated in ASCENT in SY 2014–15 were Hispanic, a minority group that is historically underrepresented in postsecondary education.</a:t>
            </a:r>
          </a:p>
          <a:p>
            <a:pPr marL="342900" indent="-342900">
              <a:buFont typeface="Arial" charset="0"/>
              <a:buChar char="•"/>
            </a:pPr>
            <a:r>
              <a:rPr lang="en-US" sz="1400" dirty="0">
                <a:solidFill>
                  <a:schemeClr val="tx1">
                    <a:lumMod val="75000"/>
                    <a:lumOff val="25000"/>
                  </a:schemeClr>
                </a:solidFill>
                <a:latin typeface="Century Gothic" charset="0"/>
                <a:ea typeface="Century Gothic" charset="0"/>
                <a:cs typeface="Century Gothic" charset="0"/>
              </a:rPr>
              <a:t>The majority of concurrent-enrollment hours taken by students (93 percent) were passed in SY 2014–15 (up from 89 percent in the previous year).</a:t>
            </a:r>
          </a:p>
          <a:p>
            <a:pPr marL="342900" indent="-342900">
              <a:buFont typeface="Arial" charset="0"/>
              <a:buChar char="•"/>
            </a:pPr>
            <a:r>
              <a:rPr lang="en-US" sz="1400" dirty="0">
                <a:solidFill>
                  <a:schemeClr val="tx1">
                    <a:lumMod val="75000"/>
                    <a:lumOff val="25000"/>
                  </a:schemeClr>
                </a:solidFill>
                <a:latin typeface="Century Gothic" charset="0"/>
                <a:ea typeface="Century Gothic" charset="0"/>
                <a:cs typeface="Century Gothic" charset="0"/>
              </a:rPr>
              <a:t>More than 1,200 students in concurrent-enrollment programs earned some type of postsecondary credential in SY 2014–15. </a:t>
            </a:r>
          </a:p>
          <a:p>
            <a:pPr marL="342900" indent="-342900">
              <a:buFont typeface="Arial" charset="0"/>
              <a:buChar char="•"/>
            </a:pPr>
            <a:r>
              <a:rPr lang="en-US" sz="1400" dirty="0">
                <a:solidFill>
                  <a:schemeClr val="tx1">
                    <a:lumMod val="75000"/>
                    <a:lumOff val="25000"/>
                  </a:schemeClr>
                </a:solidFill>
                <a:latin typeface="Century Gothic" charset="0"/>
                <a:ea typeface="Century Gothic" charset="0"/>
                <a:cs typeface="Century Gothic" charset="0"/>
              </a:rPr>
              <a:t>More than half of students who participated in ASCENT in SY 2014–15 were Hispanic, a minority group that is historically underrepresented in postsecondary education.</a:t>
            </a:r>
          </a:p>
          <a:p>
            <a:pPr marL="342900" indent="-342900">
              <a:buFont typeface="Arial" charset="0"/>
              <a:buChar char="•"/>
            </a:pPr>
            <a:r>
              <a:rPr lang="en-US" sz="1400" dirty="0">
                <a:solidFill>
                  <a:schemeClr val="tx1">
                    <a:lumMod val="75000"/>
                    <a:lumOff val="25000"/>
                  </a:schemeClr>
                </a:solidFill>
                <a:latin typeface="Century Gothic" charset="0"/>
                <a:ea typeface="Century Gothic" charset="0"/>
                <a:cs typeface="Century Gothic" charset="0"/>
              </a:rPr>
              <a:t>Students who participated in dual-enrollment programs in high school had higher first-year credit hour accumulation, grade point averages, and retention rates in college.</a:t>
            </a:r>
          </a:p>
          <a:p>
            <a:pPr marL="342900" indent="-342900">
              <a:buFont typeface="Arial" charset="0"/>
              <a:buChar char="•"/>
            </a:pPr>
            <a:endParaRPr lang="en-US" sz="1400" dirty="0">
              <a:solidFill>
                <a:schemeClr val="tx1">
                  <a:lumMod val="75000"/>
                  <a:lumOff val="25000"/>
                </a:schemeClr>
              </a:solidFill>
              <a:latin typeface="Century Gothic" charset="0"/>
              <a:ea typeface="Century Gothic" charset="0"/>
              <a:cs typeface="Century Gothic" charset="0"/>
            </a:endParaRPr>
          </a:p>
          <a:p>
            <a:pPr marL="342900" indent="-342900">
              <a:buFont typeface="Arial" charset="0"/>
              <a:buChar char="•"/>
            </a:pPr>
            <a:endParaRPr lang="en-US" sz="1400" dirty="0">
              <a:solidFill>
                <a:schemeClr val="tx1">
                  <a:lumMod val="75000"/>
                  <a:lumOff val="25000"/>
                </a:schemeClr>
              </a:solidFill>
              <a:latin typeface="Century Gothic" charset="0"/>
              <a:ea typeface="Century Gothic" charset="0"/>
              <a:cs typeface="Century Gothic" charset="0"/>
            </a:endParaRPr>
          </a:p>
        </p:txBody>
      </p:sp>
      <p:sp>
        <p:nvSpPr>
          <p:cNvPr id="3" name="Rectangle 2"/>
          <p:cNvSpPr/>
          <p:nvPr/>
        </p:nvSpPr>
        <p:spPr>
          <a:xfrm>
            <a:off x="1494473" y="6286559"/>
            <a:ext cx="9745027" cy="307777"/>
          </a:xfrm>
          <a:prstGeom prst="rect">
            <a:avLst/>
          </a:prstGeom>
        </p:spPr>
        <p:txBody>
          <a:bodyPr wrap="square" anchor="t">
            <a:spAutoFit/>
          </a:bodyPr>
          <a:lstStyle/>
          <a:p>
            <a:r>
              <a:rPr lang="en-US" sz="1400" dirty="0"/>
              <a:t>Source: </a:t>
            </a:r>
            <a:r>
              <a:rPr lang="en-US" sz="1400" dirty="0">
                <a:hlinkClick r:id="rId3"/>
              </a:rPr>
              <a:t>https://www.cde.state.co.us/postsecondary/concurrentenrollment</a:t>
            </a:r>
            <a:r>
              <a:rPr lang="en-US" sz="1400" dirty="0"/>
              <a:t> (accessed August 24, 2016)</a:t>
            </a:r>
          </a:p>
        </p:txBody>
      </p:sp>
      <p:sp>
        <p:nvSpPr>
          <p:cNvPr id="9" name="Oval 8"/>
          <p:cNvSpPr/>
          <p:nvPr/>
        </p:nvSpPr>
        <p:spPr>
          <a:xfrm>
            <a:off x="257604" y="5172783"/>
            <a:ext cx="1195493" cy="119549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b="1" dirty="0"/>
              <a:t>Policies</a:t>
            </a:r>
          </a:p>
        </p:txBody>
      </p:sp>
    </p:spTree>
    <p:extLst>
      <p:ext uri="{BB962C8B-B14F-4D97-AF65-F5344CB8AC3E}">
        <p14:creationId xmlns:p14="http://schemas.microsoft.com/office/powerpoint/2010/main" val="50671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53" presetClass="entr" presetSubtype="16"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3" grpId="0"/>
      <p:bldP spid="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1523999" y="524486"/>
            <a:ext cx="9144000" cy="763987"/>
          </a:xfrm>
        </p:spPr>
        <p:txBody>
          <a:bodyPr>
            <a:noAutofit/>
          </a:bodyPr>
          <a:lstStyle/>
          <a:p>
            <a:r>
              <a:rPr lang="en-US" sz="4000" dirty="0"/>
              <a:t>Study Analyzes U.S. Enrollment Policies</a:t>
            </a:r>
          </a:p>
        </p:txBody>
      </p:sp>
      <p:sp>
        <p:nvSpPr>
          <p:cNvPr id="7" name="Subtitle 1"/>
          <p:cNvSpPr>
            <a:spLocks noGrp="1"/>
          </p:cNvSpPr>
          <p:nvPr>
            <p:ph type="subTitle" idx="1"/>
          </p:nvPr>
        </p:nvSpPr>
        <p:spPr>
          <a:xfrm>
            <a:off x="6307958" y="3144519"/>
            <a:ext cx="5254122" cy="1732282"/>
          </a:xfrm>
        </p:spPr>
        <p:txBody>
          <a:bodyPr/>
          <a:lstStyle/>
          <a:p>
            <a:pPr algn="l"/>
            <a:r>
              <a:rPr lang="en-US" dirty="0"/>
              <a:t>Dual-enrollment policies that support early college strategies for youth from low-income families.</a:t>
            </a:r>
          </a:p>
        </p:txBody>
      </p:sp>
      <p:grpSp>
        <p:nvGrpSpPr>
          <p:cNvPr id="8" name="Group 7"/>
          <p:cNvGrpSpPr/>
          <p:nvPr/>
        </p:nvGrpSpPr>
        <p:grpSpPr>
          <a:xfrm>
            <a:off x="376807" y="1661407"/>
            <a:ext cx="5158083" cy="6858000"/>
            <a:chOff x="480716" y="2326425"/>
            <a:chExt cx="5158083" cy="6858000"/>
          </a:xfrm>
        </p:grpSpPr>
        <p:pic>
          <p:nvPicPr>
            <p:cNvPr id="2" name="Picture 1"/>
            <p:cNvPicPr>
              <a:picLocks noChangeAspect="1"/>
            </p:cNvPicPr>
            <p:nvPr/>
          </p:nvPicPr>
          <p:blipFill>
            <a:blip r:embed="rId3"/>
            <a:stretch>
              <a:fillRect/>
            </a:stretch>
          </p:blipFill>
          <p:spPr>
            <a:xfrm>
              <a:off x="480716" y="2326425"/>
              <a:ext cx="5158083" cy="6858000"/>
            </a:xfrm>
            <a:prstGeom prst="rect">
              <a:avLst/>
            </a:prstGeom>
          </p:spPr>
        </p:pic>
        <p:pic>
          <p:nvPicPr>
            <p:cNvPr id="11" name="Picture 10"/>
            <p:cNvPicPr>
              <a:picLocks noChangeAspect="1"/>
            </p:cNvPicPr>
            <p:nvPr/>
          </p:nvPicPr>
          <p:blipFill rotWithShape="1">
            <a:blip r:embed="rId4"/>
            <a:srcRect l="12832" t="10772" r="23560" b="47627"/>
            <a:stretch/>
          </p:blipFill>
          <p:spPr>
            <a:xfrm>
              <a:off x="1253784" y="3888975"/>
              <a:ext cx="3484471" cy="3675607"/>
            </a:xfrm>
            <a:prstGeom prst="rect">
              <a:avLst/>
            </a:prstGeom>
          </p:spPr>
        </p:pic>
      </p:grpSp>
      <p:sp>
        <p:nvSpPr>
          <p:cNvPr id="3" name="TextBox 2"/>
          <p:cNvSpPr txBox="1"/>
          <p:nvPr/>
        </p:nvSpPr>
        <p:spPr>
          <a:xfrm>
            <a:off x="6184900" y="5727700"/>
            <a:ext cx="5168900" cy="800219"/>
          </a:xfrm>
          <a:prstGeom prst="rect">
            <a:avLst/>
          </a:prstGeom>
          <a:noFill/>
        </p:spPr>
        <p:txBody>
          <a:bodyPr wrap="square" rtlCol="0">
            <a:spAutoFit/>
          </a:bodyPr>
          <a:lstStyle/>
          <a:p>
            <a:r>
              <a:rPr lang="en-US" sz="1400" dirty="0"/>
              <a:t>Source: </a:t>
            </a:r>
            <a:r>
              <a:rPr lang="en-US" sz="1400" dirty="0">
                <a:hlinkClick r:id="rId5"/>
              </a:rPr>
              <a:t>http://application.jff.org/dualenrollment/</a:t>
            </a:r>
            <a:r>
              <a:rPr lang="en-US" sz="1400" dirty="0"/>
              <a:t> (accessed August 24, 2016)</a:t>
            </a:r>
          </a:p>
          <a:p>
            <a:endParaRPr lang="en-US" dirty="0"/>
          </a:p>
        </p:txBody>
      </p:sp>
    </p:spTree>
    <p:extLst>
      <p:ext uri="{BB962C8B-B14F-4D97-AF65-F5344CB8AC3E}">
        <p14:creationId xmlns:p14="http://schemas.microsoft.com/office/powerpoint/2010/main" val="454179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 Procedures</a:t>
            </a:r>
          </a:p>
        </p:txBody>
      </p:sp>
      <p:sp>
        <p:nvSpPr>
          <p:cNvPr id="3" name="Subtitle 2"/>
          <p:cNvSpPr>
            <a:spLocks noGrp="1"/>
          </p:cNvSpPr>
          <p:nvPr>
            <p:ph type="subTitle" idx="1"/>
          </p:nvPr>
        </p:nvSpPr>
        <p:spPr>
          <a:xfrm>
            <a:off x="3602182" y="2525268"/>
            <a:ext cx="7703127" cy="3168950"/>
          </a:xfrm>
        </p:spPr>
        <p:txBody>
          <a:bodyPr/>
          <a:lstStyle/>
          <a:p>
            <a:pPr marL="342900" indent="-342900" algn="l">
              <a:buFont typeface="Arial" charset="0"/>
              <a:buChar char="•"/>
            </a:pPr>
            <a:endParaRPr lang="en-US" dirty="0"/>
          </a:p>
          <a:p>
            <a:pPr marL="342900" indent="-342900" algn="l">
              <a:buFont typeface="Arial" charset="0"/>
              <a:buChar char="•"/>
            </a:pPr>
            <a:r>
              <a:rPr lang="en-US" dirty="0"/>
              <a:t>Selection of faculty or high schools teachers</a:t>
            </a:r>
          </a:p>
          <a:p>
            <a:pPr marL="342900" indent="-342900" algn="l">
              <a:buFont typeface="Arial" charset="0"/>
              <a:buChar char="•"/>
            </a:pPr>
            <a:r>
              <a:rPr lang="en-US" dirty="0"/>
              <a:t>Space/site selection</a:t>
            </a:r>
          </a:p>
          <a:p>
            <a:pPr marL="342900" indent="-342900" algn="l">
              <a:buFont typeface="Arial" charset="0"/>
              <a:buChar char="•"/>
            </a:pPr>
            <a:r>
              <a:rPr lang="en-US" dirty="0"/>
              <a:t>Course withdrawal</a:t>
            </a:r>
          </a:p>
          <a:p>
            <a:pPr marL="342900" indent="-342900" algn="l">
              <a:buFont typeface="Arial" charset="0"/>
              <a:buChar char="•"/>
            </a:pPr>
            <a:r>
              <a:rPr lang="en-US" dirty="0"/>
              <a:t>Selection of institutions of higher education as partners</a:t>
            </a:r>
          </a:p>
        </p:txBody>
      </p:sp>
      <p:sp>
        <p:nvSpPr>
          <p:cNvPr id="7" name="Oval 6"/>
          <p:cNvSpPr/>
          <p:nvPr/>
        </p:nvSpPr>
        <p:spPr>
          <a:xfrm>
            <a:off x="609599" y="2710432"/>
            <a:ext cx="2299855" cy="229985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000" b="1" dirty="0"/>
              <a:t>Procedures</a:t>
            </a:r>
          </a:p>
        </p:txBody>
      </p:sp>
    </p:spTree>
    <p:extLst>
      <p:ext uri="{BB962C8B-B14F-4D97-AF65-F5344CB8AC3E}">
        <p14:creationId xmlns:p14="http://schemas.microsoft.com/office/powerpoint/2010/main" val="42855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2"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2" presetClass="entr" presetSubtype="2"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2"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2" presetClass="entr" presetSubtype="2" fill="hold" grpId="0"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additive="base">
                                        <p:cTn id="28"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Not Left to Chance</a:t>
            </a:r>
          </a:p>
        </p:txBody>
      </p:sp>
      <p:sp>
        <p:nvSpPr>
          <p:cNvPr id="3" name="Content Placeholder 2"/>
          <p:cNvSpPr>
            <a:spLocks noGrp="1"/>
          </p:cNvSpPr>
          <p:nvPr>
            <p:ph type="subTitle" idx="1"/>
          </p:nvPr>
        </p:nvSpPr>
        <p:spPr>
          <a:xfrm>
            <a:off x="2885090" y="2205038"/>
            <a:ext cx="8697309" cy="3725862"/>
          </a:xfrm>
        </p:spPr>
        <p:txBody>
          <a:bodyPr/>
          <a:lstStyle/>
          <a:p>
            <a:pPr marL="0" indent="0" algn="l">
              <a:buNone/>
            </a:pPr>
            <a:r>
              <a:rPr lang="en-US" dirty="0"/>
              <a:t> What can districts and schools do to provide more support and guidance for students?</a:t>
            </a:r>
          </a:p>
          <a:p>
            <a:pPr marL="457200" indent="-457200" algn="l">
              <a:buFont typeface="Arial" panose="020B0604020202020204" pitchFamily="34" charset="0"/>
              <a:buChar char="•"/>
            </a:pPr>
            <a:r>
              <a:rPr lang="en-US" dirty="0"/>
              <a:t>manage college going pathway;</a:t>
            </a:r>
          </a:p>
          <a:p>
            <a:pPr marL="457200" indent="-457200" algn="l">
              <a:buFont typeface="Arial" panose="020B0604020202020204" pitchFamily="34" charset="0"/>
              <a:buChar char="•"/>
            </a:pPr>
            <a:r>
              <a:rPr lang="en-US" dirty="0"/>
              <a:t>provide direction and guidance;</a:t>
            </a:r>
          </a:p>
          <a:p>
            <a:pPr marL="457200" indent="-457200" algn="l">
              <a:buFont typeface="Arial" panose="020B0604020202020204" pitchFamily="34" charset="0"/>
              <a:buChar char="•"/>
            </a:pPr>
            <a:r>
              <a:rPr lang="en-US" dirty="0"/>
              <a:t>teach study skills explicitly;</a:t>
            </a:r>
          </a:p>
          <a:p>
            <a:pPr marL="457200" indent="-457200" algn="l">
              <a:buFont typeface="Arial" panose="020B0604020202020204" pitchFamily="34" charset="0"/>
              <a:buChar char="•"/>
            </a:pPr>
            <a:r>
              <a:rPr lang="en-US" dirty="0"/>
              <a:t>incentivize and bolster confidence; and</a:t>
            </a:r>
          </a:p>
          <a:p>
            <a:pPr marL="457200" indent="-457200" algn="l">
              <a:buFont typeface="Arial" panose="020B0604020202020204" pitchFamily="34" charset="0"/>
              <a:buChar char="•"/>
            </a:pPr>
            <a:r>
              <a:rPr lang="en-US" dirty="0"/>
              <a:t>monitor student progress closely.</a:t>
            </a:r>
          </a:p>
          <a:p>
            <a:pPr marL="0" indent="0">
              <a:buNone/>
            </a:pPr>
            <a:endParaRPr lang="en-US" dirty="0"/>
          </a:p>
        </p:txBody>
      </p:sp>
      <p:sp>
        <p:nvSpPr>
          <p:cNvPr id="4" name="TextBox 3"/>
          <p:cNvSpPr txBox="1"/>
          <p:nvPr/>
        </p:nvSpPr>
        <p:spPr>
          <a:xfrm>
            <a:off x="609600" y="6055223"/>
            <a:ext cx="8928539" cy="307777"/>
          </a:xfrm>
          <a:prstGeom prst="rect">
            <a:avLst/>
          </a:prstGeom>
          <a:noFill/>
        </p:spPr>
        <p:txBody>
          <a:bodyPr wrap="square" rtlCol="0">
            <a:spAutoFit/>
          </a:bodyPr>
          <a:lstStyle/>
          <a:p>
            <a:r>
              <a:rPr lang="en-US" sz="1400" dirty="0"/>
              <a:t>Source: </a:t>
            </a:r>
            <a:r>
              <a:rPr lang="en-US" sz="1400" dirty="0">
                <a:hlinkClick r:id="rId2"/>
              </a:rPr>
              <a:t>http://files.eric.ed.gov/fulltext/EJ943719.pdf</a:t>
            </a:r>
            <a:r>
              <a:rPr lang="en-US" sz="1400" dirty="0"/>
              <a:t> (accessed September 6, 2016)</a:t>
            </a:r>
          </a:p>
        </p:txBody>
      </p:sp>
      <p:sp>
        <p:nvSpPr>
          <p:cNvPr id="5" name="Oval 4"/>
          <p:cNvSpPr/>
          <p:nvPr/>
        </p:nvSpPr>
        <p:spPr>
          <a:xfrm>
            <a:off x="262757" y="2439353"/>
            <a:ext cx="2299855" cy="2299855"/>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000" b="1" dirty="0"/>
              <a:t>Practices</a:t>
            </a:r>
          </a:p>
        </p:txBody>
      </p:sp>
    </p:spTree>
    <p:extLst>
      <p:ext uri="{BB962C8B-B14F-4D97-AF65-F5344CB8AC3E}">
        <p14:creationId xmlns:p14="http://schemas.microsoft.com/office/powerpoint/2010/main" val="1887704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 Practices</a:t>
            </a:r>
          </a:p>
        </p:txBody>
      </p:sp>
      <p:sp>
        <p:nvSpPr>
          <p:cNvPr id="3" name="Subtitle 2"/>
          <p:cNvSpPr>
            <a:spLocks noGrp="1"/>
          </p:cNvSpPr>
          <p:nvPr>
            <p:ph type="subTitle" idx="1"/>
          </p:nvPr>
        </p:nvSpPr>
        <p:spPr>
          <a:xfrm>
            <a:off x="3602182" y="2525268"/>
            <a:ext cx="7703127" cy="3168950"/>
          </a:xfrm>
        </p:spPr>
        <p:txBody>
          <a:bodyPr/>
          <a:lstStyle/>
          <a:p>
            <a:pPr marL="342900" indent="-342900" algn="l">
              <a:buFont typeface="Arial" charset="0"/>
              <a:buChar char="•"/>
            </a:pPr>
            <a:r>
              <a:rPr lang="en-US" dirty="0"/>
              <a:t>Establishment of a college-going culture and high expectations for all students.</a:t>
            </a:r>
          </a:p>
          <a:p>
            <a:pPr marL="342900" indent="-342900" algn="l">
              <a:buFont typeface="Arial" charset="0"/>
              <a:buChar char="•"/>
            </a:pPr>
            <a:r>
              <a:rPr lang="en-US" dirty="0"/>
              <a:t>Training of school counselors on the initiative.</a:t>
            </a:r>
          </a:p>
          <a:p>
            <a:pPr marL="342900" indent="-342900" algn="l">
              <a:buFont typeface="Arial" charset="0"/>
              <a:buChar char="•"/>
            </a:pPr>
            <a:r>
              <a:rPr lang="en-US" dirty="0"/>
              <a:t>Incentives to increase participation of high school and college faculty who are great teachers.</a:t>
            </a:r>
          </a:p>
          <a:p>
            <a:pPr marL="342900" indent="-342900" algn="l">
              <a:buFont typeface="Arial" charset="0"/>
              <a:buChar char="•"/>
            </a:pPr>
            <a:r>
              <a:rPr lang="en-US" dirty="0"/>
              <a:t>Close collaboration between secondary and postsecondary education programs.</a:t>
            </a:r>
          </a:p>
        </p:txBody>
      </p:sp>
      <p:sp>
        <p:nvSpPr>
          <p:cNvPr id="8" name="Oval 7"/>
          <p:cNvSpPr/>
          <p:nvPr/>
        </p:nvSpPr>
        <p:spPr>
          <a:xfrm>
            <a:off x="609598" y="2710432"/>
            <a:ext cx="2299855" cy="2299855"/>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000" b="1" dirty="0"/>
              <a:t>Practices</a:t>
            </a:r>
          </a:p>
        </p:txBody>
      </p:sp>
    </p:spTree>
    <p:extLst>
      <p:ext uri="{BB962C8B-B14F-4D97-AF65-F5344CB8AC3E}">
        <p14:creationId xmlns:p14="http://schemas.microsoft.com/office/powerpoint/2010/main" val="192168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2"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Practice in Action</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3" name="Add-in 2"/>
              <p:cNvGraphicFramePr>
                <a:graphicFrameLocks noGrp="1"/>
              </p:cNvGraphicFramePr>
              <p:nvPr>
                <p:extLst>
                  <p:ext uri="{D42A27DB-BD31-4B8C-83A1-F6EECF244321}">
                    <p14:modId xmlns:p14="http://schemas.microsoft.com/office/powerpoint/2010/main" val="383814800"/>
                  </p:ext>
                </p:extLst>
              </p:nvPr>
            </p:nvGraphicFramePr>
            <p:xfrm>
              <a:off x="2469292" y="1849650"/>
              <a:ext cx="7253416" cy="4080047"/>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3" name="Add-in 2"/>
              <p:cNvPicPr>
                <a:picLocks noGrp="1" noRot="1" noChangeAspect="1" noMove="1" noResize="1" noEditPoints="1" noAdjustHandles="1" noChangeArrowheads="1" noChangeShapeType="1"/>
              </p:cNvPicPr>
              <p:nvPr/>
            </p:nvPicPr>
            <p:blipFill>
              <a:blip r:embed="rId4"/>
              <a:stretch>
                <a:fillRect/>
              </a:stretch>
            </p:blipFill>
            <p:spPr>
              <a:xfrm>
                <a:off x="2469292" y="1849650"/>
                <a:ext cx="7253416" cy="4080047"/>
              </a:xfrm>
              <a:prstGeom prst="rect">
                <a:avLst/>
              </a:prstGeom>
            </p:spPr>
          </p:pic>
        </mc:Fallback>
      </mc:AlternateContent>
      <p:sp>
        <p:nvSpPr>
          <p:cNvPr id="6" name="TextBox 5"/>
          <p:cNvSpPr txBox="1"/>
          <p:nvPr/>
        </p:nvSpPr>
        <p:spPr>
          <a:xfrm>
            <a:off x="609600" y="6095835"/>
            <a:ext cx="9720649" cy="584775"/>
          </a:xfrm>
          <a:prstGeom prst="rect">
            <a:avLst/>
          </a:prstGeom>
          <a:noFill/>
        </p:spPr>
        <p:txBody>
          <a:bodyPr wrap="square" rtlCol="0" anchor="t">
            <a:spAutoFit/>
          </a:bodyPr>
          <a:lstStyle/>
          <a:p>
            <a:r>
              <a:rPr lang="en-US" sz="1400" dirty="0"/>
              <a:t>Source: </a:t>
            </a:r>
            <a:r>
              <a:rPr lang="en-US" sz="1400" dirty="0">
                <a:hlinkClick r:id="rId5"/>
              </a:rPr>
              <a:t>https://www.youtube.com/watch?v=STALnCMAyQo</a:t>
            </a:r>
            <a:r>
              <a:rPr lang="en-US" sz="1400" dirty="0"/>
              <a:t> (accessed August 24, 2016)</a:t>
            </a:r>
          </a:p>
          <a:p>
            <a:endParaRPr lang="en-US" dirty="0"/>
          </a:p>
        </p:txBody>
      </p:sp>
      <p:sp>
        <p:nvSpPr>
          <p:cNvPr id="7" name="Oval 6"/>
          <p:cNvSpPr/>
          <p:nvPr/>
        </p:nvSpPr>
        <p:spPr>
          <a:xfrm>
            <a:off x="609600" y="2455014"/>
            <a:ext cx="1409700" cy="1434659"/>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b="1" dirty="0"/>
              <a:t>Practices</a:t>
            </a:r>
          </a:p>
        </p:txBody>
      </p:sp>
    </p:spTree>
    <p:extLst>
      <p:ext uri="{BB962C8B-B14F-4D97-AF65-F5344CB8AC3E}">
        <p14:creationId xmlns:p14="http://schemas.microsoft.com/office/powerpoint/2010/main" val="48256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540512"/>
            <a:ext cx="10934700" cy="729488"/>
          </a:xfrm>
        </p:spPr>
        <p:txBody>
          <a:bodyPr/>
          <a:lstStyle/>
          <a:p>
            <a:r>
              <a:rPr lang="en-US" dirty="0"/>
              <a:t>A Closer Look: Students Speak</a:t>
            </a:r>
          </a:p>
        </p:txBody>
      </p:sp>
      <p:sp>
        <p:nvSpPr>
          <p:cNvPr id="5" name="TextBox 4"/>
          <p:cNvSpPr txBox="1"/>
          <p:nvPr/>
        </p:nvSpPr>
        <p:spPr>
          <a:xfrm>
            <a:off x="647700" y="6000695"/>
            <a:ext cx="9906000" cy="307777"/>
          </a:xfrm>
          <a:prstGeom prst="rect">
            <a:avLst/>
          </a:prstGeom>
          <a:noFill/>
        </p:spPr>
        <p:txBody>
          <a:bodyPr wrap="square" rtlCol="0" anchor="t">
            <a:spAutoFit/>
          </a:bodyPr>
          <a:lstStyle/>
          <a:p>
            <a:r>
              <a:rPr lang="en-US" sz="1400" dirty="0"/>
              <a:t>Source: : </a:t>
            </a:r>
            <a:r>
              <a:rPr lang="en-US" sz="1400" u="sng" dirty="0">
                <a:hlinkClick r:id="rId2"/>
              </a:rPr>
              <a:t>https://www.youtube.com/watch?v=5pltIo1DodQ</a:t>
            </a:r>
            <a:r>
              <a:rPr lang="en-US" sz="1400" u="sng" dirty="0"/>
              <a:t> </a:t>
            </a:r>
            <a:r>
              <a:rPr lang="en-US" sz="1400" dirty="0"/>
              <a:t>(accessed August 29, 2016)</a:t>
            </a:r>
          </a:p>
        </p:txBody>
      </p:sp>
      <p:sp>
        <p:nvSpPr>
          <p:cNvPr id="6" name="Oval 5"/>
          <p:cNvSpPr/>
          <p:nvPr/>
        </p:nvSpPr>
        <p:spPr>
          <a:xfrm>
            <a:off x="647700" y="2456467"/>
            <a:ext cx="1409700" cy="1434659"/>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b="1" dirty="0"/>
              <a:t>Practices</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3" name="Add-in 2"/>
              <p:cNvGraphicFramePr>
                <a:graphicFrameLocks noGrp="1"/>
              </p:cNvGraphicFramePr>
              <p:nvPr>
                <p:extLst>
                  <p:ext uri="{D42A27DB-BD31-4B8C-83A1-F6EECF244321}">
                    <p14:modId xmlns:p14="http://schemas.microsoft.com/office/powerpoint/2010/main" val="1361095467"/>
                  </p:ext>
                </p:extLst>
              </p:nvPr>
            </p:nvGraphicFramePr>
            <p:xfrm>
              <a:off x="2317750" y="1511301"/>
              <a:ext cx="7556500" cy="4250531"/>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3" name="Add-in 2"/>
              <p:cNvPicPr>
                <a:picLocks noGrp="1" noRot="1" noChangeAspect="1" noMove="1" noResize="1" noEditPoints="1" noAdjustHandles="1" noChangeArrowheads="1" noChangeShapeType="1"/>
              </p:cNvPicPr>
              <p:nvPr/>
            </p:nvPicPr>
            <p:blipFill>
              <a:blip r:embed="rId4"/>
              <a:stretch>
                <a:fillRect/>
              </a:stretch>
            </p:blipFill>
            <p:spPr>
              <a:xfrm>
                <a:off x="2317750" y="1511301"/>
                <a:ext cx="7556500" cy="4250531"/>
              </a:xfrm>
              <a:prstGeom prst="rect">
                <a:avLst/>
              </a:prstGeom>
            </p:spPr>
          </p:pic>
        </mc:Fallback>
      </mc:AlternateContent>
    </p:spTree>
    <p:extLst>
      <p:ext uri="{BB962C8B-B14F-4D97-AF65-F5344CB8AC3E}">
        <p14:creationId xmlns:p14="http://schemas.microsoft.com/office/powerpoint/2010/main" val="1055766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 y="540512"/>
            <a:ext cx="11887013" cy="560924"/>
          </a:xfrm>
        </p:spPr>
        <p:txBody>
          <a:bodyPr/>
          <a:lstStyle/>
          <a:p>
            <a:r>
              <a:rPr lang="en-US" sz="3800" dirty="0"/>
              <a:t>Consider Your Policies, Procedures, and Practices</a:t>
            </a:r>
          </a:p>
        </p:txBody>
      </p:sp>
      <p:sp>
        <p:nvSpPr>
          <p:cNvPr id="4" name="Oval 3"/>
          <p:cNvSpPr/>
          <p:nvPr/>
        </p:nvSpPr>
        <p:spPr>
          <a:xfrm>
            <a:off x="152399" y="1434128"/>
            <a:ext cx="706397" cy="70639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000" b="1" dirty="0"/>
          </a:p>
        </p:txBody>
      </p:sp>
      <p:sp>
        <p:nvSpPr>
          <p:cNvPr id="5" name="Oval 4"/>
          <p:cNvSpPr/>
          <p:nvPr/>
        </p:nvSpPr>
        <p:spPr>
          <a:xfrm>
            <a:off x="4310631" y="1434128"/>
            <a:ext cx="706397" cy="70639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000" b="1" dirty="0"/>
          </a:p>
        </p:txBody>
      </p:sp>
      <p:sp>
        <p:nvSpPr>
          <p:cNvPr id="6" name="Oval 5"/>
          <p:cNvSpPr/>
          <p:nvPr/>
        </p:nvSpPr>
        <p:spPr>
          <a:xfrm>
            <a:off x="8430303" y="1434128"/>
            <a:ext cx="706397" cy="706397"/>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000" b="1" dirty="0"/>
          </a:p>
        </p:txBody>
      </p:sp>
      <p:sp>
        <p:nvSpPr>
          <p:cNvPr id="10" name="Rectangle 9"/>
          <p:cNvSpPr/>
          <p:nvPr/>
        </p:nvSpPr>
        <p:spPr>
          <a:xfrm>
            <a:off x="152399" y="2306779"/>
            <a:ext cx="3609109" cy="3782293"/>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1" name="Rectangle 10"/>
          <p:cNvSpPr/>
          <p:nvPr/>
        </p:nvSpPr>
        <p:spPr>
          <a:xfrm>
            <a:off x="4291351" y="2306779"/>
            <a:ext cx="3609109" cy="378229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2" name="Rectangle 11"/>
          <p:cNvSpPr/>
          <p:nvPr/>
        </p:nvSpPr>
        <p:spPr>
          <a:xfrm>
            <a:off x="8430303" y="2306781"/>
            <a:ext cx="3609109" cy="378229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3" name="TextBox 12"/>
          <p:cNvSpPr txBox="1"/>
          <p:nvPr/>
        </p:nvSpPr>
        <p:spPr>
          <a:xfrm>
            <a:off x="1069789" y="1602659"/>
            <a:ext cx="1770580" cy="400110"/>
          </a:xfrm>
          <a:prstGeom prst="rect">
            <a:avLst/>
          </a:prstGeom>
          <a:noFill/>
        </p:spPr>
        <p:txBody>
          <a:bodyPr wrap="square" rtlCol="0">
            <a:spAutoFit/>
          </a:bodyPr>
          <a:lstStyle/>
          <a:p>
            <a:r>
              <a:rPr lang="en-US" sz="2000" b="1" dirty="0"/>
              <a:t>Policies</a:t>
            </a:r>
          </a:p>
        </p:txBody>
      </p:sp>
      <p:sp>
        <p:nvSpPr>
          <p:cNvPr id="14" name="TextBox 13"/>
          <p:cNvSpPr txBox="1"/>
          <p:nvPr/>
        </p:nvSpPr>
        <p:spPr>
          <a:xfrm>
            <a:off x="5228021" y="1602659"/>
            <a:ext cx="1770580" cy="400110"/>
          </a:xfrm>
          <a:prstGeom prst="rect">
            <a:avLst/>
          </a:prstGeom>
          <a:noFill/>
        </p:spPr>
        <p:txBody>
          <a:bodyPr wrap="square" rtlCol="0">
            <a:spAutoFit/>
          </a:bodyPr>
          <a:lstStyle/>
          <a:p>
            <a:r>
              <a:rPr lang="en-US" sz="2000" b="1" dirty="0"/>
              <a:t>Procedures</a:t>
            </a:r>
          </a:p>
        </p:txBody>
      </p:sp>
      <p:sp>
        <p:nvSpPr>
          <p:cNvPr id="15" name="TextBox 14"/>
          <p:cNvSpPr txBox="1"/>
          <p:nvPr/>
        </p:nvSpPr>
        <p:spPr>
          <a:xfrm>
            <a:off x="9347693" y="1602659"/>
            <a:ext cx="1770580" cy="400110"/>
          </a:xfrm>
          <a:prstGeom prst="rect">
            <a:avLst/>
          </a:prstGeom>
          <a:noFill/>
        </p:spPr>
        <p:txBody>
          <a:bodyPr wrap="square" rtlCol="0">
            <a:spAutoFit/>
          </a:bodyPr>
          <a:lstStyle/>
          <a:p>
            <a:r>
              <a:rPr lang="en-US" sz="2000" b="1" dirty="0"/>
              <a:t>Practices</a:t>
            </a:r>
          </a:p>
        </p:txBody>
      </p:sp>
    </p:spTree>
    <p:extLst>
      <p:ext uri="{BB962C8B-B14F-4D97-AF65-F5344CB8AC3E}">
        <p14:creationId xmlns:p14="http://schemas.microsoft.com/office/powerpoint/2010/main" val="20419443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857500"/>
            <a:ext cx="10972800" cy="1143000"/>
          </a:xfrm>
        </p:spPr>
        <p:txBody>
          <a:bodyPr/>
          <a:lstStyle/>
          <a:p>
            <a:r>
              <a:rPr lang="en-US" dirty="0"/>
              <a:t>Research and Additional Resources</a:t>
            </a:r>
          </a:p>
        </p:txBody>
      </p:sp>
      <p:pic>
        <p:nvPicPr>
          <p:cNvPr id="3" name="Picture 2"/>
          <p:cNvPicPr>
            <a:picLocks noChangeAspect="1"/>
          </p:cNvPicPr>
          <p:nvPr/>
        </p:nvPicPr>
        <p:blipFill>
          <a:blip r:embed="rId3"/>
          <a:stretch>
            <a:fillRect/>
          </a:stretch>
        </p:blipFill>
        <p:spPr>
          <a:xfrm>
            <a:off x="11503470" y="6257925"/>
            <a:ext cx="540893" cy="530876"/>
          </a:xfrm>
          <a:prstGeom prst="rect">
            <a:avLst/>
          </a:prstGeom>
        </p:spPr>
      </p:pic>
    </p:spTree>
    <p:extLst>
      <p:ext uri="{BB962C8B-B14F-4D97-AF65-F5344CB8AC3E}">
        <p14:creationId xmlns:p14="http://schemas.microsoft.com/office/powerpoint/2010/main" val="22532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40512"/>
            <a:ext cx="10972800" cy="623270"/>
          </a:xfrm>
        </p:spPr>
        <p:txBody>
          <a:bodyPr/>
          <a:lstStyle/>
          <a:p>
            <a:r>
              <a:rPr lang="en-US" dirty="0"/>
              <a:t>Research and Additional Resources </a:t>
            </a:r>
          </a:p>
        </p:txBody>
      </p:sp>
      <p:sp>
        <p:nvSpPr>
          <p:cNvPr id="3" name="Subtitle 2"/>
          <p:cNvSpPr>
            <a:spLocks noGrp="1"/>
          </p:cNvSpPr>
          <p:nvPr>
            <p:ph type="subTitle" idx="1"/>
          </p:nvPr>
        </p:nvSpPr>
        <p:spPr>
          <a:xfrm>
            <a:off x="439882" y="1392566"/>
            <a:ext cx="11312236" cy="5174489"/>
          </a:xfrm>
        </p:spPr>
        <p:txBody>
          <a:bodyPr/>
          <a:lstStyle/>
          <a:p>
            <a:pPr algn="l"/>
            <a:r>
              <a:rPr lang="en-US" b="1" dirty="0"/>
              <a:t>Alliance for Excellent Education</a:t>
            </a:r>
          </a:p>
          <a:p>
            <a:pPr marL="342900" indent="-342900" algn="l">
              <a:buFont typeface="Arial" charset="0"/>
              <a:buChar char="•"/>
            </a:pPr>
            <a:r>
              <a:rPr lang="en-US" dirty="0"/>
              <a:t>“Positive Double Dipping: More Students from Low-Income Families Take College Classes in High School When States, Districts Pay the Costs” </a:t>
            </a:r>
            <a:r>
              <a:rPr lang="en-US" dirty="0">
                <a:hlinkClick r:id="rId2"/>
              </a:rPr>
              <a:t>http://bit.ly/2a5ViA0</a:t>
            </a:r>
            <a:endParaRPr lang="en-US" dirty="0"/>
          </a:p>
          <a:p>
            <a:pPr algn="l">
              <a:spcBef>
                <a:spcPts val="1776"/>
              </a:spcBef>
            </a:pPr>
            <a:r>
              <a:rPr lang="en-US" b="1" dirty="0"/>
              <a:t>Education Commission of the States</a:t>
            </a:r>
          </a:p>
          <a:p>
            <a:pPr marL="342900" indent="-342900" algn="l">
              <a:buFont typeface="Arial" charset="0"/>
              <a:buChar char="•"/>
            </a:pPr>
            <a:r>
              <a:rPr lang="en-US" dirty="0"/>
              <a:t>“State Approaches to Funding Dual-Enrollment” </a:t>
            </a:r>
            <a:r>
              <a:rPr lang="en-US" dirty="0">
                <a:hlinkClick r:id="rId3"/>
              </a:rPr>
              <a:t>http://www.ecs.org/clearinghouse/01/18/92/11892.pdf</a:t>
            </a:r>
            <a:endParaRPr lang="en-US" dirty="0"/>
          </a:p>
          <a:p>
            <a:pPr marL="342900" indent="-342900" algn="l">
              <a:buFont typeface="Arial" charset="0"/>
              <a:buChar char="•"/>
            </a:pPr>
            <a:r>
              <a:rPr lang="en-US" dirty="0"/>
              <a:t>50-State Comparison: Dual/Concurrent Enrollment Policies </a:t>
            </a:r>
            <a:r>
              <a:rPr lang="en-US" dirty="0">
                <a:hlinkClick r:id="rId4"/>
              </a:rPr>
              <a:t>http://www.ecs.org/dual-concurrent-enrollment-policies/ </a:t>
            </a:r>
            <a:endParaRPr lang="en-US" dirty="0"/>
          </a:p>
          <a:p>
            <a:pPr marL="342900" indent="-342900" algn="l">
              <a:buFont typeface="Arial" charset="0"/>
              <a:buChar char="•"/>
            </a:pPr>
            <a:r>
              <a:rPr lang="en-US" dirty="0"/>
              <a:t>50-State Comparison: Dual/Concurrent Enrollment Policies, individual state profiles </a:t>
            </a:r>
            <a:r>
              <a:rPr lang="en-US" dirty="0">
                <a:hlinkClick r:id="rId5"/>
              </a:rPr>
              <a:t>http://www.ecs.org/dual-concurrent-enrollment-state-profiles/ </a:t>
            </a:r>
            <a:endParaRPr lang="en-US" dirty="0"/>
          </a:p>
          <a:p>
            <a:pPr algn="l"/>
            <a:endParaRPr lang="en-US" dirty="0"/>
          </a:p>
        </p:txBody>
      </p:sp>
      <p:sp>
        <p:nvSpPr>
          <p:cNvPr id="4" name="Freeform 95"/>
          <p:cNvSpPr>
            <a:spLocks noEditPoints="1"/>
          </p:cNvSpPr>
          <p:nvPr/>
        </p:nvSpPr>
        <p:spPr bwMode="auto">
          <a:xfrm>
            <a:off x="439882" y="497228"/>
            <a:ext cx="753918" cy="666554"/>
          </a:xfrm>
          <a:custGeom>
            <a:avLst/>
            <a:gdLst/>
            <a:ahLst/>
            <a:cxnLst>
              <a:cxn ang="0">
                <a:pos x="296" y="7"/>
              </a:cxn>
              <a:cxn ang="0">
                <a:pos x="285" y="5"/>
              </a:cxn>
              <a:cxn ang="0">
                <a:pos x="279" y="11"/>
              </a:cxn>
              <a:cxn ang="0">
                <a:pos x="276" y="16"/>
              </a:cxn>
              <a:cxn ang="0">
                <a:pos x="196" y="94"/>
              </a:cxn>
              <a:cxn ang="0">
                <a:pos x="192" y="112"/>
              </a:cxn>
              <a:cxn ang="0">
                <a:pos x="200" y="121"/>
              </a:cxn>
              <a:cxn ang="0">
                <a:pos x="129" y="83"/>
              </a:cxn>
              <a:cxn ang="0">
                <a:pos x="131" y="58"/>
              </a:cxn>
              <a:cxn ang="0">
                <a:pos x="124" y="33"/>
              </a:cxn>
              <a:cxn ang="0">
                <a:pos x="113" y="18"/>
              </a:cxn>
              <a:cxn ang="0">
                <a:pos x="91" y="4"/>
              </a:cxn>
              <a:cxn ang="0">
                <a:pos x="66" y="0"/>
              </a:cxn>
              <a:cxn ang="0">
                <a:pos x="86" y="40"/>
              </a:cxn>
              <a:cxn ang="0">
                <a:pos x="2" y="49"/>
              </a:cxn>
              <a:cxn ang="0">
                <a:pos x="0" y="65"/>
              </a:cxn>
              <a:cxn ang="0">
                <a:pos x="4" y="91"/>
              </a:cxn>
              <a:cxn ang="0">
                <a:pos x="18" y="112"/>
              </a:cxn>
              <a:cxn ang="0">
                <a:pos x="35" y="123"/>
              </a:cxn>
              <a:cxn ang="0">
                <a:pos x="60" y="131"/>
              </a:cxn>
              <a:cxn ang="0">
                <a:pos x="86" y="129"/>
              </a:cxn>
              <a:cxn ang="0">
                <a:pos x="89" y="234"/>
              </a:cxn>
              <a:cxn ang="0">
                <a:pos x="47" y="281"/>
              </a:cxn>
              <a:cxn ang="0">
                <a:pos x="104" y="248"/>
              </a:cxn>
              <a:cxn ang="0">
                <a:pos x="240" y="281"/>
              </a:cxn>
              <a:cxn ang="0">
                <a:pos x="250" y="288"/>
              </a:cxn>
              <a:cxn ang="0">
                <a:pos x="261" y="290"/>
              </a:cxn>
              <a:cxn ang="0">
                <a:pos x="278" y="285"/>
              </a:cxn>
              <a:cxn ang="0">
                <a:pos x="287" y="277"/>
              </a:cxn>
              <a:cxn ang="0">
                <a:pos x="292" y="259"/>
              </a:cxn>
              <a:cxn ang="0">
                <a:pos x="287" y="243"/>
              </a:cxn>
              <a:cxn ang="0">
                <a:pos x="212" y="134"/>
              </a:cxn>
              <a:cxn ang="0">
                <a:pos x="229" y="136"/>
              </a:cxn>
              <a:cxn ang="0">
                <a:pos x="314" y="60"/>
              </a:cxn>
              <a:cxn ang="0">
                <a:pos x="316" y="56"/>
              </a:cxn>
              <a:cxn ang="0">
                <a:pos x="321" y="53"/>
              </a:cxn>
              <a:cxn ang="0">
                <a:pos x="328" y="47"/>
              </a:cxn>
              <a:cxn ang="0">
                <a:pos x="325" y="36"/>
              </a:cxn>
              <a:cxn ang="0">
                <a:pos x="263" y="252"/>
              </a:cxn>
              <a:cxn ang="0">
                <a:pos x="276" y="259"/>
              </a:cxn>
              <a:cxn ang="0">
                <a:pos x="276" y="268"/>
              </a:cxn>
              <a:cxn ang="0">
                <a:pos x="263" y="276"/>
              </a:cxn>
              <a:cxn ang="0">
                <a:pos x="256" y="272"/>
              </a:cxn>
              <a:cxn ang="0">
                <a:pos x="252" y="265"/>
              </a:cxn>
              <a:cxn ang="0">
                <a:pos x="260" y="254"/>
              </a:cxn>
              <a:cxn ang="0">
                <a:pos x="221" y="98"/>
              </a:cxn>
              <a:cxn ang="0">
                <a:pos x="278" y="42"/>
              </a:cxn>
              <a:cxn ang="0">
                <a:pos x="234" y="111"/>
              </a:cxn>
              <a:cxn ang="0">
                <a:pos x="240" y="116"/>
              </a:cxn>
            </a:cxnLst>
            <a:rect l="0" t="0" r="r" b="b"/>
            <a:pathLst>
              <a:path w="328" h="290">
                <a:moveTo>
                  <a:pt x="325" y="36"/>
                </a:moveTo>
                <a:lnTo>
                  <a:pt x="296" y="7"/>
                </a:lnTo>
                <a:lnTo>
                  <a:pt x="296" y="7"/>
                </a:lnTo>
                <a:lnTo>
                  <a:pt x="292" y="5"/>
                </a:lnTo>
                <a:lnTo>
                  <a:pt x="289" y="4"/>
                </a:lnTo>
                <a:lnTo>
                  <a:pt x="285" y="5"/>
                </a:lnTo>
                <a:lnTo>
                  <a:pt x="281" y="7"/>
                </a:lnTo>
                <a:lnTo>
                  <a:pt x="281" y="7"/>
                </a:lnTo>
                <a:lnTo>
                  <a:pt x="279" y="11"/>
                </a:lnTo>
                <a:lnTo>
                  <a:pt x="279" y="16"/>
                </a:lnTo>
                <a:lnTo>
                  <a:pt x="279" y="16"/>
                </a:lnTo>
                <a:lnTo>
                  <a:pt x="276" y="16"/>
                </a:lnTo>
                <a:lnTo>
                  <a:pt x="272" y="18"/>
                </a:lnTo>
                <a:lnTo>
                  <a:pt x="272" y="18"/>
                </a:lnTo>
                <a:lnTo>
                  <a:pt x="196" y="94"/>
                </a:lnTo>
                <a:lnTo>
                  <a:pt x="196" y="94"/>
                </a:lnTo>
                <a:lnTo>
                  <a:pt x="196" y="103"/>
                </a:lnTo>
                <a:lnTo>
                  <a:pt x="192" y="112"/>
                </a:lnTo>
                <a:lnTo>
                  <a:pt x="200" y="121"/>
                </a:lnTo>
                <a:lnTo>
                  <a:pt x="200" y="121"/>
                </a:lnTo>
                <a:lnTo>
                  <a:pt x="200" y="121"/>
                </a:lnTo>
                <a:lnTo>
                  <a:pt x="183" y="138"/>
                </a:lnTo>
                <a:lnTo>
                  <a:pt x="129" y="83"/>
                </a:lnTo>
                <a:lnTo>
                  <a:pt x="129" y="83"/>
                </a:lnTo>
                <a:lnTo>
                  <a:pt x="131" y="74"/>
                </a:lnTo>
                <a:lnTo>
                  <a:pt x="131" y="67"/>
                </a:lnTo>
                <a:lnTo>
                  <a:pt x="131" y="58"/>
                </a:lnTo>
                <a:lnTo>
                  <a:pt x="129" y="49"/>
                </a:lnTo>
                <a:lnTo>
                  <a:pt x="127" y="42"/>
                </a:lnTo>
                <a:lnTo>
                  <a:pt x="124" y="33"/>
                </a:lnTo>
                <a:lnTo>
                  <a:pt x="118" y="25"/>
                </a:lnTo>
                <a:lnTo>
                  <a:pt x="113" y="18"/>
                </a:lnTo>
                <a:lnTo>
                  <a:pt x="113" y="18"/>
                </a:lnTo>
                <a:lnTo>
                  <a:pt x="105" y="13"/>
                </a:lnTo>
                <a:lnTo>
                  <a:pt x="98" y="9"/>
                </a:lnTo>
                <a:lnTo>
                  <a:pt x="91" y="4"/>
                </a:lnTo>
                <a:lnTo>
                  <a:pt x="82" y="2"/>
                </a:lnTo>
                <a:lnTo>
                  <a:pt x="73" y="0"/>
                </a:lnTo>
                <a:lnTo>
                  <a:pt x="66" y="0"/>
                </a:lnTo>
                <a:lnTo>
                  <a:pt x="57" y="0"/>
                </a:lnTo>
                <a:lnTo>
                  <a:pt x="47" y="2"/>
                </a:lnTo>
                <a:lnTo>
                  <a:pt x="86" y="40"/>
                </a:lnTo>
                <a:lnTo>
                  <a:pt x="76" y="76"/>
                </a:lnTo>
                <a:lnTo>
                  <a:pt x="38" y="85"/>
                </a:lnTo>
                <a:lnTo>
                  <a:pt x="2" y="49"/>
                </a:lnTo>
                <a:lnTo>
                  <a:pt x="2" y="49"/>
                </a:lnTo>
                <a:lnTo>
                  <a:pt x="0" y="56"/>
                </a:lnTo>
                <a:lnTo>
                  <a:pt x="0" y="65"/>
                </a:lnTo>
                <a:lnTo>
                  <a:pt x="0" y="74"/>
                </a:lnTo>
                <a:lnTo>
                  <a:pt x="2" y="82"/>
                </a:lnTo>
                <a:lnTo>
                  <a:pt x="4" y="91"/>
                </a:lnTo>
                <a:lnTo>
                  <a:pt x="8" y="98"/>
                </a:lnTo>
                <a:lnTo>
                  <a:pt x="13" y="105"/>
                </a:lnTo>
                <a:lnTo>
                  <a:pt x="18" y="112"/>
                </a:lnTo>
                <a:lnTo>
                  <a:pt x="18" y="112"/>
                </a:lnTo>
                <a:lnTo>
                  <a:pt x="26" y="118"/>
                </a:lnTo>
                <a:lnTo>
                  <a:pt x="35" y="123"/>
                </a:lnTo>
                <a:lnTo>
                  <a:pt x="42" y="127"/>
                </a:lnTo>
                <a:lnTo>
                  <a:pt x="51" y="129"/>
                </a:lnTo>
                <a:lnTo>
                  <a:pt x="60" y="131"/>
                </a:lnTo>
                <a:lnTo>
                  <a:pt x="69" y="131"/>
                </a:lnTo>
                <a:lnTo>
                  <a:pt x="76" y="131"/>
                </a:lnTo>
                <a:lnTo>
                  <a:pt x="86" y="129"/>
                </a:lnTo>
                <a:lnTo>
                  <a:pt x="86" y="129"/>
                </a:lnTo>
                <a:lnTo>
                  <a:pt x="140" y="181"/>
                </a:lnTo>
                <a:lnTo>
                  <a:pt x="89" y="234"/>
                </a:lnTo>
                <a:lnTo>
                  <a:pt x="86" y="230"/>
                </a:lnTo>
                <a:lnTo>
                  <a:pt x="71" y="243"/>
                </a:lnTo>
                <a:lnTo>
                  <a:pt x="47" y="281"/>
                </a:lnTo>
                <a:lnTo>
                  <a:pt x="53" y="286"/>
                </a:lnTo>
                <a:lnTo>
                  <a:pt x="91" y="263"/>
                </a:lnTo>
                <a:lnTo>
                  <a:pt x="104" y="248"/>
                </a:lnTo>
                <a:lnTo>
                  <a:pt x="100" y="245"/>
                </a:lnTo>
                <a:lnTo>
                  <a:pt x="153" y="194"/>
                </a:lnTo>
                <a:lnTo>
                  <a:pt x="240" y="281"/>
                </a:lnTo>
                <a:lnTo>
                  <a:pt x="240" y="281"/>
                </a:lnTo>
                <a:lnTo>
                  <a:pt x="245" y="285"/>
                </a:lnTo>
                <a:lnTo>
                  <a:pt x="250" y="288"/>
                </a:lnTo>
                <a:lnTo>
                  <a:pt x="256" y="290"/>
                </a:lnTo>
                <a:lnTo>
                  <a:pt x="261" y="290"/>
                </a:lnTo>
                <a:lnTo>
                  <a:pt x="261" y="290"/>
                </a:lnTo>
                <a:lnTo>
                  <a:pt x="267" y="290"/>
                </a:lnTo>
                <a:lnTo>
                  <a:pt x="272" y="288"/>
                </a:lnTo>
                <a:lnTo>
                  <a:pt x="278" y="285"/>
                </a:lnTo>
                <a:lnTo>
                  <a:pt x="283" y="281"/>
                </a:lnTo>
                <a:lnTo>
                  <a:pt x="283" y="281"/>
                </a:lnTo>
                <a:lnTo>
                  <a:pt x="287" y="277"/>
                </a:lnTo>
                <a:lnTo>
                  <a:pt x="290" y="272"/>
                </a:lnTo>
                <a:lnTo>
                  <a:pt x="292" y="265"/>
                </a:lnTo>
                <a:lnTo>
                  <a:pt x="292" y="259"/>
                </a:lnTo>
                <a:lnTo>
                  <a:pt x="292" y="254"/>
                </a:lnTo>
                <a:lnTo>
                  <a:pt x="290" y="248"/>
                </a:lnTo>
                <a:lnTo>
                  <a:pt x="287" y="243"/>
                </a:lnTo>
                <a:lnTo>
                  <a:pt x="283" y="237"/>
                </a:lnTo>
                <a:lnTo>
                  <a:pt x="196" y="150"/>
                </a:lnTo>
                <a:lnTo>
                  <a:pt x="212" y="134"/>
                </a:lnTo>
                <a:lnTo>
                  <a:pt x="220" y="141"/>
                </a:lnTo>
                <a:lnTo>
                  <a:pt x="220" y="141"/>
                </a:lnTo>
                <a:lnTo>
                  <a:pt x="229" y="136"/>
                </a:lnTo>
                <a:lnTo>
                  <a:pt x="240" y="136"/>
                </a:lnTo>
                <a:lnTo>
                  <a:pt x="314" y="62"/>
                </a:lnTo>
                <a:lnTo>
                  <a:pt x="314" y="60"/>
                </a:lnTo>
                <a:lnTo>
                  <a:pt x="314" y="60"/>
                </a:lnTo>
                <a:lnTo>
                  <a:pt x="314" y="60"/>
                </a:lnTo>
                <a:lnTo>
                  <a:pt x="316" y="56"/>
                </a:lnTo>
                <a:lnTo>
                  <a:pt x="318" y="54"/>
                </a:lnTo>
                <a:lnTo>
                  <a:pt x="318" y="54"/>
                </a:lnTo>
                <a:lnTo>
                  <a:pt x="321" y="53"/>
                </a:lnTo>
                <a:lnTo>
                  <a:pt x="325" y="51"/>
                </a:lnTo>
                <a:lnTo>
                  <a:pt x="325" y="51"/>
                </a:lnTo>
                <a:lnTo>
                  <a:pt x="328" y="47"/>
                </a:lnTo>
                <a:lnTo>
                  <a:pt x="328" y="44"/>
                </a:lnTo>
                <a:lnTo>
                  <a:pt x="328" y="40"/>
                </a:lnTo>
                <a:lnTo>
                  <a:pt x="325" y="36"/>
                </a:lnTo>
                <a:lnTo>
                  <a:pt x="325" y="36"/>
                </a:lnTo>
                <a:close/>
                <a:moveTo>
                  <a:pt x="263" y="252"/>
                </a:moveTo>
                <a:lnTo>
                  <a:pt x="263" y="252"/>
                </a:lnTo>
                <a:lnTo>
                  <a:pt x="269" y="254"/>
                </a:lnTo>
                <a:lnTo>
                  <a:pt x="272" y="256"/>
                </a:lnTo>
                <a:lnTo>
                  <a:pt x="276" y="259"/>
                </a:lnTo>
                <a:lnTo>
                  <a:pt x="276" y="265"/>
                </a:lnTo>
                <a:lnTo>
                  <a:pt x="276" y="265"/>
                </a:lnTo>
                <a:lnTo>
                  <a:pt x="276" y="268"/>
                </a:lnTo>
                <a:lnTo>
                  <a:pt x="272" y="272"/>
                </a:lnTo>
                <a:lnTo>
                  <a:pt x="269" y="276"/>
                </a:lnTo>
                <a:lnTo>
                  <a:pt x="263" y="276"/>
                </a:lnTo>
                <a:lnTo>
                  <a:pt x="263" y="276"/>
                </a:lnTo>
                <a:lnTo>
                  <a:pt x="260" y="276"/>
                </a:lnTo>
                <a:lnTo>
                  <a:pt x="256" y="272"/>
                </a:lnTo>
                <a:lnTo>
                  <a:pt x="252" y="268"/>
                </a:lnTo>
                <a:lnTo>
                  <a:pt x="252" y="265"/>
                </a:lnTo>
                <a:lnTo>
                  <a:pt x="252" y="265"/>
                </a:lnTo>
                <a:lnTo>
                  <a:pt x="252" y="259"/>
                </a:lnTo>
                <a:lnTo>
                  <a:pt x="256" y="256"/>
                </a:lnTo>
                <a:lnTo>
                  <a:pt x="260" y="254"/>
                </a:lnTo>
                <a:lnTo>
                  <a:pt x="263" y="252"/>
                </a:lnTo>
                <a:lnTo>
                  <a:pt x="263" y="252"/>
                </a:lnTo>
                <a:close/>
                <a:moveTo>
                  <a:pt x="221" y="98"/>
                </a:moveTo>
                <a:lnTo>
                  <a:pt x="216" y="92"/>
                </a:lnTo>
                <a:lnTo>
                  <a:pt x="272" y="36"/>
                </a:lnTo>
                <a:lnTo>
                  <a:pt x="278" y="42"/>
                </a:lnTo>
                <a:lnTo>
                  <a:pt x="221" y="98"/>
                </a:lnTo>
                <a:close/>
                <a:moveTo>
                  <a:pt x="240" y="116"/>
                </a:moveTo>
                <a:lnTo>
                  <a:pt x="234" y="111"/>
                </a:lnTo>
                <a:lnTo>
                  <a:pt x="290" y="54"/>
                </a:lnTo>
                <a:lnTo>
                  <a:pt x="296" y="60"/>
                </a:lnTo>
                <a:lnTo>
                  <a:pt x="240" y="116"/>
                </a:lnTo>
                <a:close/>
              </a:path>
            </a:pathLst>
          </a:custGeom>
          <a:solidFill>
            <a:schemeClr val="accent2">
              <a:lumMod val="50000"/>
            </a:schemeClr>
          </a:solidFill>
          <a:ln w="9525">
            <a:noFill/>
            <a:round/>
            <a:headEnd/>
            <a:tailEnd/>
          </a:ln>
        </p:spPr>
        <p:txBody>
          <a:bodyPr/>
          <a:lstStyle/>
          <a:p>
            <a:pPr>
              <a:defRPr/>
            </a:pPr>
            <a:endParaRPr lang="en-US" sz="2400"/>
          </a:p>
        </p:txBody>
      </p:sp>
    </p:spTree>
    <p:extLst>
      <p:ext uri="{BB962C8B-B14F-4D97-AF65-F5344CB8AC3E}">
        <p14:creationId xmlns:p14="http://schemas.microsoft.com/office/powerpoint/2010/main" val="539077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540512"/>
            <a:ext cx="10919254" cy="756947"/>
          </a:xfrm>
        </p:spPr>
        <p:txBody>
          <a:bodyPr/>
          <a:lstStyle/>
          <a:p>
            <a:r>
              <a:rPr lang="en-US" dirty="0"/>
              <a:t>The Moment So Far …</a:t>
            </a:r>
          </a:p>
        </p:txBody>
      </p:sp>
      <p:sp>
        <p:nvSpPr>
          <p:cNvPr id="8" name="TextBox 7"/>
          <p:cNvSpPr txBox="1"/>
          <p:nvPr/>
        </p:nvSpPr>
        <p:spPr>
          <a:xfrm>
            <a:off x="342900" y="5989165"/>
            <a:ext cx="10172700" cy="523220"/>
          </a:xfrm>
          <a:prstGeom prst="rect">
            <a:avLst/>
          </a:prstGeom>
          <a:noFill/>
        </p:spPr>
        <p:txBody>
          <a:bodyPr wrap="square" rtlCol="0" anchor="t">
            <a:spAutoFit/>
          </a:bodyPr>
          <a:lstStyle/>
          <a:p>
            <a:r>
              <a:rPr lang="en-US" sz="1400" dirty="0"/>
              <a:t>Source: Used with permission from XQ Super School Project, </a:t>
            </a:r>
            <a:r>
              <a:rPr lang="en-US" sz="1400" dirty="0">
                <a:hlinkClick r:id="rId2"/>
              </a:rPr>
              <a:t>https://www.youtube.com/watch?v=4XDLwUJBUjY</a:t>
            </a:r>
            <a:r>
              <a:rPr lang="en-US" sz="1400" dirty="0"/>
              <a:t> (accessed August 24, 2016) </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Add-in 4"/>
              <p:cNvGraphicFramePr>
                <a:graphicFrameLocks noGrp="1"/>
              </p:cNvGraphicFramePr>
              <p:nvPr>
                <p:extLst>
                  <p:ext uri="{D42A27DB-BD31-4B8C-83A1-F6EECF244321}">
                    <p14:modId xmlns:p14="http://schemas.microsoft.com/office/powerpoint/2010/main" val="45479194"/>
                  </p:ext>
                </p:extLst>
              </p:nvPr>
            </p:nvGraphicFramePr>
            <p:xfrm>
              <a:off x="2628900" y="1698624"/>
              <a:ext cx="6914446" cy="3889376"/>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5" name="Add-in 4"/>
              <p:cNvPicPr>
                <a:picLocks noGrp="1" noRot="1" noChangeAspect="1" noMove="1" noResize="1" noEditPoints="1" noAdjustHandles="1" noChangeArrowheads="1" noChangeShapeType="1"/>
              </p:cNvPicPr>
              <p:nvPr/>
            </p:nvPicPr>
            <p:blipFill>
              <a:blip r:embed="rId4"/>
              <a:stretch>
                <a:fillRect/>
              </a:stretch>
            </p:blipFill>
            <p:spPr>
              <a:xfrm>
                <a:off x="2628900" y="1698624"/>
                <a:ext cx="6914446" cy="3889376"/>
              </a:xfrm>
              <a:prstGeom prst="rect">
                <a:avLst/>
              </a:prstGeom>
            </p:spPr>
          </p:pic>
        </mc:Fallback>
      </mc:AlternateContent>
    </p:spTree>
    <p:extLst>
      <p:ext uri="{BB962C8B-B14F-4D97-AF65-F5344CB8AC3E}">
        <p14:creationId xmlns:p14="http://schemas.microsoft.com/office/powerpoint/2010/main" val="23586288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882" y="540512"/>
            <a:ext cx="11142518" cy="623270"/>
          </a:xfrm>
        </p:spPr>
        <p:txBody>
          <a:bodyPr/>
          <a:lstStyle/>
          <a:p>
            <a:r>
              <a:rPr lang="en-US" sz="3600" dirty="0"/>
              <a:t>Research and Additional Resources (cont’d) </a:t>
            </a:r>
          </a:p>
        </p:txBody>
      </p:sp>
      <p:sp>
        <p:nvSpPr>
          <p:cNvPr id="3" name="Subtitle 2"/>
          <p:cNvSpPr>
            <a:spLocks noGrp="1"/>
          </p:cNvSpPr>
          <p:nvPr>
            <p:ph type="subTitle" idx="1"/>
          </p:nvPr>
        </p:nvSpPr>
        <p:spPr>
          <a:xfrm>
            <a:off x="439882" y="1392566"/>
            <a:ext cx="11312236" cy="5174489"/>
          </a:xfrm>
        </p:spPr>
        <p:txBody>
          <a:bodyPr/>
          <a:lstStyle/>
          <a:p>
            <a:pPr algn="l">
              <a:lnSpc>
                <a:spcPct val="100000"/>
              </a:lnSpc>
            </a:pPr>
            <a:r>
              <a:rPr lang="en-US" b="1" dirty="0"/>
              <a:t>U.S. Department of Education</a:t>
            </a:r>
          </a:p>
          <a:p>
            <a:pPr marL="342900" indent="-342900" algn="l">
              <a:lnSpc>
                <a:spcPct val="100000"/>
              </a:lnSpc>
              <a:buFont typeface="Arial" charset="0"/>
              <a:buChar char="•"/>
            </a:pPr>
            <a:r>
              <a:rPr lang="en-US" dirty="0"/>
              <a:t>Every Student Succeeds Act page. </a:t>
            </a:r>
            <a:r>
              <a:rPr lang="en-US" dirty="0">
                <a:hlinkClick r:id="rId2"/>
              </a:rPr>
              <a:t>http://www2.ed.gov/policy/elsec/leg/essa/index.html?src=essa-page</a:t>
            </a:r>
            <a:r>
              <a:rPr lang="en-US" dirty="0"/>
              <a:t> </a:t>
            </a:r>
          </a:p>
          <a:p>
            <a:pPr marL="342900" indent="-342900" algn="l">
              <a:lnSpc>
                <a:spcPct val="100000"/>
              </a:lnSpc>
              <a:buFont typeface="Arial" charset="0"/>
              <a:buChar char="•"/>
            </a:pPr>
            <a:r>
              <a:rPr lang="en-US" dirty="0"/>
              <a:t>Fact Sheet—Expanding College Access Through the Dual-Enrollment Pell Experiment </a:t>
            </a:r>
            <a:r>
              <a:rPr lang="en-US" dirty="0">
                <a:hlinkClick r:id="rId3"/>
              </a:rPr>
              <a:t>http://bit.ly/1XuOXxb</a:t>
            </a:r>
            <a:endParaRPr lang="en-US" dirty="0"/>
          </a:p>
          <a:p>
            <a:pPr marL="342900" indent="-342900" algn="l">
              <a:lnSpc>
                <a:spcPct val="100000"/>
              </a:lnSpc>
              <a:buFont typeface="Arial" charset="0"/>
              <a:buChar char="•"/>
            </a:pPr>
            <a:r>
              <a:rPr lang="en-US" dirty="0"/>
              <a:t>Fact Sheet—Department of Education Launches Experiment to Provide Federal Pell Grant Funds to High School Students Taking College Courses for Credit </a:t>
            </a:r>
            <a:r>
              <a:rPr lang="en-US" dirty="0">
                <a:hlinkClick r:id="rId4"/>
              </a:rPr>
              <a:t>http://bit.ly/1jXy4LW</a:t>
            </a:r>
            <a:endParaRPr lang="en-US" dirty="0"/>
          </a:p>
          <a:p>
            <a:pPr marL="342900" indent="-342900" algn="l">
              <a:lnSpc>
                <a:spcPct val="100000"/>
              </a:lnSpc>
              <a:buFont typeface="Arial" charset="0"/>
              <a:buChar char="•"/>
            </a:pPr>
            <a:r>
              <a:rPr lang="en-US" dirty="0"/>
              <a:t>Report—</a:t>
            </a:r>
            <a:r>
              <a:rPr lang="en-US" i="1" dirty="0"/>
              <a:t>Dual Enrollment: Lessons Learned on School‐Level Implementation</a:t>
            </a:r>
            <a:r>
              <a:rPr lang="en-US" dirty="0"/>
              <a:t> </a:t>
            </a:r>
            <a:r>
              <a:rPr lang="en-US" dirty="0">
                <a:hlinkClick r:id="rId5"/>
              </a:rPr>
              <a:t>http://bit.ly/2aApGA4</a:t>
            </a:r>
            <a:endParaRPr lang="en-US" dirty="0"/>
          </a:p>
          <a:p>
            <a:pPr marL="342900" indent="-342900" algn="l">
              <a:lnSpc>
                <a:spcPct val="100000"/>
              </a:lnSpc>
              <a:buFont typeface="Arial" charset="0"/>
              <a:buChar char="•"/>
            </a:pPr>
            <a:r>
              <a:rPr lang="en-US" dirty="0"/>
              <a:t>Report—</a:t>
            </a:r>
            <a:r>
              <a:rPr lang="en-US" i="1" dirty="0"/>
              <a:t>Dual Enrollment Programs and Courses for High School Students at Postsecondary Institutions: 2010–11</a:t>
            </a:r>
            <a:r>
              <a:rPr lang="en-US" dirty="0"/>
              <a:t> </a:t>
            </a:r>
            <a:r>
              <a:rPr lang="en-US" dirty="0">
                <a:hlinkClick r:id="rId6"/>
              </a:rPr>
              <a:t>http://bit.ly/2ay1M88</a:t>
            </a:r>
            <a:endParaRPr lang="en-US" dirty="0"/>
          </a:p>
          <a:p>
            <a:pPr marL="342900" indent="-342900" algn="l">
              <a:lnSpc>
                <a:spcPct val="100000"/>
              </a:lnSpc>
              <a:buFont typeface="Arial" charset="0"/>
              <a:buChar char="•"/>
            </a:pPr>
            <a:endParaRPr lang="en-US" dirty="0"/>
          </a:p>
        </p:txBody>
      </p:sp>
      <p:sp>
        <p:nvSpPr>
          <p:cNvPr id="4" name="Freeform 95"/>
          <p:cNvSpPr>
            <a:spLocks noEditPoints="1"/>
          </p:cNvSpPr>
          <p:nvPr/>
        </p:nvSpPr>
        <p:spPr bwMode="auto">
          <a:xfrm>
            <a:off x="236682" y="511175"/>
            <a:ext cx="753918" cy="666554"/>
          </a:xfrm>
          <a:custGeom>
            <a:avLst/>
            <a:gdLst/>
            <a:ahLst/>
            <a:cxnLst>
              <a:cxn ang="0">
                <a:pos x="296" y="7"/>
              </a:cxn>
              <a:cxn ang="0">
                <a:pos x="285" y="5"/>
              </a:cxn>
              <a:cxn ang="0">
                <a:pos x="279" y="11"/>
              </a:cxn>
              <a:cxn ang="0">
                <a:pos x="276" y="16"/>
              </a:cxn>
              <a:cxn ang="0">
                <a:pos x="196" y="94"/>
              </a:cxn>
              <a:cxn ang="0">
                <a:pos x="192" y="112"/>
              </a:cxn>
              <a:cxn ang="0">
                <a:pos x="200" y="121"/>
              </a:cxn>
              <a:cxn ang="0">
                <a:pos x="129" y="83"/>
              </a:cxn>
              <a:cxn ang="0">
                <a:pos x="131" y="58"/>
              </a:cxn>
              <a:cxn ang="0">
                <a:pos x="124" y="33"/>
              </a:cxn>
              <a:cxn ang="0">
                <a:pos x="113" y="18"/>
              </a:cxn>
              <a:cxn ang="0">
                <a:pos x="91" y="4"/>
              </a:cxn>
              <a:cxn ang="0">
                <a:pos x="66" y="0"/>
              </a:cxn>
              <a:cxn ang="0">
                <a:pos x="86" y="40"/>
              </a:cxn>
              <a:cxn ang="0">
                <a:pos x="2" y="49"/>
              </a:cxn>
              <a:cxn ang="0">
                <a:pos x="0" y="65"/>
              </a:cxn>
              <a:cxn ang="0">
                <a:pos x="4" y="91"/>
              </a:cxn>
              <a:cxn ang="0">
                <a:pos x="18" y="112"/>
              </a:cxn>
              <a:cxn ang="0">
                <a:pos x="35" y="123"/>
              </a:cxn>
              <a:cxn ang="0">
                <a:pos x="60" y="131"/>
              </a:cxn>
              <a:cxn ang="0">
                <a:pos x="86" y="129"/>
              </a:cxn>
              <a:cxn ang="0">
                <a:pos x="89" y="234"/>
              </a:cxn>
              <a:cxn ang="0">
                <a:pos x="47" y="281"/>
              </a:cxn>
              <a:cxn ang="0">
                <a:pos x="104" y="248"/>
              </a:cxn>
              <a:cxn ang="0">
                <a:pos x="240" y="281"/>
              </a:cxn>
              <a:cxn ang="0">
                <a:pos x="250" y="288"/>
              </a:cxn>
              <a:cxn ang="0">
                <a:pos x="261" y="290"/>
              </a:cxn>
              <a:cxn ang="0">
                <a:pos x="278" y="285"/>
              </a:cxn>
              <a:cxn ang="0">
                <a:pos x="287" y="277"/>
              </a:cxn>
              <a:cxn ang="0">
                <a:pos x="292" y="259"/>
              </a:cxn>
              <a:cxn ang="0">
                <a:pos x="287" y="243"/>
              </a:cxn>
              <a:cxn ang="0">
                <a:pos x="212" y="134"/>
              </a:cxn>
              <a:cxn ang="0">
                <a:pos x="229" y="136"/>
              </a:cxn>
              <a:cxn ang="0">
                <a:pos x="314" y="60"/>
              </a:cxn>
              <a:cxn ang="0">
                <a:pos x="316" y="56"/>
              </a:cxn>
              <a:cxn ang="0">
                <a:pos x="321" y="53"/>
              </a:cxn>
              <a:cxn ang="0">
                <a:pos x="328" y="47"/>
              </a:cxn>
              <a:cxn ang="0">
                <a:pos x="325" y="36"/>
              </a:cxn>
              <a:cxn ang="0">
                <a:pos x="263" y="252"/>
              </a:cxn>
              <a:cxn ang="0">
                <a:pos x="276" y="259"/>
              </a:cxn>
              <a:cxn ang="0">
                <a:pos x="276" y="268"/>
              </a:cxn>
              <a:cxn ang="0">
                <a:pos x="263" y="276"/>
              </a:cxn>
              <a:cxn ang="0">
                <a:pos x="256" y="272"/>
              </a:cxn>
              <a:cxn ang="0">
                <a:pos x="252" y="265"/>
              </a:cxn>
              <a:cxn ang="0">
                <a:pos x="260" y="254"/>
              </a:cxn>
              <a:cxn ang="0">
                <a:pos x="221" y="98"/>
              </a:cxn>
              <a:cxn ang="0">
                <a:pos x="278" y="42"/>
              </a:cxn>
              <a:cxn ang="0">
                <a:pos x="234" y="111"/>
              </a:cxn>
              <a:cxn ang="0">
                <a:pos x="240" y="116"/>
              </a:cxn>
            </a:cxnLst>
            <a:rect l="0" t="0" r="r" b="b"/>
            <a:pathLst>
              <a:path w="328" h="290">
                <a:moveTo>
                  <a:pt x="325" y="36"/>
                </a:moveTo>
                <a:lnTo>
                  <a:pt x="296" y="7"/>
                </a:lnTo>
                <a:lnTo>
                  <a:pt x="296" y="7"/>
                </a:lnTo>
                <a:lnTo>
                  <a:pt x="292" y="5"/>
                </a:lnTo>
                <a:lnTo>
                  <a:pt x="289" y="4"/>
                </a:lnTo>
                <a:lnTo>
                  <a:pt x="285" y="5"/>
                </a:lnTo>
                <a:lnTo>
                  <a:pt x="281" y="7"/>
                </a:lnTo>
                <a:lnTo>
                  <a:pt x="281" y="7"/>
                </a:lnTo>
                <a:lnTo>
                  <a:pt x="279" y="11"/>
                </a:lnTo>
                <a:lnTo>
                  <a:pt x="279" y="16"/>
                </a:lnTo>
                <a:lnTo>
                  <a:pt x="279" y="16"/>
                </a:lnTo>
                <a:lnTo>
                  <a:pt x="276" y="16"/>
                </a:lnTo>
                <a:lnTo>
                  <a:pt x="272" y="18"/>
                </a:lnTo>
                <a:lnTo>
                  <a:pt x="272" y="18"/>
                </a:lnTo>
                <a:lnTo>
                  <a:pt x="196" y="94"/>
                </a:lnTo>
                <a:lnTo>
                  <a:pt x="196" y="94"/>
                </a:lnTo>
                <a:lnTo>
                  <a:pt x="196" y="103"/>
                </a:lnTo>
                <a:lnTo>
                  <a:pt x="192" y="112"/>
                </a:lnTo>
                <a:lnTo>
                  <a:pt x="200" y="121"/>
                </a:lnTo>
                <a:lnTo>
                  <a:pt x="200" y="121"/>
                </a:lnTo>
                <a:lnTo>
                  <a:pt x="200" y="121"/>
                </a:lnTo>
                <a:lnTo>
                  <a:pt x="183" y="138"/>
                </a:lnTo>
                <a:lnTo>
                  <a:pt x="129" y="83"/>
                </a:lnTo>
                <a:lnTo>
                  <a:pt x="129" y="83"/>
                </a:lnTo>
                <a:lnTo>
                  <a:pt x="131" y="74"/>
                </a:lnTo>
                <a:lnTo>
                  <a:pt x="131" y="67"/>
                </a:lnTo>
                <a:lnTo>
                  <a:pt x="131" y="58"/>
                </a:lnTo>
                <a:lnTo>
                  <a:pt x="129" y="49"/>
                </a:lnTo>
                <a:lnTo>
                  <a:pt x="127" y="42"/>
                </a:lnTo>
                <a:lnTo>
                  <a:pt x="124" y="33"/>
                </a:lnTo>
                <a:lnTo>
                  <a:pt x="118" y="25"/>
                </a:lnTo>
                <a:lnTo>
                  <a:pt x="113" y="18"/>
                </a:lnTo>
                <a:lnTo>
                  <a:pt x="113" y="18"/>
                </a:lnTo>
                <a:lnTo>
                  <a:pt x="105" y="13"/>
                </a:lnTo>
                <a:lnTo>
                  <a:pt x="98" y="9"/>
                </a:lnTo>
                <a:lnTo>
                  <a:pt x="91" y="4"/>
                </a:lnTo>
                <a:lnTo>
                  <a:pt x="82" y="2"/>
                </a:lnTo>
                <a:lnTo>
                  <a:pt x="73" y="0"/>
                </a:lnTo>
                <a:lnTo>
                  <a:pt x="66" y="0"/>
                </a:lnTo>
                <a:lnTo>
                  <a:pt x="57" y="0"/>
                </a:lnTo>
                <a:lnTo>
                  <a:pt x="47" y="2"/>
                </a:lnTo>
                <a:lnTo>
                  <a:pt x="86" y="40"/>
                </a:lnTo>
                <a:lnTo>
                  <a:pt x="76" y="76"/>
                </a:lnTo>
                <a:lnTo>
                  <a:pt x="38" y="85"/>
                </a:lnTo>
                <a:lnTo>
                  <a:pt x="2" y="49"/>
                </a:lnTo>
                <a:lnTo>
                  <a:pt x="2" y="49"/>
                </a:lnTo>
                <a:lnTo>
                  <a:pt x="0" y="56"/>
                </a:lnTo>
                <a:lnTo>
                  <a:pt x="0" y="65"/>
                </a:lnTo>
                <a:lnTo>
                  <a:pt x="0" y="74"/>
                </a:lnTo>
                <a:lnTo>
                  <a:pt x="2" y="82"/>
                </a:lnTo>
                <a:lnTo>
                  <a:pt x="4" y="91"/>
                </a:lnTo>
                <a:lnTo>
                  <a:pt x="8" y="98"/>
                </a:lnTo>
                <a:lnTo>
                  <a:pt x="13" y="105"/>
                </a:lnTo>
                <a:lnTo>
                  <a:pt x="18" y="112"/>
                </a:lnTo>
                <a:lnTo>
                  <a:pt x="18" y="112"/>
                </a:lnTo>
                <a:lnTo>
                  <a:pt x="26" y="118"/>
                </a:lnTo>
                <a:lnTo>
                  <a:pt x="35" y="123"/>
                </a:lnTo>
                <a:lnTo>
                  <a:pt x="42" y="127"/>
                </a:lnTo>
                <a:lnTo>
                  <a:pt x="51" y="129"/>
                </a:lnTo>
                <a:lnTo>
                  <a:pt x="60" y="131"/>
                </a:lnTo>
                <a:lnTo>
                  <a:pt x="69" y="131"/>
                </a:lnTo>
                <a:lnTo>
                  <a:pt x="76" y="131"/>
                </a:lnTo>
                <a:lnTo>
                  <a:pt x="86" y="129"/>
                </a:lnTo>
                <a:lnTo>
                  <a:pt x="86" y="129"/>
                </a:lnTo>
                <a:lnTo>
                  <a:pt x="140" y="181"/>
                </a:lnTo>
                <a:lnTo>
                  <a:pt x="89" y="234"/>
                </a:lnTo>
                <a:lnTo>
                  <a:pt x="86" y="230"/>
                </a:lnTo>
                <a:lnTo>
                  <a:pt x="71" y="243"/>
                </a:lnTo>
                <a:lnTo>
                  <a:pt x="47" y="281"/>
                </a:lnTo>
                <a:lnTo>
                  <a:pt x="53" y="286"/>
                </a:lnTo>
                <a:lnTo>
                  <a:pt x="91" y="263"/>
                </a:lnTo>
                <a:lnTo>
                  <a:pt x="104" y="248"/>
                </a:lnTo>
                <a:lnTo>
                  <a:pt x="100" y="245"/>
                </a:lnTo>
                <a:lnTo>
                  <a:pt x="153" y="194"/>
                </a:lnTo>
                <a:lnTo>
                  <a:pt x="240" y="281"/>
                </a:lnTo>
                <a:lnTo>
                  <a:pt x="240" y="281"/>
                </a:lnTo>
                <a:lnTo>
                  <a:pt x="245" y="285"/>
                </a:lnTo>
                <a:lnTo>
                  <a:pt x="250" y="288"/>
                </a:lnTo>
                <a:lnTo>
                  <a:pt x="256" y="290"/>
                </a:lnTo>
                <a:lnTo>
                  <a:pt x="261" y="290"/>
                </a:lnTo>
                <a:lnTo>
                  <a:pt x="261" y="290"/>
                </a:lnTo>
                <a:lnTo>
                  <a:pt x="267" y="290"/>
                </a:lnTo>
                <a:lnTo>
                  <a:pt x="272" y="288"/>
                </a:lnTo>
                <a:lnTo>
                  <a:pt x="278" y="285"/>
                </a:lnTo>
                <a:lnTo>
                  <a:pt x="283" y="281"/>
                </a:lnTo>
                <a:lnTo>
                  <a:pt x="283" y="281"/>
                </a:lnTo>
                <a:lnTo>
                  <a:pt x="287" y="277"/>
                </a:lnTo>
                <a:lnTo>
                  <a:pt x="290" y="272"/>
                </a:lnTo>
                <a:lnTo>
                  <a:pt x="292" y="265"/>
                </a:lnTo>
                <a:lnTo>
                  <a:pt x="292" y="259"/>
                </a:lnTo>
                <a:lnTo>
                  <a:pt x="292" y="254"/>
                </a:lnTo>
                <a:lnTo>
                  <a:pt x="290" y="248"/>
                </a:lnTo>
                <a:lnTo>
                  <a:pt x="287" y="243"/>
                </a:lnTo>
                <a:lnTo>
                  <a:pt x="283" y="237"/>
                </a:lnTo>
                <a:lnTo>
                  <a:pt x="196" y="150"/>
                </a:lnTo>
                <a:lnTo>
                  <a:pt x="212" y="134"/>
                </a:lnTo>
                <a:lnTo>
                  <a:pt x="220" y="141"/>
                </a:lnTo>
                <a:lnTo>
                  <a:pt x="220" y="141"/>
                </a:lnTo>
                <a:lnTo>
                  <a:pt x="229" y="136"/>
                </a:lnTo>
                <a:lnTo>
                  <a:pt x="240" y="136"/>
                </a:lnTo>
                <a:lnTo>
                  <a:pt x="314" y="62"/>
                </a:lnTo>
                <a:lnTo>
                  <a:pt x="314" y="60"/>
                </a:lnTo>
                <a:lnTo>
                  <a:pt x="314" y="60"/>
                </a:lnTo>
                <a:lnTo>
                  <a:pt x="314" y="60"/>
                </a:lnTo>
                <a:lnTo>
                  <a:pt x="316" y="56"/>
                </a:lnTo>
                <a:lnTo>
                  <a:pt x="318" y="54"/>
                </a:lnTo>
                <a:lnTo>
                  <a:pt x="318" y="54"/>
                </a:lnTo>
                <a:lnTo>
                  <a:pt x="321" y="53"/>
                </a:lnTo>
                <a:lnTo>
                  <a:pt x="325" y="51"/>
                </a:lnTo>
                <a:lnTo>
                  <a:pt x="325" y="51"/>
                </a:lnTo>
                <a:lnTo>
                  <a:pt x="328" y="47"/>
                </a:lnTo>
                <a:lnTo>
                  <a:pt x="328" y="44"/>
                </a:lnTo>
                <a:lnTo>
                  <a:pt x="328" y="40"/>
                </a:lnTo>
                <a:lnTo>
                  <a:pt x="325" y="36"/>
                </a:lnTo>
                <a:lnTo>
                  <a:pt x="325" y="36"/>
                </a:lnTo>
                <a:close/>
                <a:moveTo>
                  <a:pt x="263" y="252"/>
                </a:moveTo>
                <a:lnTo>
                  <a:pt x="263" y="252"/>
                </a:lnTo>
                <a:lnTo>
                  <a:pt x="269" y="254"/>
                </a:lnTo>
                <a:lnTo>
                  <a:pt x="272" y="256"/>
                </a:lnTo>
                <a:lnTo>
                  <a:pt x="276" y="259"/>
                </a:lnTo>
                <a:lnTo>
                  <a:pt x="276" y="265"/>
                </a:lnTo>
                <a:lnTo>
                  <a:pt x="276" y="265"/>
                </a:lnTo>
                <a:lnTo>
                  <a:pt x="276" y="268"/>
                </a:lnTo>
                <a:lnTo>
                  <a:pt x="272" y="272"/>
                </a:lnTo>
                <a:lnTo>
                  <a:pt x="269" y="276"/>
                </a:lnTo>
                <a:lnTo>
                  <a:pt x="263" y="276"/>
                </a:lnTo>
                <a:lnTo>
                  <a:pt x="263" y="276"/>
                </a:lnTo>
                <a:lnTo>
                  <a:pt x="260" y="276"/>
                </a:lnTo>
                <a:lnTo>
                  <a:pt x="256" y="272"/>
                </a:lnTo>
                <a:lnTo>
                  <a:pt x="252" y="268"/>
                </a:lnTo>
                <a:lnTo>
                  <a:pt x="252" y="265"/>
                </a:lnTo>
                <a:lnTo>
                  <a:pt x="252" y="265"/>
                </a:lnTo>
                <a:lnTo>
                  <a:pt x="252" y="259"/>
                </a:lnTo>
                <a:lnTo>
                  <a:pt x="256" y="256"/>
                </a:lnTo>
                <a:lnTo>
                  <a:pt x="260" y="254"/>
                </a:lnTo>
                <a:lnTo>
                  <a:pt x="263" y="252"/>
                </a:lnTo>
                <a:lnTo>
                  <a:pt x="263" y="252"/>
                </a:lnTo>
                <a:close/>
                <a:moveTo>
                  <a:pt x="221" y="98"/>
                </a:moveTo>
                <a:lnTo>
                  <a:pt x="216" y="92"/>
                </a:lnTo>
                <a:lnTo>
                  <a:pt x="272" y="36"/>
                </a:lnTo>
                <a:lnTo>
                  <a:pt x="278" y="42"/>
                </a:lnTo>
                <a:lnTo>
                  <a:pt x="221" y="98"/>
                </a:lnTo>
                <a:close/>
                <a:moveTo>
                  <a:pt x="240" y="116"/>
                </a:moveTo>
                <a:lnTo>
                  <a:pt x="234" y="111"/>
                </a:lnTo>
                <a:lnTo>
                  <a:pt x="290" y="54"/>
                </a:lnTo>
                <a:lnTo>
                  <a:pt x="296" y="60"/>
                </a:lnTo>
                <a:lnTo>
                  <a:pt x="240" y="116"/>
                </a:lnTo>
                <a:close/>
              </a:path>
            </a:pathLst>
          </a:custGeom>
          <a:solidFill>
            <a:schemeClr val="accent2">
              <a:lumMod val="50000"/>
            </a:schemeClr>
          </a:solidFill>
          <a:ln w="9525">
            <a:noFill/>
            <a:round/>
            <a:headEnd/>
            <a:tailEnd/>
          </a:ln>
        </p:spPr>
        <p:txBody>
          <a:bodyPr/>
          <a:lstStyle/>
          <a:p>
            <a:pPr>
              <a:defRPr/>
            </a:pPr>
            <a:endParaRPr lang="en-US" sz="2400"/>
          </a:p>
        </p:txBody>
      </p:sp>
    </p:spTree>
    <p:extLst>
      <p:ext uri="{BB962C8B-B14F-4D97-AF65-F5344CB8AC3E}">
        <p14:creationId xmlns:p14="http://schemas.microsoft.com/office/powerpoint/2010/main" val="202218077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882" y="540512"/>
            <a:ext cx="11142518" cy="623270"/>
          </a:xfrm>
        </p:spPr>
        <p:txBody>
          <a:bodyPr/>
          <a:lstStyle/>
          <a:p>
            <a:r>
              <a:rPr lang="en-US" sz="3600" dirty="0"/>
              <a:t>Research and Additional Resources (cont’d) </a:t>
            </a:r>
          </a:p>
        </p:txBody>
      </p:sp>
      <p:sp>
        <p:nvSpPr>
          <p:cNvPr id="3" name="Subtitle 2"/>
          <p:cNvSpPr>
            <a:spLocks noGrp="1"/>
          </p:cNvSpPr>
          <p:nvPr>
            <p:ph type="subTitle" idx="1"/>
          </p:nvPr>
        </p:nvSpPr>
        <p:spPr>
          <a:xfrm>
            <a:off x="439882" y="1392566"/>
            <a:ext cx="11312236" cy="5174489"/>
          </a:xfrm>
        </p:spPr>
        <p:txBody>
          <a:bodyPr/>
          <a:lstStyle/>
          <a:p>
            <a:pPr algn="l">
              <a:lnSpc>
                <a:spcPct val="100000"/>
              </a:lnSpc>
            </a:pPr>
            <a:r>
              <a:rPr lang="en-US" b="1" dirty="0"/>
              <a:t>U.S. Department of Education (cont’d)</a:t>
            </a:r>
          </a:p>
          <a:p>
            <a:pPr marL="342900" indent="-342900" algn="l">
              <a:buFont typeface="Arial" charset="0"/>
              <a:buChar char="•"/>
            </a:pPr>
            <a:r>
              <a:rPr lang="en-US" dirty="0"/>
              <a:t>Fact Sheet—Dual Enrollment Programs and Courses for High School Students at Postsecondary Institutions: 2010–11 </a:t>
            </a:r>
            <a:r>
              <a:rPr lang="en-US" dirty="0">
                <a:hlinkClick r:id="rId2"/>
              </a:rPr>
              <a:t>http://bit.ly/2aCZPom</a:t>
            </a:r>
            <a:endParaRPr lang="en-US" dirty="0"/>
          </a:p>
          <a:p>
            <a:pPr marL="342900" indent="-342900" algn="l">
              <a:buFont typeface="Arial" charset="0"/>
              <a:buChar char="•"/>
            </a:pPr>
            <a:r>
              <a:rPr lang="en-US" dirty="0"/>
              <a:t>PowerPoint—The U.S. Department of Education’s Experimental Sites Initiative Dual Enrollment January 2016</a:t>
            </a:r>
            <a:r>
              <a:rPr lang="en-US" dirty="0">
                <a:hlinkClick r:id="rId3"/>
              </a:rPr>
              <a:t> http://bit.ly/2akWQoC</a:t>
            </a:r>
            <a:endParaRPr lang="en-US" dirty="0"/>
          </a:p>
          <a:p>
            <a:pPr marL="342900" indent="-342900" algn="l">
              <a:buFont typeface="Arial" charset="0"/>
              <a:buChar char="•"/>
            </a:pPr>
            <a:r>
              <a:rPr lang="en-US" dirty="0"/>
              <a:t>Fact Sheet/Article—High Schools and Career Readiness: Strengthening the Pipeline to the Middle Class </a:t>
            </a:r>
            <a:r>
              <a:rPr lang="en-US" dirty="0">
                <a:hlinkClick r:id="rId4"/>
              </a:rPr>
              <a:t>http://bit.ly/1fgoSsZ</a:t>
            </a:r>
            <a:endParaRPr lang="en-US" dirty="0"/>
          </a:p>
          <a:p>
            <a:pPr marL="342900" indent="-342900" algn="l">
              <a:buFont typeface="Arial" charset="0"/>
              <a:buChar char="•"/>
            </a:pPr>
            <a:r>
              <a:rPr lang="en-US" dirty="0"/>
              <a:t>Report—</a:t>
            </a:r>
            <a:r>
              <a:rPr lang="en-US" i="1" dirty="0"/>
              <a:t>Who Will Succeed and Who Will Struggle? Predicting Early College Success with Indiana's Student Information System</a:t>
            </a:r>
            <a:r>
              <a:rPr lang="en-US" dirty="0"/>
              <a:t> </a:t>
            </a:r>
            <a:r>
              <a:rPr lang="en-US" dirty="0">
                <a:hlinkClick r:id="rId5"/>
              </a:rPr>
              <a:t>http://bit.ly/2ay46fq</a:t>
            </a:r>
            <a:endParaRPr lang="en-US" dirty="0"/>
          </a:p>
          <a:p>
            <a:pPr marL="342900" indent="-342900" algn="l">
              <a:buFont typeface="Arial" charset="0"/>
              <a:buChar char="•"/>
            </a:pPr>
            <a:r>
              <a:rPr lang="en-US" dirty="0"/>
              <a:t>Report—</a:t>
            </a:r>
            <a:r>
              <a:rPr lang="en-US" i="1" dirty="0"/>
              <a:t>Early College, Early Success: Early College High School Initiative Impact Study </a:t>
            </a:r>
            <a:r>
              <a:rPr lang="en-US" dirty="0">
                <a:hlinkClick r:id="rId6"/>
              </a:rPr>
              <a:t>http://bit.ly/2aD22QW</a:t>
            </a:r>
            <a:endParaRPr lang="en-US" dirty="0"/>
          </a:p>
          <a:p>
            <a:pPr marL="342900" indent="-342900" algn="l">
              <a:lnSpc>
                <a:spcPct val="100000"/>
              </a:lnSpc>
              <a:buFont typeface="Arial" charset="0"/>
              <a:buChar char="•"/>
            </a:pPr>
            <a:endParaRPr lang="en-US" dirty="0"/>
          </a:p>
        </p:txBody>
      </p:sp>
      <p:sp>
        <p:nvSpPr>
          <p:cNvPr id="4" name="Freeform 95"/>
          <p:cNvSpPr>
            <a:spLocks noEditPoints="1"/>
          </p:cNvSpPr>
          <p:nvPr/>
        </p:nvSpPr>
        <p:spPr bwMode="auto">
          <a:xfrm>
            <a:off x="236682" y="511175"/>
            <a:ext cx="753918" cy="666554"/>
          </a:xfrm>
          <a:custGeom>
            <a:avLst/>
            <a:gdLst/>
            <a:ahLst/>
            <a:cxnLst>
              <a:cxn ang="0">
                <a:pos x="296" y="7"/>
              </a:cxn>
              <a:cxn ang="0">
                <a:pos x="285" y="5"/>
              </a:cxn>
              <a:cxn ang="0">
                <a:pos x="279" y="11"/>
              </a:cxn>
              <a:cxn ang="0">
                <a:pos x="276" y="16"/>
              </a:cxn>
              <a:cxn ang="0">
                <a:pos x="196" y="94"/>
              </a:cxn>
              <a:cxn ang="0">
                <a:pos x="192" y="112"/>
              </a:cxn>
              <a:cxn ang="0">
                <a:pos x="200" y="121"/>
              </a:cxn>
              <a:cxn ang="0">
                <a:pos x="129" y="83"/>
              </a:cxn>
              <a:cxn ang="0">
                <a:pos x="131" y="58"/>
              </a:cxn>
              <a:cxn ang="0">
                <a:pos x="124" y="33"/>
              </a:cxn>
              <a:cxn ang="0">
                <a:pos x="113" y="18"/>
              </a:cxn>
              <a:cxn ang="0">
                <a:pos x="91" y="4"/>
              </a:cxn>
              <a:cxn ang="0">
                <a:pos x="66" y="0"/>
              </a:cxn>
              <a:cxn ang="0">
                <a:pos x="86" y="40"/>
              </a:cxn>
              <a:cxn ang="0">
                <a:pos x="2" y="49"/>
              </a:cxn>
              <a:cxn ang="0">
                <a:pos x="0" y="65"/>
              </a:cxn>
              <a:cxn ang="0">
                <a:pos x="4" y="91"/>
              </a:cxn>
              <a:cxn ang="0">
                <a:pos x="18" y="112"/>
              </a:cxn>
              <a:cxn ang="0">
                <a:pos x="35" y="123"/>
              </a:cxn>
              <a:cxn ang="0">
                <a:pos x="60" y="131"/>
              </a:cxn>
              <a:cxn ang="0">
                <a:pos x="86" y="129"/>
              </a:cxn>
              <a:cxn ang="0">
                <a:pos x="89" y="234"/>
              </a:cxn>
              <a:cxn ang="0">
                <a:pos x="47" y="281"/>
              </a:cxn>
              <a:cxn ang="0">
                <a:pos x="104" y="248"/>
              </a:cxn>
              <a:cxn ang="0">
                <a:pos x="240" y="281"/>
              </a:cxn>
              <a:cxn ang="0">
                <a:pos x="250" y="288"/>
              </a:cxn>
              <a:cxn ang="0">
                <a:pos x="261" y="290"/>
              </a:cxn>
              <a:cxn ang="0">
                <a:pos x="278" y="285"/>
              </a:cxn>
              <a:cxn ang="0">
                <a:pos x="287" y="277"/>
              </a:cxn>
              <a:cxn ang="0">
                <a:pos x="292" y="259"/>
              </a:cxn>
              <a:cxn ang="0">
                <a:pos x="287" y="243"/>
              </a:cxn>
              <a:cxn ang="0">
                <a:pos x="212" y="134"/>
              </a:cxn>
              <a:cxn ang="0">
                <a:pos x="229" y="136"/>
              </a:cxn>
              <a:cxn ang="0">
                <a:pos x="314" y="60"/>
              </a:cxn>
              <a:cxn ang="0">
                <a:pos x="316" y="56"/>
              </a:cxn>
              <a:cxn ang="0">
                <a:pos x="321" y="53"/>
              </a:cxn>
              <a:cxn ang="0">
                <a:pos x="328" y="47"/>
              </a:cxn>
              <a:cxn ang="0">
                <a:pos x="325" y="36"/>
              </a:cxn>
              <a:cxn ang="0">
                <a:pos x="263" y="252"/>
              </a:cxn>
              <a:cxn ang="0">
                <a:pos x="276" y="259"/>
              </a:cxn>
              <a:cxn ang="0">
                <a:pos x="276" y="268"/>
              </a:cxn>
              <a:cxn ang="0">
                <a:pos x="263" y="276"/>
              </a:cxn>
              <a:cxn ang="0">
                <a:pos x="256" y="272"/>
              </a:cxn>
              <a:cxn ang="0">
                <a:pos x="252" y="265"/>
              </a:cxn>
              <a:cxn ang="0">
                <a:pos x="260" y="254"/>
              </a:cxn>
              <a:cxn ang="0">
                <a:pos x="221" y="98"/>
              </a:cxn>
              <a:cxn ang="0">
                <a:pos x="278" y="42"/>
              </a:cxn>
              <a:cxn ang="0">
                <a:pos x="234" y="111"/>
              </a:cxn>
              <a:cxn ang="0">
                <a:pos x="240" y="116"/>
              </a:cxn>
            </a:cxnLst>
            <a:rect l="0" t="0" r="r" b="b"/>
            <a:pathLst>
              <a:path w="328" h="290">
                <a:moveTo>
                  <a:pt x="325" y="36"/>
                </a:moveTo>
                <a:lnTo>
                  <a:pt x="296" y="7"/>
                </a:lnTo>
                <a:lnTo>
                  <a:pt x="296" y="7"/>
                </a:lnTo>
                <a:lnTo>
                  <a:pt x="292" y="5"/>
                </a:lnTo>
                <a:lnTo>
                  <a:pt x="289" y="4"/>
                </a:lnTo>
                <a:lnTo>
                  <a:pt x="285" y="5"/>
                </a:lnTo>
                <a:lnTo>
                  <a:pt x="281" y="7"/>
                </a:lnTo>
                <a:lnTo>
                  <a:pt x="281" y="7"/>
                </a:lnTo>
                <a:lnTo>
                  <a:pt x="279" y="11"/>
                </a:lnTo>
                <a:lnTo>
                  <a:pt x="279" y="16"/>
                </a:lnTo>
                <a:lnTo>
                  <a:pt x="279" y="16"/>
                </a:lnTo>
                <a:lnTo>
                  <a:pt x="276" y="16"/>
                </a:lnTo>
                <a:lnTo>
                  <a:pt x="272" y="18"/>
                </a:lnTo>
                <a:lnTo>
                  <a:pt x="272" y="18"/>
                </a:lnTo>
                <a:lnTo>
                  <a:pt x="196" y="94"/>
                </a:lnTo>
                <a:lnTo>
                  <a:pt x="196" y="94"/>
                </a:lnTo>
                <a:lnTo>
                  <a:pt x="196" y="103"/>
                </a:lnTo>
                <a:lnTo>
                  <a:pt x="192" y="112"/>
                </a:lnTo>
                <a:lnTo>
                  <a:pt x="200" y="121"/>
                </a:lnTo>
                <a:lnTo>
                  <a:pt x="200" y="121"/>
                </a:lnTo>
                <a:lnTo>
                  <a:pt x="200" y="121"/>
                </a:lnTo>
                <a:lnTo>
                  <a:pt x="183" y="138"/>
                </a:lnTo>
                <a:lnTo>
                  <a:pt x="129" y="83"/>
                </a:lnTo>
                <a:lnTo>
                  <a:pt x="129" y="83"/>
                </a:lnTo>
                <a:lnTo>
                  <a:pt x="131" y="74"/>
                </a:lnTo>
                <a:lnTo>
                  <a:pt x="131" y="67"/>
                </a:lnTo>
                <a:lnTo>
                  <a:pt x="131" y="58"/>
                </a:lnTo>
                <a:lnTo>
                  <a:pt x="129" y="49"/>
                </a:lnTo>
                <a:lnTo>
                  <a:pt x="127" y="42"/>
                </a:lnTo>
                <a:lnTo>
                  <a:pt x="124" y="33"/>
                </a:lnTo>
                <a:lnTo>
                  <a:pt x="118" y="25"/>
                </a:lnTo>
                <a:lnTo>
                  <a:pt x="113" y="18"/>
                </a:lnTo>
                <a:lnTo>
                  <a:pt x="113" y="18"/>
                </a:lnTo>
                <a:lnTo>
                  <a:pt x="105" y="13"/>
                </a:lnTo>
                <a:lnTo>
                  <a:pt x="98" y="9"/>
                </a:lnTo>
                <a:lnTo>
                  <a:pt x="91" y="4"/>
                </a:lnTo>
                <a:lnTo>
                  <a:pt x="82" y="2"/>
                </a:lnTo>
                <a:lnTo>
                  <a:pt x="73" y="0"/>
                </a:lnTo>
                <a:lnTo>
                  <a:pt x="66" y="0"/>
                </a:lnTo>
                <a:lnTo>
                  <a:pt x="57" y="0"/>
                </a:lnTo>
                <a:lnTo>
                  <a:pt x="47" y="2"/>
                </a:lnTo>
                <a:lnTo>
                  <a:pt x="86" y="40"/>
                </a:lnTo>
                <a:lnTo>
                  <a:pt x="76" y="76"/>
                </a:lnTo>
                <a:lnTo>
                  <a:pt x="38" y="85"/>
                </a:lnTo>
                <a:lnTo>
                  <a:pt x="2" y="49"/>
                </a:lnTo>
                <a:lnTo>
                  <a:pt x="2" y="49"/>
                </a:lnTo>
                <a:lnTo>
                  <a:pt x="0" y="56"/>
                </a:lnTo>
                <a:lnTo>
                  <a:pt x="0" y="65"/>
                </a:lnTo>
                <a:lnTo>
                  <a:pt x="0" y="74"/>
                </a:lnTo>
                <a:lnTo>
                  <a:pt x="2" y="82"/>
                </a:lnTo>
                <a:lnTo>
                  <a:pt x="4" y="91"/>
                </a:lnTo>
                <a:lnTo>
                  <a:pt x="8" y="98"/>
                </a:lnTo>
                <a:lnTo>
                  <a:pt x="13" y="105"/>
                </a:lnTo>
                <a:lnTo>
                  <a:pt x="18" y="112"/>
                </a:lnTo>
                <a:lnTo>
                  <a:pt x="18" y="112"/>
                </a:lnTo>
                <a:lnTo>
                  <a:pt x="26" y="118"/>
                </a:lnTo>
                <a:lnTo>
                  <a:pt x="35" y="123"/>
                </a:lnTo>
                <a:lnTo>
                  <a:pt x="42" y="127"/>
                </a:lnTo>
                <a:lnTo>
                  <a:pt x="51" y="129"/>
                </a:lnTo>
                <a:lnTo>
                  <a:pt x="60" y="131"/>
                </a:lnTo>
                <a:lnTo>
                  <a:pt x="69" y="131"/>
                </a:lnTo>
                <a:lnTo>
                  <a:pt x="76" y="131"/>
                </a:lnTo>
                <a:lnTo>
                  <a:pt x="86" y="129"/>
                </a:lnTo>
                <a:lnTo>
                  <a:pt x="86" y="129"/>
                </a:lnTo>
                <a:lnTo>
                  <a:pt x="140" y="181"/>
                </a:lnTo>
                <a:lnTo>
                  <a:pt x="89" y="234"/>
                </a:lnTo>
                <a:lnTo>
                  <a:pt x="86" y="230"/>
                </a:lnTo>
                <a:lnTo>
                  <a:pt x="71" y="243"/>
                </a:lnTo>
                <a:lnTo>
                  <a:pt x="47" y="281"/>
                </a:lnTo>
                <a:lnTo>
                  <a:pt x="53" y="286"/>
                </a:lnTo>
                <a:lnTo>
                  <a:pt x="91" y="263"/>
                </a:lnTo>
                <a:lnTo>
                  <a:pt x="104" y="248"/>
                </a:lnTo>
                <a:lnTo>
                  <a:pt x="100" y="245"/>
                </a:lnTo>
                <a:lnTo>
                  <a:pt x="153" y="194"/>
                </a:lnTo>
                <a:lnTo>
                  <a:pt x="240" y="281"/>
                </a:lnTo>
                <a:lnTo>
                  <a:pt x="240" y="281"/>
                </a:lnTo>
                <a:lnTo>
                  <a:pt x="245" y="285"/>
                </a:lnTo>
                <a:lnTo>
                  <a:pt x="250" y="288"/>
                </a:lnTo>
                <a:lnTo>
                  <a:pt x="256" y="290"/>
                </a:lnTo>
                <a:lnTo>
                  <a:pt x="261" y="290"/>
                </a:lnTo>
                <a:lnTo>
                  <a:pt x="261" y="290"/>
                </a:lnTo>
                <a:lnTo>
                  <a:pt x="267" y="290"/>
                </a:lnTo>
                <a:lnTo>
                  <a:pt x="272" y="288"/>
                </a:lnTo>
                <a:lnTo>
                  <a:pt x="278" y="285"/>
                </a:lnTo>
                <a:lnTo>
                  <a:pt x="283" y="281"/>
                </a:lnTo>
                <a:lnTo>
                  <a:pt x="283" y="281"/>
                </a:lnTo>
                <a:lnTo>
                  <a:pt x="287" y="277"/>
                </a:lnTo>
                <a:lnTo>
                  <a:pt x="290" y="272"/>
                </a:lnTo>
                <a:lnTo>
                  <a:pt x="292" y="265"/>
                </a:lnTo>
                <a:lnTo>
                  <a:pt x="292" y="259"/>
                </a:lnTo>
                <a:lnTo>
                  <a:pt x="292" y="254"/>
                </a:lnTo>
                <a:lnTo>
                  <a:pt x="290" y="248"/>
                </a:lnTo>
                <a:lnTo>
                  <a:pt x="287" y="243"/>
                </a:lnTo>
                <a:lnTo>
                  <a:pt x="283" y="237"/>
                </a:lnTo>
                <a:lnTo>
                  <a:pt x="196" y="150"/>
                </a:lnTo>
                <a:lnTo>
                  <a:pt x="212" y="134"/>
                </a:lnTo>
                <a:lnTo>
                  <a:pt x="220" y="141"/>
                </a:lnTo>
                <a:lnTo>
                  <a:pt x="220" y="141"/>
                </a:lnTo>
                <a:lnTo>
                  <a:pt x="229" y="136"/>
                </a:lnTo>
                <a:lnTo>
                  <a:pt x="240" y="136"/>
                </a:lnTo>
                <a:lnTo>
                  <a:pt x="314" y="62"/>
                </a:lnTo>
                <a:lnTo>
                  <a:pt x="314" y="60"/>
                </a:lnTo>
                <a:lnTo>
                  <a:pt x="314" y="60"/>
                </a:lnTo>
                <a:lnTo>
                  <a:pt x="314" y="60"/>
                </a:lnTo>
                <a:lnTo>
                  <a:pt x="316" y="56"/>
                </a:lnTo>
                <a:lnTo>
                  <a:pt x="318" y="54"/>
                </a:lnTo>
                <a:lnTo>
                  <a:pt x="318" y="54"/>
                </a:lnTo>
                <a:lnTo>
                  <a:pt x="321" y="53"/>
                </a:lnTo>
                <a:lnTo>
                  <a:pt x="325" y="51"/>
                </a:lnTo>
                <a:lnTo>
                  <a:pt x="325" y="51"/>
                </a:lnTo>
                <a:lnTo>
                  <a:pt x="328" y="47"/>
                </a:lnTo>
                <a:lnTo>
                  <a:pt x="328" y="44"/>
                </a:lnTo>
                <a:lnTo>
                  <a:pt x="328" y="40"/>
                </a:lnTo>
                <a:lnTo>
                  <a:pt x="325" y="36"/>
                </a:lnTo>
                <a:lnTo>
                  <a:pt x="325" y="36"/>
                </a:lnTo>
                <a:close/>
                <a:moveTo>
                  <a:pt x="263" y="252"/>
                </a:moveTo>
                <a:lnTo>
                  <a:pt x="263" y="252"/>
                </a:lnTo>
                <a:lnTo>
                  <a:pt x="269" y="254"/>
                </a:lnTo>
                <a:lnTo>
                  <a:pt x="272" y="256"/>
                </a:lnTo>
                <a:lnTo>
                  <a:pt x="276" y="259"/>
                </a:lnTo>
                <a:lnTo>
                  <a:pt x="276" y="265"/>
                </a:lnTo>
                <a:lnTo>
                  <a:pt x="276" y="265"/>
                </a:lnTo>
                <a:lnTo>
                  <a:pt x="276" y="268"/>
                </a:lnTo>
                <a:lnTo>
                  <a:pt x="272" y="272"/>
                </a:lnTo>
                <a:lnTo>
                  <a:pt x="269" y="276"/>
                </a:lnTo>
                <a:lnTo>
                  <a:pt x="263" y="276"/>
                </a:lnTo>
                <a:lnTo>
                  <a:pt x="263" y="276"/>
                </a:lnTo>
                <a:lnTo>
                  <a:pt x="260" y="276"/>
                </a:lnTo>
                <a:lnTo>
                  <a:pt x="256" y="272"/>
                </a:lnTo>
                <a:lnTo>
                  <a:pt x="252" y="268"/>
                </a:lnTo>
                <a:lnTo>
                  <a:pt x="252" y="265"/>
                </a:lnTo>
                <a:lnTo>
                  <a:pt x="252" y="265"/>
                </a:lnTo>
                <a:lnTo>
                  <a:pt x="252" y="259"/>
                </a:lnTo>
                <a:lnTo>
                  <a:pt x="256" y="256"/>
                </a:lnTo>
                <a:lnTo>
                  <a:pt x="260" y="254"/>
                </a:lnTo>
                <a:lnTo>
                  <a:pt x="263" y="252"/>
                </a:lnTo>
                <a:lnTo>
                  <a:pt x="263" y="252"/>
                </a:lnTo>
                <a:close/>
                <a:moveTo>
                  <a:pt x="221" y="98"/>
                </a:moveTo>
                <a:lnTo>
                  <a:pt x="216" y="92"/>
                </a:lnTo>
                <a:lnTo>
                  <a:pt x="272" y="36"/>
                </a:lnTo>
                <a:lnTo>
                  <a:pt x="278" y="42"/>
                </a:lnTo>
                <a:lnTo>
                  <a:pt x="221" y="98"/>
                </a:lnTo>
                <a:close/>
                <a:moveTo>
                  <a:pt x="240" y="116"/>
                </a:moveTo>
                <a:lnTo>
                  <a:pt x="234" y="111"/>
                </a:lnTo>
                <a:lnTo>
                  <a:pt x="290" y="54"/>
                </a:lnTo>
                <a:lnTo>
                  <a:pt x="296" y="60"/>
                </a:lnTo>
                <a:lnTo>
                  <a:pt x="240" y="116"/>
                </a:lnTo>
                <a:close/>
              </a:path>
            </a:pathLst>
          </a:custGeom>
          <a:solidFill>
            <a:schemeClr val="accent2">
              <a:lumMod val="50000"/>
            </a:schemeClr>
          </a:solidFill>
          <a:ln w="9525">
            <a:noFill/>
            <a:round/>
            <a:headEnd/>
            <a:tailEnd/>
          </a:ln>
        </p:spPr>
        <p:txBody>
          <a:bodyPr/>
          <a:lstStyle/>
          <a:p>
            <a:pPr>
              <a:defRPr/>
            </a:pPr>
            <a:endParaRPr lang="en-US" sz="2400"/>
          </a:p>
        </p:txBody>
      </p:sp>
    </p:spTree>
    <p:extLst>
      <p:ext uri="{BB962C8B-B14F-4D97-AF65-F5344CB8AC3E}">
        <p14:creationId xmlns:p14="http://schemas.microsoft.com/office/powerpoint/2010/main" val="10817456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882" y="540512"/>
            <a:ext cx="11142518" cy="623270"/>
          </a:xfrm>
        </p:spPr>
        <p:txBody>
          <a:bodyPr/>
          <a:lstStyle/>
          <a:p>
            <a:r>
              <a:rPr lang="en-US" sz="3600" dirty="0"/>
              <a:t>Research and Additional Resources (cont’d)</a:t>
            </a:r>
          </a:p>
        </p:txBody>
      </p:sp>
      <p:sp>
        <p:nvSpPr>
          <p:cNvPr id="3" name="Subtitle 2"/>
          <p:cNvSpPr>
            <a:spLocks noGrp="1"/>
          </p:cNvSpPr>
          <p:nvPr>
            <p:ph type="subTitle" idx="1"/>
          </p:nvPr>
        </p:nvSpPr>
        <p:spPr>
          <a:xfrm>
            <a:off x="439882" y="1751527"/>
            <a:ext cx="11312236" cy="4815528"/>
          </a:xfrm>
        </p:spPr>
        <p:txBody>
          <a:bodyPr/>
          <a:lstStyle/>
          <a:p>
            <a:pPr algn="l"/>
            <a:r>
              <a:rPr lang="en-US" sz="2100" b="1" dirty="0"/>
              <a:t>Foundation for Excellence in Education</a:t>
            </a:r>
          </a:p>
          <a:p>
            <a:pPr marL="342900" indent="-342900" algn="l">
              <a:buFont typeface="Arial" charset="0"/>
              <a:buChar char="•"/>
            </a:pPr>
            <a:r>
              <a:rPr lang="en-US" sz="2100" dirty="0"/>
              <a:t>Webinar—Implementing ESSA: From Compliance to Opportunity </a:t>
            </a:r>
            <a:r>
              <a:rPr lang="en-US" sz="2100" dirty="0">
                <a:hlinkClick r:id="rId2"/>
              </a:rPr>
              <a:t>https://www.youtube.com/watch?v=i4zZP5YFOCM </a:t>
            </a:r>
            <a:endParaRPr lang="en-US" sz="2100" dirty="0"/>
          </a:p>
          <a:p>
            <a:pPr algn="l">
              <a:spcBef>
                <a:spcPts val="1680"/>
              </a:spcBef>
            </a:pPr>
            <a:r>
              <a:rPr lang="en-US" sz="2100" b="1" dirty="0"/>
              <a:t>Institute for Educational Sciences</a:t>
            </a:r>
          </a:p>
          <a:p>
            <a:pPr marL="342900" indent="-342900" algn="l">
              <a:buFont typeface="Arial" charset="0"/>
              <a:buChar char="•"/>
            </a:pPr>
            <a:r>
              <a:rPr lang="en-US" sz="2100" dirty="0"/>
              <a:t>WWC Review of the Report “Early College, Early Success: Early College High School Initiative Impact Study” </a:t>
            </a:r>
            <a:r>
              <a:rPr lang="en-US" sz="2100" dirty="0">
                <a:hlinkClick r:id="rId3"/>
              </a:rPr>
              <a:t>http://ies.ed.gov/ncee/wwc/pdf/single_study_reviews/wwc_hchs_031114.pdf </a:t>
            </a:r>
            <a:endParaRPr lang="en-US" sz="2100" dirty="0"/>
          </a:p>
          <a:p>
            <a:pPr marL="342900" indent="-342900" algn="l">
              <a:buFont typeface="Arial" charset="0"/>
              <a:buChar char="•"/>
            </a:pPr>
            <a:r>
              <a:rPr lang="en-US" sz="2100" dirty="0"/>
              <a:t>WWC Review of the Report “The Impact of Dual Enrollment on College Degree Attainment: Do Low-SES Students Benefit?”</a:t>
            </a:r>
          </a:p>
          <a:p>
            <a:pPr marL="342900" indent="-342900" algn="l">
              <a:buFont typeface="Arial" charset="0"/>
              <a:buChar char="•"/>
            </a:pPr>
            <a:r>
              <a:rPr lang="en-US" sz="2100" dirty="0">
                <a:hlinkClick r:id="rId4"/>
              </a:rPr>
              <a:t> http://ies.ed.gov/ncee/wwc/pdf/single_study_reviews/wwc_dual_121713.pdf </a:t>
            </a:r>
            <a:endParaRPr lang="en-US" sz="2100" dirty="0"/>
          </a:p>
        </p:txBody>
      </p:sp>
      <p:sp>
        <p:nvSpPr>
          <p:cNvPr id="4" name="Freeform 95"/>
          <p:cNvSpPr>
            <a:spLocks noEditPoints="1"/>
          </p:cNvSpPr>
          <p:nvPr/>
        </p:nvSpPr>
        <p:spPr bwMode="auto">
          <a:xfrm>
            <a:off x="236682" y="511175"/>
            <a:ext cx="753918" cy="666554"/>
          </a:xfrm>
          <a:custGeom>
            <a:avLst/>
            <a:gdLst/>
            <a:ahLst/>
            <a:cxnLst>
              <a:cxn ang="0">
                <a:pos x="296" y="7"/>
              </a:cxn>
              <a:cxn ang="0">
                <a:pos x="285" y="5"/>
              </a:cxn>
              <a:cxn ang="0">
                <a:pos x="279" y="11"/>
              </a:cxn>
              <a:cxn ang="0">
                <a:pos x="276" y="16"/>
              </a:cxn>
              <a:cxn ang="0">
                <a:pos x="196" y="94"/>
              </a:cxn>
              <a:cxn ang="0">
                <a:pos x="192" y="112"/>
              </a:cxn>
              <a:cxn ang="0">
                <a:pos x="200" y="121"/>
              </a:cxn>
              <a:cxn ang="0">
                <a:pos x="129" y="83"/>
              </a:cxn>
              <a:cxn ang="0">
                <a:pos x="131" y="58"/>
              </a:cxn>
              <a:cxn ang="0">
                <a:pos x="124" y="33"/>
              </a:cxn>
              <a:cxn ang="0">
                <a:pos x="113" y="18"/>
              </a:cxn>
              <a:cxn ang="0">
                <a:pos x="91" y="4"/>
              </a:cxn>
              <a:cxn ang="0">
                <a:pos x="66" y="0"/>
              </a:cxn>
              <a:cxn ang="0">
                <a:pos x="86" y="40"/>
              </a:cxn>
              <a:cxn ang="0">
                <a:pos x="2" y="49"/>
              </a:cxn>
              <a:cxn ang="0">
                <a:pos x="0" y="65"/>
              </a:cxn>
              <a:cxn ang="0">
                <a:pos x="4" y="91"/>
              </a:cxn>
              <a:cxn ang="0">
                <a:pos x="18" y="112"/>
              </a:cxn>
              <a:cxn ang="0">
                <a:pos x="35" y="123"/>
              </a:cxn>
              <a:cxn ang="0">
                <a:pos x="60" y="131"/>
              </a:cxn>
              <a:cxn ang="0">
                <a:pos x="86" y="129"/>
              </a:cxn>
              <a:cxn ang="0">
                <a:pos x="89" y="234"/>
              </a:cxn>
              <a:cxn ang="0">
                <a:pos x="47" y="281"/>
              </a:cxn>
              <a:cxn ang="0">
                <a:pos x="104" y="248"/>
              </a:cxn>
              <a:cxn ang="0">
                <a:pos x="240" y="281"/>
              </a:cxn>
              <a:cxn ang="0">
                <a:pos x="250" y="288"/>
              </a:cxn>
              <a:cxn ang="0">
                <a:pos x="261" y="290"/>
              </a:cxn>
              <a:cxn ang="0">
                <a:pos x="278" y="285"/>
              </a:cxn>
              <a:cxn ang="0">
                <a:pos x="287" y="277"/>
              </a:cxn>
              <a:cxn ang="0">
                <a:pos x="292" y="259"/>
              </a:cxn>
              <a:cxn ang="0">
                <a:pos x="287" y="243"/>
              </a:cxn>
              <a:cxn ang="0">
                <a:pos x="212" y="134"/>
              </a:cxn>
              <a:cxn ang="0">
                <a:pos x="229" y="136"/>
              </a:cxn>
              <a:cxn ang="0">
                <a:pos x="314" y="60"/>
              </a:cxn>
              <a:cxn ang="0">
                <a:pos x="316" y="56"/>
              </a:cxn>
              <a:cxn ang="0">
                <a:pos x="321" y="53"/>
              </a:cxn>
              <a:cxn ang="0">
                <a:pos x="328" y="47"/>
              </a:cxn>
              <a:cxn ang="0">
                <a:pos x="325" y="36"/>
              </a:cxn>
              <a:cxn ang="0">
                <a:pos x="263" y="252"/>
              </a:cxn>
              <a:cxn ang="0">
                <a:pos x="276" y="259"/>
              </a:cxn>
              <a:cxn ang="0">
                <a:pos x="276" y="268"/>
              </a:cxn>
              <a:cxn ang="0">
                <a:pos x="263" y="276"/>
              </a:cxn>
              <a:cxn ang="0">
                <a:pos x="256" y="272"/>
              </a:cxn>
              <a:cxn ang="0">
                <a:pos x="252" y="265"/>
              </a:cxn>
              <a:cxn ang="0">
                <a:pos x="260" y="254"/>
              </a:cxn>
              <a:cxn ang="0">
                <a:pos x="221" y="98"/>
              </a:cxn>
              <a:cxn ang="0">
                <a:pos x="278" y="42"/>
              </a:cxn>
              <a:cxn ang="0">
                <a:pos x="234" y="111"/>
              </a:cxn>
              <a:cxn ang="0">
                <a:pos x="240" y="116"/>
              </a:cxn>
            </a:cxnLst>
            <a:rect l="0" t="0" r="r" b="b"/>
            <a:pathLst>
              <a:path w="328" h="290">
                <a:moveTo>
                  <a:pt x="325" y="36"/>
                </a:moveTo>
                <a:lnTo>
                  <a:pt x="296" y="7"/>
                </a:lnTo>
                <a:lnTo>
                  <a:pt x="296" y="7"/>
                </a:lnTo>
                <a:lnTo>
                  <a:pt x="292" y="5"/>
                </a:lnTo>
                <a:lnTo>
                  <a:pt x="289" y="4"/>
                </a:lnTo>
                <a:lnTo>
                  <a:pt x="285" y="5"/>
                </a:lnTo>
                <a:lnTo>
                  <a:pt x="281" y="7"/>
                </a:lnTo>
                <a:lnTo>
                  <a:pt x="281" y="7"/>
                </a:lnTo>
                <a:lnTo>
                  <a:pt x="279" y="11"/>
                </a:lnTo>
                <a:lnTo>
                  <a:pt x="279" y="16"/>
                </a:lnTo>
                <a:lnTo>
                  <a:pt x="279" y="16"/>
                </a:lnTo>
                <a:lnTo>
                  <a:pt x="276" y="16"/>
                </a:lnTo>
                <a:lnTo>
                  <a:pt x="272" y="18"/>
                </a:lnTo>
                <a:lnTo>
                  <a:pt x="272" y="18"/>
                </a:lnTo>
                <a:lnTo>
                  <a:pt x="196" y="94"/>
                </a:lnTo>
                <a:lnTo>
                  <a:pt x="196" y="94"/>
                </a:lnTo>
                <a:lnTo>
                  <a:pt x="196" y="103"/>
                </a:lnTo>
                <a:lnTo>
                  <a:pt x="192" y="112"/>
                </a:lnTo>
                <a:lnTo>
                  <a:pt x="200" y="121"/>
                </a:lnTo>
                <a:lnTo>
                  <a:pt x="200" y="121"/>
                </a:lnTo>
                <a:lnTo>
                  <a:pt x="200" y="121"/>
                </a:lnTo>
                <a:lnTo>
                  <a:pt x="183" y="138"/>
                </a:lnTo>
                <a:lnTo>
                  <a:pt x="129" y="83"/>
                </a:lnTo>
                <a:lnTo>
                  <a:pt x="129" y="83"/>
                </a:lnTo>
                <a:lnTo>
                  <a:pt x="131" y="74"/>
                </a:lnTo>
                <a:lnTo>
                  <a:pt x="131" y="67"/>
                </a:lnTo>
                <a:lnTo>
                  <a:pt x="131" y="58"/>
                </a:lnTo>
                <a:lnTo>
                  <a:pt x="129" y="49"/>
                </a:lnTo>
                <a:lnTo>
                  <a:pt x="127" y="42"/>
                </a:lnTo>
                <a:lnTo>
                  <a:pt x="124" y="33"/>
                </a:lnTo>
                <a:lnTo>
                  <a:pt x="118" y="25"/>
                </a:lnTo>
                <a:lnTo>
                  <a:pt x="113" y="18"/>
                </a:lnTo>
                <a:lnTo>
                  <a:pt x="113" y="18"/>
                </a:lnTo>
                <a:lnTo>
                  <a:pt x="105" y="13"/>
                </a:lnTo>
                <a:lnTo>
                  <a:pt x="98" y="9"/>
                </a:lnTo>
                <a:lnTo>
                  <a:pt x="91" y="4"/>
                </a:lnTo>
                <a:lnTo>
                  <a:pt x="82" y="2"/>
                </a:lnTo>
                <a:lnTo>
                  <a:pt x="73" y="0"/>
                </a:lnTo>
                <a:lnTo>
                  <a:pt x="66" y="0"/>
                </a:lnTo>
                <a:lnTo>
                  <a:pt x="57" y="0"/>
                </a:lnTo>
                <a:lnTo>
                  <a:pt x="47" y="2"/>
                </a:lnTo>
                <a:lnTo>
                  <a:pt x="86" y="40"/>
                </a:lnTo>
                <a:lnTo>
                  <a:pt x="76" y="76"/>
                </a:lnTo>
                <a:lnTo>
                  <a:pt x="38" y="85"/>
                </a:lnTo>
                <a:lnTo>
                  <a:pt x="2" y="49"/>
                </a:lnTo>
                <a:lnTo>
                  <a:pt x="2" y="49"/>
                </a:lnTo>
                <a:lnTo>
                  <a:pt x="0" y="56"/>
                </a:lnTo>
                <a:lnTo>
                  <a:pt x="0" y="65"/>
                </a:lnTo>
                <a:lnTo>
                  <a:pt x="0" y="74"/>
                </a:lnTo>
                <a:lnTo>
                  <a:pt x="2" y="82"/>
                </a:lnTo>
                <a:lnTo>
                  <a:pt x="4" y="91"/>
                </a:lnTo>
                <a:lnTo>
                  <a:pt x="8" y="98"/>
                </a:lnTo>
                <a:lnTo>
                  <a:pt x="13" y="105"/>
                </a:lnTo>
                <a:lnTo>
                  <a:pt x="18" y="112"/>
                </a:lnTo>
                <a:lnTo>
                  <a:pt x="18" y="112"/>
                </a:lnTo>
                <a:lnTo>
                  <a:pt x="26" y="118"/>
                </a:lnTo>
                <a:lnTo>
                  <a:pt x="35" y="123"/>
                </a:lnTo>
                <a:lnTo>
                  <a:pt x="42" y="127"/>
                </a:lnTo>
                <a:lnTo>
                  <a:pt x="51" y="129"/>
                </a:lnTo>
                <a:lnTo>
                  <a:pt x="60" y="131"/>
                </a:lnTo>
                <a:lnTo>
                  <a:pt x="69" y="131"/>
                </a:lnTo>
                <a:lnTo>
                  <a:pt x="76" y="131"/>
                </a:lnTo>
                <a:lnTo>
                  <a:pt x="86" y="129"/>
                </a:lnTo>
                <a:lnTo>
                  <a:pt x="86" y="129"/>
                </a:lnTo>
                <a:lnTo>
                  <a:pt x="140" y="181"/>
                </a:lnTo>
                <a:lnTo>
                  <a:pt x="89" y="234"/>
                </a:lnTo>
                <a:lnTo>
                  <a:pt x="86" y="230"/>
                </a:lnTo>
                <a:lnTo>
                  <a:pt x="71" y="243"/>
                </a:lnTo>
                <a:lnTo>
                  <a:pt x="47" y="281"/>
                </a:lnTo>
                <a:lnTo>
                  <a:pt x="53" y="286"/>
                </a:lnTo>
                <a:lnTo>
                  <a:pt x="91" y="263"/>
                </a:lnTo>
                <a:lnTo>
                  <a:pt x="104" y="248"/>
                </a:lnTo>
                <a:lnTo>
                  <a:pt x="100" y="245"/>
                </a:lnTo>
                <a:lnTo>
                  <a:pt x="153" y="194"/>
                </a:lnTo>
                <a:lnTo>
                  <a:pt x="240" y="281"/>
                </a:lnTo>
                <a:lnTo>
                  <a:pt x="240" y="281"/>
                </a:lnTo>
                <a:lnTo>
                  <a:pt x="245" y="285"/>
                </a:lnTo>
                <a:lnTo>
                  <a:pt x="250" y="288"/>
                </a:lnTo>
                <a:lnTo>
                  <a:pt x="256" y="290"/>
                </a:lnTo>
                <a:lnTo>
                  <a:pt x="261" y="290"/>
                </a:lnTo>
                <a:lnTo>
                  <a:pt x="261" y="290"/>
                </a:lnTo>
                <a:lnTo>
                  <a:pt x="267" y="290"/>
                </a:lnTo>
                <a:lnTo>
                  <a:pt x="272" y="288"/>
                </a:lnTo>
                <a:lnTo>
                  <a:pt x="278" y="285"/>
                </a:lnTo>
                <a:lnTo>
                  <a:pt x="283" y="281"/>
                </a:lnTo>
                <a:lnTo>
                  <a:pt x="283" y="281"/>
                </a:lnTo>
                <a:lnTo>
                  <a:pt x="287" y="277"/>
                </a:lnTo>
                <a:lnTo>
                  <a:pt x="290" y="272"/>
                </a:lnTo>
                <a:lnTo>
                  <a:pt x="292" y="265"/>
                </a:lnTo>
                <a:lnTo>
                  <a:pt x="292" y="259"/>
                </a:lnTo>
                <a:lnTo>
                  <a:pt x="292" y="254"/>
                </a:lnTo>
                <a:lnTo>
                  <a:pt x="290" y="248"/>
                </a:lnTo>
                <a:lnTo>
                  <a:pt x="287" y="243"/>
                </a:lnTo>
                <a:lnTo>
                  <a:pt x="283" y="237"/>
                </a:lnTo>
                <a:lnTo>
                  <a:pt x="196" y="150"/>
                </a:lnTo>
                <a:lnTo>
                  <a:pt x="212" y="134"/>
                </a:lnTo>
                <a:lnTo>
                  <a:pt x="220" y="141"/>
                </a:lnTo>
                <a:lnTo>
                  <a:pt x="220" y="141"/>
                </a:lnTo>
                <a:lnTo>
                  <a:pt x="229" y="136"/>
                </a:lnTo>
                <a:lnTo>
                  <a:pt x="240" y="136"/>
                </a:lnTo>
                <a:lnTo>
                  <a:pt x="314" y="62"/>
                </a:lnTo>
                <a:lnTo>
                  <a:pt x="314" y="60"/>
                </a:lnTo>
                <a:lnTo>
                  <a:pt x="314" y="60"/>
                </a:lnTo>
                <a:lnTo>
                  <a:pt x="314" y="60"/>
                </a:lnTo>
                <a:lnTo>
                  <a:pt x="316" y="56"/>
                </a:lnTo>
                <a:lnTo>
                  <a:pt x="318" y="54"/>
                </a:lnTo>
                <a:lnTo>
                  <a:pt x="318" y="54"/>
                </a:lnTo>
                <a:lnTo>
                  <a:pt x="321" y="53"/>
                </a:lnTo>
                <a:lnTo>
                  <a:pt x="325" y="51"/>
                </a:lnTo>
                <a:lnTo>
                  <a:pt x="325" y="51"/>
                </a:lnTo>
                <a:lnTo>
                  <a:pt x="328" y="47"/>
                </a:lnTo>
                <a:lnTo>
                  <a:pt x="328" y="44"/>
                </a:lnTo>
                <a:lnTo>
                  <a:pt x="328" y="40"/>
                </a:lnTo>
                <a:lnTo>
                  <a:pt x="325" y="36"/>
                </a:lnTo>
                <a:lnTo>
                  <a:pt x="325" y="36"/>
                </a:lnTo>
                <a:close/>
                <a:moveTo>
                  <a:pt x="263" y="252"/>
                </a:moveTo>
                <a:lnTo>
                  <a:pt x="263" y="252"/>
                </a:lnTo>
                <a:lnTo>
                  <a:pt x="269" y="254"/>
                </a:lnTo>
                <a:lnTo>
                  <a:pt x="272" y="256"/>
                </a:lnTo>
                <a:lnTo>
                  <a:pt x="276" y="259"/>
                </a:lnTo>
                <a:lnTo>
                  <a:pt x="276" y="265"/>
                </a:lnTo>
                <a:lnTo>
                  <a:pt x="276" y="265"/>
                </a:lnTo>
                <a:lnTo>
                  <a:pt x="276" y="268"/>
                </a:lnTo>
                <a:lnTo>
                  <a:pt x="272" y="272"/>
                </a:lnTo>
                <a:lnTo>
                  <a:pt x="269" y="276"/>
                </a:lnTo>
                <a:lnTo>
                  <a:pt x="263" y="276"/>
                </a:lnTo>
                <a:lnTo>
                  <a:pt x="263" y="276"/>
                </a:lnTo>
                <a:lnTo>
                  <a:pt x="260" y="276"/>
                </a:lnTo>
                <a:lnTo>
                  <a:pt x="256" y="272"/>
                </a:lnTo>
                <a:lnTo>
                  <a:pt x="252" y="268"/>
                </a:lnTo>
                <a:lnTo>
                  <a:pt x="252" y="265"/>
                </a:lnTo>
                <a:lnTo>
                  <a:pt x="252" y="265"/>
                </a:lnTo>
                <a:lnTo>
                  <a:pt x="252" y="259"/>
                </a:lnTo>
                <a:lnTo>
                  <a:pt x="256" y="256"/>
                </a:lnTo>
                <a:lnTo>
                  <a:pt x="260" y="254"/>
                </a:lnTo>
                <a:lnTo>
                  <a:pt x="263" y="252"/>
                </a:lnTo>
                <a:lnTo>
                  <a:pt x="263" y="252"/>
                </a:lnTo>
                <a:close/>
                <a:moveTo>
                  <a:pt x="221" y="98"/>
                </a:moveTo>
                <a:lnTo>
                  <a:pt x="216" y="92"/>
                </a:lnTo>
                <a:lnTo>
                  <a:pt x="272" y="36"/>
                </a:lnTo>
                <a:lnTo>
                  <a:pt x="278" y="42"/>
                </a:lnTo>
                <a:lnTo>
                  <a:pt x="221" y="98"/>
                </a:lnTo>
                <a:close/>
                <a:moveTo>
                  <a:pt x="240" y="116"/>
                </a:moveTo>
                <a:lnTo>
                  <a:pt x="234" y="111"/>
                </a:lnTo>
                <a:lnTo>
                  <a:pt x="290" y="54"/>
                </a:lnTo>
                <a:lnTo>
                  <a:pt x="296" y="60"/>
                </a:lnTo>
                <a:lnTo>
                  <a:pt x="240" y="116"/>
                </a:lnTo>
                <a:close/>
              </a:path>
            </a:pathLst>
          </a:custGeom>
          <a:solidFill>
            <a:schemeClr val="accent2">
              <a:lumMod val="50000"/>
            </a:schemeClr>
          </a:solidFill>
          <a:ln w="9525">
            <a:noFill/>
            <a:round/>
            <a:headEnd/>
            <a:tailEnd/>
          </a:ln>
        </p:spPr>
        <p:txBody>
          <a:bodyPr/>
          <a:lstStyle/>
          <a:p>
            <a:pPr>
              <a:defRPr/>
            </a:pPr>
            <a:endParaRPr lang="en-US" sz="2400"/>
          </a:p>
        </p:txBody>
      </p:sp>
    </p:spTree>
    <p:extLst>
      <p:ext uri="{BB962C8B-B14F-4D97-AF65-F5344CB8AC3E}">
        <p14:creationId xmlns:p14="http://schemas.microsoft.com/office/powerpoint/2010/main" val="10470120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Research and Additional Resources (cont’d)</a:t>
            </a:r>
          </a:p>
        </p:txBody>
      </p:sp>
      <p:sp>
        <p:nvSpPr>
          <p:cNvPr id="6" name="Subtitle 5"/>
          <p:cNvSpPr>
            <a:spLocks noGrp="1"/>
          </p:cNvSpPr>
          <p:nvPr>
            <p:ph type="subTitle" idx="1"/>
          </p:nvPr>
        </p:nvSpPr>
        <p:spPr>
          <a:xfrm>
            <a:off x="609600" y="1741357"/>
            <a:ext cx="10972800" cy="3751262"/>
          </a:xfrm>
        </p:spPr>
        <p:txBody>
          <a:bodyPr/>
          <a:lstStyle/>
          <a:p>
            <a:pPr algn="l"/>
            <a:r>
              <a:rPr lang="en-US" sz="2000" b="1" dirty="0"/>
              <a:t>National Association of Secondary School Principals</a:t>
            </a:r>
          </a:p>
          <a:p>
            <a:pPr marL="342900" lvl="0" indent="-342900" algn="l">
              <a:buFont typeface="Arial" panose="020B0604020202020204" pitchFamily="34" charset="0"/>
              <a:buChar char="•"/>
            </a:pPr>
            <a:r>
              <a:rPr lang="en-US" sz="2000" dirty="0"/>
              <a:t>Webinar—Title I provisions in ESSA </a:t>
            </a:r>
            <a:r>
              <a:rPr lang="en-US" sz="2000" u="sng" dirty="0">
                <a:hlinkClick r:id="rId3"/>
              </a:rPr>
              <a:t>https://www.youtube.com/watch?v=cNRDcxGGGog</a:t>
            </a:r>
            <a:endParaRPr lang="en-US" sz="2000" dirty="0"/>
          </a:p>
          <a:p>
            <a:pPr marL="342900" lvl="0" indent="-342900" algn="l">
              <a:buFont typeface="Arial" panose="020B0604020202020204" pitchFamily="34" charset="0"/>
              <a:buChar char="•"/>
            </a:pPr>
            <a:r>
              <a:rPr lang="en-US" sz="2000" dirty="0"/>
              <a:t>Webinar—Title II provisions in ESSA</a:t>
            </a:r>
            <a:r>
              <a:rPr lang="en-US" sz="2000" b="1" dirty="0"/>
              <a:t> </a:t>
            </a:r>
            <a:r>
              <a:rPr lang="en-US" sz="2000" u="sng" dirty="0">
                <a:hlinkClick r:id="rId4"/>
              </a:rPr>
              <a:t>https://www.youtube.com/watch?v=WYiAt5NqqsQ </a:t>
            </a:r>
            <a:endParaRPr lang="en-US" sz="2000" dirty="0"/>
          </a:p>
          <a:p>
            <a:pPr marL="342900" lvl="0" indent="-342900" algn="l">
              <a:buFont typeface="Arial" panose="020B0604020202020204" pitchFamily="34" charset="0"/>
              <a:buChar char="•"/>
            </a:pPr>
            <a:r>
              <a:rPr lang="en-US" sz="2000" dirty="0"/>
              <a:t>Webinar—Title IV provisions in ESSA</a:t>
            </a:r>
            <a:r>
              <a:rPr lang="en-US" sz="2000" b="1" dirty="0"/>
              <a:t> </a:t>
            </a:r>
            <a:r>
              <a:rPr lang="en-US" sz="2000" u="sng" dirty="0">
                <a:hlinkClick r:id="rId5"/>
              </a:rPr>
              <a:t>https://www.youtube.com/watch?v=k7fmIo_6lW4&amp;feature=youtu.be</a:t>
            </a:r>
            <a:endParaRPr lang="en-US" sz="2000" dirty="0"/>
          </a:p>
          <a:p>
            <a:pPr algn="l"/>
            <a:r>
              <a:rPr lang="en-US" sz="2000" b="1" dirty="0"/>
              <a:t>National Conference of La Raza</a:t>
            </a:r>
            <a:endParaRPr lang="en-US" sz="2000" dirty="0"/>
          </a:p>
          <a:p>
            <a:pPr marL="342900" indent="-342900" algn="l">
              <a:buFont typeface="Arial" panose="020B0604020202020204" pitchFamily="34" charset="0"/>
              <a:buChar char="•"/>
            </a:pPr>
            <a:r>
              <a:rPr lang="en-US" sz="2000" dirty="0"/>
              <a:t>Comments on the Retention and Completion of Latino Students in Higher Education  </a:t>
            </a:r>
            <a:r>
              <a:rPr lang="en-US" sz="2000" u="sng" dirty="0">
                <a:hlinkClick r:id="rId6" invalidUrl="http://publications.nclr.org/bitstream/handle/123456789/1416/Memo No. 11?sequence=12&amp;isAllowed=y"/>
              </a:rPr>
              <a:t>http://publications.nclr.org/bitstream/handle/123456789/1416/Memo%20No.%2011?sequence=12&amp;isAllowed=y</a:t>
            </a:r>
            <a:r>
              <a:rPr lang="en-US" sz="2000" dirty="0"/>
              <a:t> </a:t>
            </a:r>
          </a:p>
          <a:p>
            <a:pPr algn="l"/>
            <a:r>
              <a:rPr lang="en-US" sz="2000" b="1" dirty="0"/>
              <a:t>Grad Nation (see notes field)</a:t>
            </a:r>
            <a:endParaRPr lang="en-US" sz="2000" dirty="0"/>
          </a:p>
          <a:p>
            <a:pPr marL="342900" lvl="0" indent="-342900" algn="l">
              <a:buFont typeface="Arial" panose="020B0604020202020204" pitchFamily="34" charset="0"/>
              <a:buChar char="•"/>
            </a:pPr>
            <a:r>
              <a:rPr lang="en-US" sz="2000" dirty="0"/>
              <a:t>Building a Grad Nation: Progress and Challenge in Raising High School Graduation Rates </a:t>
            </a:r>
            <a:r>
              <a:rPr lang="en-US" sz="2000" u="sng" dirty="0">
                <a:hlinkClick r:id="rId7"/>
              </a:rPr>
              <a:t>http://www.gradnation.org/sites/default/files/civic_2016_full_report_FNL2-2_0.pdf</a:t>
            </a:r>
            <a:endParaRPr lang="en-US" sz="2000" dirty="0"/>
          </a:p>
          <a:p>
            <a:pPr algn="l"/>
            <a:endParaRPr lang="en-US" dirty="0"/>
          </a:p>
        </p:txBody>
      </p:sp>
      <p:sp>
        <p:nvSpPr>
          <p:cNvPr id="4" name="Freeform 95"/>
          <p:cNvSpPr>
            <a:spLocks noEditPoints="1"/>
          </p:cNvSpPr>
          <p:nvPr/>
        </p:nvSpPr>
        <p:spPr bwMode="auto">
          <a:xfrm>
            <a:off x="236682" y="511175"/>
            <a:ext cx="753918" cy="666554"/>
          </a:xfrm>
          <a:custGeom>
            <a:avLst/>
            <a:gdLst/>
            <a:ahLst/>
            <a:cxnLst>
              <a:cxn ang="0">
                <a:pos x="296" y="7"/>
              </a:cxn>
              <a:cxn ang="0">
                <a:pos x="285" y="5"/>
              </a:cxn>
              <a:cxn ang="0">
                <a:pos x="279" y="11"/>
              </a:cxn>
              <a:cxn ang="0">
                <a:pos x="276" y="16"/>
              </a:cxn>
              <a:cxn ang="0">
                <a:pos x="196" y="94"/>
              </a:cxn>
              <a:cxn ang="0">
                <a:pos x="192" y="112"/>
              </a:cxn>
              <a:cxn ang="0">
                <a:pos x="200" y="121"/>
              </a:cxn>
              <a:cxn ang="0">
                <a:pos x="129" y="83"/>
              </a:cxn>
              <a:cxn ang="0">
                <a:pos x="131" y="58"/>
              </a:cxn>
              <a:cxn ang="0">
                <a:pos x="124" y="33"/>
              </a:cxn>
              <a:cxn ang="0">
                <a:pos x="113" y="18"/>
              </a:cxn>
              <a:cxn ang="0">
                <a:pos x="91" y="4"/>
              </a:cxn>
              <a:cxn ang="0">
                <a:pos x="66" y="0"/>
              </a:cxn>
              <a:cxn ang="0">
                <a:pos x="86" y="40"/>
              </a:cxn>
              <a:cxn ang="0">
                <a:pos x="2" y="49"/>
              </a:cxn>
              <a:cxn ang="0">
                <a:pos x="0" y="65"/>
              </a:cxn>
              <a:cxn ang="0">
                <a:pos x="4" y="91"/>
              </a:cxn>
              <a:cxn ang="0">
                <a:pos x="18" y="112"/>
              </a:cxn>
              <a:cxn ang="0">
                <a:pos x="35" y="123"/>
              </a:cxn>
              <a:cxn ang="0">
                <a:pos x="60" y="131"/>
              </a:cxn>
              <a:cxn ang="0">
                <a:pos x="86" y="129"/>
              </a:cxn>
              <a:cxn ang="0">
                <a:pos x="89" y="234"/>
              </a:cxn>
              <a:cxn ang="0">
                <a:pos x="47" y="281"/>
              </a:cxn>
              <a:cxn ang="0">
                <a:pos x="104" y="248"/>
              </a:cxn>
              <a:cxn ang="0">
                <a:pos x="240" y="281"/>
              </a:cxn>
              <a:cxn ang="0">
                <a:pos x="250" y="288"/>
              </a:cxn>
              <a:cxn ang="0">
                <a:pos x="261" y="290"/>
              </a:cxn>
              <a:cxn ang="0">
                <a:pos x="278" y="285"/>
              </a:cxn>
              <a:cxn ang="0">
                <a:pos x="287" y="277"/>
              </a:cxn>
              <a:cxn ang="0">
                <a:pos x="292" y="259"/>
              </a:cxn>
              <a:cxn ang="0">
                <a:pos x="287" y="243"/>
              </a:cxn>
              <a:cxn ang="0">
                <a:pos x="212" y="134"/>
              </a:cxn>
              <a:cxn ang="0">
                <a:pos x="229" y="136"/>
              </a:cxn>
              <a:cxn ang="0">
                <a:pos x="314" y="60"/>
              </a:cxn>
              <a:cxn ang="0">
                <a:pos x="316" y="56"/>
              </a:cxn>
              <a:cxn ang="0">
                <a:pos x="321" y="53"/>
              </a:cxn>
              <a:cxn ang="0">
                <a:pos x="328" y="47"/>
              </a:cxn>
              <a:cxn ang="0">
                <a:pos x="325" y="36"/>
              </a:cxn>
              <a:cxn ang="0">
                <a:pos x="263" y="252"/>
              </a:cxn>
              <a:cxn ang="0">
                <a:pos x="276" y="259"/>
              </a:cxn>
              <a:cxn ang="0">
                <a:pos x="276" y="268"/>
              </a:cxn>
              <a:cxn ang="0">
                <a:pos x="263" y="276"/>
              </a:cxn>
              <a:cxn ang="0">
                <a:pos x="256" y="272"/>
              </a:cxn>
              <a:cxn ang="0">
                <a:pos x="252" y="265"/>
              </a:cxn>
              <a:cxn ang="0">
                <a:pos x="260" y="254"/>
              </a:cxn>
              <a:cxn ang="0">
                <a:pos x="221" y="98"/>
              </a:cxn>
              <a:cxn ang="0">
                <a:pos x="278" y="42"/>
              </a:cxn>
              <a:cxn ang="0">
                <a:pos x="234" y="111"/>
              </a:cxn>
              <a:cxn ang="0">
                <a:pos x="240" y="116"/>
              </a:cxn>
            </a:cxnLst>
            <a:rect l="0" t="0" r="r" b="b"/>
            <a:pathLst>
              <a:path w="328" h="290">
                <a:moveTo>
                  <a:pt x="325" y="36"/>
                </a:moveTo>
                <a:lnTo>
                  <a:pt x="296" y="7"/>
                </a:lnTo>
                <a:lnTo>
                  <a:pt x="296" y="7"/>
                </a:lnTo>
                <a:lnTo>
                  <a:pt x="292" y="5"/>
                </a:lnTo>
                <a:lnTo>
                  <a:pt x="289" y="4"/>
                </a:lnTo>
                <a:lnTo>
                  <a:pt x="285" y="5"/>
                </a:lnTo>
                <a:lnTo>
                  <a:pt x="281" y="7"/>
                </a:lnTo>
                <a:lnTo>
                  <a:pt x="281" y="7"/>
                </a:lnTo>
                <a:lnTo>
                  <a:pt x="279" y="11"/>
                </a:lnTo>
                <a:lnTo>
                  <a:pt x="279" y="16"/>
                </a:lnTo>
                <a:lnTo>
                  <a:pt x="279" y="16"/>
                </a:lnTo>
                <a:lnTo>
                  <a:pt x="276" y="16"/>
                </a:lnTo>
                <a:lnTo>
                  <a:pt x="272" y="18"/>
                </a:lnTo>
                <a:lnTo>
                  <a:pt x="272" y="18"/>
                </a:lnTo>
                <a:lnTo>
                  <a:pt x="196" y="94"/>
                </a:lnTo>
                <a:lnTo>
                  <a:pt x="196" y="94"/>
                </a:lnTo>
                <a:lnTo>
                  <a:pt x="196" y="103"/>
                </a:lnTo>
                <a:lnTo>
                  <a:pt x="192" y="112"/>
                </a:lnTo>
                <a:lnTo>
                  <a:pt x="200" y="121"/>
                </a:lnTo>
                <a:lnTo>
                  <a:pt x="200" y="121"/>
                </a:lnTo>
                <a:lnTo>
                  <a:pt x="200" y="121"/>
                </a:lnTo>
                <a:lnTo>
                  <a:pt x="183" y="138"/>
                </a:lnTo>
                <a:lnTo>
                  <a:pt x="129" y="83"/>
                </a:lnTo>
                <a:lnTo>
                  <a:pt x="129" y="83"/>
                </a:lnTo>
                <a:lnTo>
                  <a:pt x="131" y="74"/>
                </a:lnTo>
                <a:lnTo>
                  <a:pt x="131" y="67"/>
                </a:lnTo>
                <a:lnTo>
                  <a:pt x="131" y="58"/>
                </a:lnTo>
                <a:lnTo>
                  <a:pt x="129" y="49"/>
                </a:lnTo>
                <a:lnTo>
                  <a:pt x="127" y="42"/>
                </a:lnTo>
                <a:lnTo>
                  <a:pt x="124" y="33"/>
                </a:lnTo>
                <a:lnTo>
                  <a:pt x="118" y="25"/>
                </a:lnTo>
                <a:lnTo>
                  <a:pt x="113" y="18"/>
                </a:lnTo>
                <a:lnTo>
                  <a:pt x="113" y="18"/>
                </a:lnTo>
                <a:lnTo>
                  <a:pt x="105" y="13"/>
                </a:lnTo>
                <a:lnTo>
                  <a:pt x="98" y="9"/>
                </a:lnTo>
                <a:lnTo>
                  <a:pt x="91" y="4"/>
                </a:lnTo>
                <a:lnTo>
                  <a:pt x="82" y="2"/>
                </a:lnTo>
                <a:lnTo>
                  <a:pt x="73" y="0"/>
                </a:lnTo>
                <a:lnTo>
                  <a:pt x="66" y="0"/>
                </a:lnTo>
                <a:lnTo>
                  <a:pt x="57" y="0"/>
                </a:lnTo>
                <a:lnTo>
                  <a:pt x="47" y="2"/>
                </a:lnTo>
                <a:lnTo>
                  <a:pt x="86" y="40"/>
                </a:lnTo>
                <a:lnTo>
                  <a:pt x="76" y="76"/>
                </a:lnTo>
                <a:lnTo>
                  <a:pt x="38" y="85"/>
                </a:lnTo>
                <a:lnTo>
                  <a:pt x="2" y="49"/>
                </a:lnTo>
                <a:lnTo>
                  <a:pt x="2" y="49"/>
                </a:lnTo>
                <a:lnTo>
                  <a:pt x="0" y="56"/>
                </a:lnTo>
                <a:lnTo>
                  <a:pt x="0" y="65"/>
                </a:lnTo>
                <a:lnTo>
                  <a:pt x="0" y="74"/>
                </a:lnTo>
                <a:lnTo>
                  <a:pt x="2" y="82"/>
                </a:lnTo>
                <a:lnTo>
                  <a:pt x="4" y="91"/>
                </a:lnTo>
                <a:lnTo>
                  <a:pt x="8" y="98"/>
                </a:lnTo>
                <a:lnTo>
                  <a:pt x="13" y="105"/>
                </a:lnTo>
                <a:lnTo>
                  <a:pt x="18" y="112"/>
                </a:lnTo>
                <a:lnTo>
                  <a:pt x="18" y="112"/>
                </a:lnTo>
                <a:lnTo>
                  <a:pt x="26" y="118"/>
                </a:lnTo>
                <a:lnTo>
                  <a:pt x="35" y="123"/>
                </a:lnTo>
                <a:lnTo>
                  <a:pt x="42" y="127"/>
                </a:lnTo>
                <a:lnTo>
                  <a:pt x="51" y="129"/>
                </a:lnTo>
                <a:lnTo>
                  <a:pt x="60" y="131"/>
                </a:lnTo>
                <a:lnTo>
                  <a:pt x="69" y="131"/>
                </a:lnTo>
                <a:lnTo>
                  <a:pt x="76" y="131"/>
                </a:lnTo>
                <a:lnTo>
                  <a:pt x="86" y="129"/>
                </a:lnTo>
                <a:lnTo>
                  <a:pt x="86" y="129"/>
                </a:lnTo>
                <a:lnTo>
                  <a:pt x="140" y="181"/>
                </a:lnTo>
                <a:lnTo>
                  <a:pt x="89" y="234"/>
                </a:lnTo>
                <a:lnTo>
                  <a:pt x="86" y="230"/>
                </a:lnTo>
                <a:lnTo>
                  <a:pt x="71" y="243"/>
                </a:lnTo>
                <a:lnTo>
                  <a:pt x="47" y="281"/>
                </a:lnTo>
                <a:lnTo>
                  <a:pt x="53" y="286"/>
                </a:lnTo>
                <a:lnTo>
                  <a:pt x="91" y="263"/>
                </a:lnTo>
                <a:lnTo>
                  <a:pt x="104" y="248"/>
                </a:lnTo>
                <a:lnTo>
                  <a:pt x="100" y="245"/>
                </a:lnTo>
                <a:lnTo>
                  <a:pt x="153" y="194"/>
                </a:lnTo>
                <a:lnTo>
                  <a:pt x="240" y="281"/>
                </a:lnTo>
                <a:lnTo>
                  <a:pt x="240" y="281"/>
                </a:lnTo>
                <a:lnTo>
                  <a:pt x="245" y="285"/>
                </a:lnTo>
                <a:lnTo>
                  <a:pt x="250" y="288"/>
                </a:lnTo>
                <a:lnTo>
                  <a:pt x="256" y="290"/>
                </a:lnTo>
                <a:lnTo>
                  <a:pt x="261" y="290"/>
                </a:lnTo>
                <a:lnTo>
                  <a:pt x="261" y="290"/>
                </a:lnTo>
                <a:lnTo>
                  <a:pt x="267" y="290"/>
                </a:lnTo>
                <a:lnTo>
                  <a:pt x="272" y="288"/>
                </a:lnTo>
                <a:lnTo>
                  <a:pt x="278" y="285"/>
                </a:lnTo>
                <a:lnTo>
                  <a:pt x="283" y="281"/>
                </a:lnTo>
                <a:lnTo>
                  <a:pt x="283" y="281"/>
                </a:lnTo>
                <a:lnTo>
                  <a:pt x="287" y="277"/>
                </a:lnTo>
                <a:lnTo>
                  <a:pt x="290" y="272"/>
                </a:lnTo>
                <a:lnTo>
                  <a:pt x="292" y="265"/>
                </a:lnTo>
                <a:lnTo>
                  <a:pt x="292" y="259"/>
                </a:lnTo>
                <a:lnTo>
                  <a:pt x="292" y="254"/>
                </a:lnTo>
                <a:lnTo>
                  <a:pt x="290" y="248"/>
                </a:lnTo>
                <a:lnTo>
                  <a:pt x="287" y="243"/>
                </a:lnTo>
                <a:lnTo>
                  <a:pt x="283" y="237"/>
                </a:lnTo>
                <a:lnTo>
                  <a:pt x="196" y="150"/>
                </a:lnTo>
                <a:lnTo>
                  <a:pt x="212" y="134"/>
                </a:lnTo>
                <a:lnTo>
                  <a:pt x="220" y="141"/>
                </a:lnTo>
                <a:lnTo>
                  <a:pt x="220" y="141"/>
                </a:lnTo>
                <a:lnTo>
                  <a:pt x="229" y="136"/>
                </a:lnTo>
                <a:lnTo>
                  <a:pt x="240" y="136"/>
                </a:lnTo>
                <a:lnTo>
                  <a:pt x="314" y="62"/>
                </a:lnTo>
                <a:lnTo>
                  <a:pt x="314" y="60"/>
                </a:lnTo>
                <a:lnTo>
                  <a:pt x="314" y="60"/>
                </a:lnTo>
                <a:lnTo>
                  <a:pt x="314" y="60"/>
                </a:lnTo>
                <a:lnTo>
                  <a:pt x="316" y="56"/>
                </a:lnTo>
                <a:lnTo>
                  <a:pt x="318" y="54"/>
                </a:lnTo>
                <a:lnTo>
                  <a:pt x="318" y="54"/>
                </a:lnTo>
                <a:lnTo>
                  <a:pt x="321" y="53"/>
                </a:lnTo>
                <a:lnTo>
                  <a:pt x="325" y="51"/>
                </a:lnTo>
                <a:lnTo>
                  <a:pt x="325" y="51"/>
                </a:lnTo>
                <a:lnTo>
                  <a:pt x="328" y="47"/>
                </a:lnTo>
                <a:lnTo>
                  <a:pt x="328" y="44"/>
                </a:lnTo>
                <a:lnTo>
                  <a:pt x="328" y="40"/>
                </a:lnTo>
                <a:lnTo>
                  <a:pt x="325" y="36"/>
                </a:lnTo>
                <a:lnTo>
                  <a:pt x="325" y="36"/>
                </a:lnTo>
                <a:close/>
                <a:moveTo>
                  <a:pt x="263" y="252"/>
                </a:moveTo>
                <a:lnTo>
                  <a:pt x="263" y="252"/>
                </a:lnTo>
                <a:lnTo>
                  <a:pt x="269" y="254"/>
                </a:lnTo>
                <a:lnTo>
                  <a:pt x="272" y="256"/>
                </a:lnTo>
                <a:lnTo>
                  <a:pt x="276" y="259"/>
                </a:lnTo>
                <a:lnTo>
                  <a:pt x="276" y="265"/>
                </a:lnTo>
                <a:lnTo>
                  <a:pt x="276" y="265"/>
                </a:lnTo>
                <a:lnTo>
                  <a:pt x="276" y="268"/>
                </a:lnTo>
                <a:lnTo>
                  <a:pt x="272" y="272"/>
                </a:lnTo>
                <a:lnTo>
                  <a:pt x="269" y="276"/>
                </a:lnTo>
                <a:lnTo>
                  <a:pt x="263" y="276"/>
                </a:lnTo>
                <a:lnTo>
                  <a:pt x="263" y="276"/>
                </a:lnTo>
                <a:lnTo>
                  <a:pt x="260" y="276"/>
                </a:lnTo>
                <a:lnTo>
                  <a:pt x="256" y="272"/>
                </a:lnTo>
                <a:lnTo>
                  <a:pt x="252" y="268"/>
                </a:lnTo>
                <a:lnTo>
                  <a:pt x="252" y="265"/>
                </a:lnTo>
                <a:lnTo>
                  <a:pt x="252" y="265"/>
                </a:lnTo>
                <a:lnTo>
                  <a:pt x="252" y="259"/>
                </a:lnTo>
                <a:lnTo>
                  <a:pt x="256" y="256"/>
                </a:lnTo>
                <a:lnTo>
                  <a:pt x="260" y="254"/>
                </a:lnTo>
                <a:lnTo>
                  <a:pt x="263" y="252"/>
                </a:lnTo>
                <a:lnTo>
                  <a:pt x="263" y="252"/>
                </a:lnTo>
                <a:close/>
                <a:moveTo>
                  <a:pt x="221" y="98"/>
                </a:moveTo>
                <a:lnTo>
                  <a:pt x="216" y="92"/>
                </a:lnTo>
                <a:lnTo>
                  <a:pt x="272" y="36"/>
                </a:lnTo>
                <a:lnTo>
                  <a:pt x="278" y="42"/>
                </a:lnTo>
                <a:lnTo>
                  <a:pt x="221" y="98"/>
                </a:lnTo>
                <a:close/>
                <a:moveTo>
                  <a:pt x="240" y="116"/>
                </a:moveTo>
                <a:lnTo>
                  <a:pt x="234" y="111"/>
                </a:lnTo>
                <a:lnTo>
                  <a:pt x="290" y="54"/>
                </a:lnTo>
                <a:lnTo>
                  <a:pt x="296" y="60"/>
                </a:lnTo>
                <a:lnTo>
                  <a:pt x="240" y="116"/>
                </a:lnTo>
                <a:close/>
              </a:path>
            </a:pathLst>
          </a:custGeom>
          <a:solidFill>
            <a:schemeClr val="accent2">
              <a:lumMod val="50000"/>
            </a:schemeClr>
          </a:solidFill>
          <a:ln w="9525">
            <a:noFill/>
            <a:round/>
            <a:headEnd/>
            <a:tailEnd/>
          </a:ln>
        </p:spPr>
        <p:txBody>
          <a:bodyPr/>
          <a:lstStyle/>
          <a:p>
            <a:pPr>
              <a:defRPr/>
            </a:pPr>
            <a:endParaRPr lang="en-US" sz="2400"/>
          </a:p>
        </p:txBody>
      </p:sp>
    </p:spTree>
    <p:extLst>
      <p:ext uri="{BB962C8B-B14F-4D97-AF65-F5344CB8AC3E}">
        <p14:creationId xmlns:p14="http://schemas.microsoft.com/office/powerpoint/2010/main" val="11154587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857500"/>
            <a:ext cx="10972800" cy="1143000"/>
          </a:xfrm>
        </p:spPr>
        <p:txBody>
          <a:bodyPr/>
          <a:lstStyle/>
          <a:p>
            <a:r>
              <a:rPr lang="en-US" dirty="0"/>
              <a:t>Planning and Implementation Tools</a:t>
            </a:r>
          </a:p>
        </p:txBody>
      </p:sp>
      <p:pic>
        <p:nvPicPr>
          <p:cNvPr id="3" name="Picture 2"/>
          <p:cNvPicPr>
            <a:picLocks noChangeAspect="1"/>
          </p:cNvPicPr>
          <p:nvPr/>
        </p:nvPicPr>
        <p:blipFill>
          <a:blip r:embed="rId3"/>
          <a:stretch>
            <a:fillRect/>
          </a:stretch>
        </p:blipFill>
        <p:spPr>
          <a:xfrm>
            <a:off x="11503470" y="6257925"/>
            <a:ext cx="540893" cy="530876"/>
          </a:xfrm>
          <a:prstGeom prst="rect">
            <a:avLst/>
          </a:prstGeom>
        </p:spPr>
      </p:pic>
    </p:spTree>
    <p:extLst>
      <p:ext uri="{BB962C8B-B14F-4D97-AF65-F5344CB8AC3E}">
        <p14:creationId xmlns:p14="http://schemas.microsoft.com/office/powerpoint/2010/main" val="144943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04040"/>
                </a:solidFill>
              </a:rPr>
              <a:t>Reflections</a:t>
            </a:r>
            <a:endParaRPr lang="en-US" dirty="0">
              <a:solidFill>
                <a:schemeClr val="tx1"/>
              </a:solidFill>
            </a:endParaRPr>
          </a:p>
        </p:txBody>
      </p:sp>
      <p:sp>
        <p:nvSpPr>
          <p:cNvPr id="3" name="Subtitle 2"/>
          <p:cNvSpPr>
            <a:spLocks noGrp="1"/>
          </p:cNvSpPr>
          <p:nvPr>
            <p:ph type="subTitle" idx="1"/>
          </p:nvPr>
        </p:nvSpPr>
        <p:spPr/>
        <p:txBody>
          <a:bodyPr/>
          <a:lstStyle/>
          <a:p>
            <a:pPr marL="342900" indent="-342900" algn="l">
              <a:spcBef>
                <a:spcPts val="0"/>
              </a:spcBef>
              <a:buFont typeface="Arial" panose="020B0604020202020204" pitchFamily="34" charset="0"/>
              <a:buChar char="•"/>
            </a:pPr>
            <a:r>
              <a:rPr lang="en-US" dirty="0">
                <a:solidFill>
                  <a:srgbClr val="404040"/>
                </a:solidFill>
                <a:latin typeface="Century Gothic" panose="020B0502020202020204" pitchFamily="34" charset="0"/>
                <a:sym typeface="Symbol" charset="0"/>
              </a:rPr>
              <a:t>If all goes as planned, what would be different as a result of this work?</a:t>
            </a:r>
            <a:endParaRPr lang="en-US" dirty="0">
              <a:solidFill>
                <a:schemeClr val="tx1"/>
              </a:solidFill>
              <a:latin typeface="Century Gothic" panose="020B0502020202020204" pitchFamily="34" charset="0"/>
              <a:sym typeface="Symbol" charset="0"/>
            </a:endParaRPr>
          </a:p>
          <a:p>
            <a:pPr marL="342900" indent="-342900" algn="l">
              <a:spcBef>
                <a:spcPts val="0"/>
              </a:spcBef>
              <a:buFont typeface="Arial" panose="020B0604020202020204" pitchFamily="34" charset="0"/>
              <a:buChar char="•"/>
            </a:pPr>
            <a:r>
              <a:rPr lang="en-US" dirty="0">
                <a:solidFill>
                  <a:srgbClr val="404040"/>
                </a:solidFill>
                <a:latin typeface="Century Gothic" panose="020B0502020202020204" pitchFamily="34" charset="0"/>
                <a:sym typeface="Symbol" charset="0"/>
              </a:rPr>
              <a:t>How will you know you are on track to accomplish your outcomes?</a:t>
            </a:r>
            <a:endParaRPr lang="en-US" dirty="0">
              <a:solidFill>
                <a:schemeClr val="tx1"/>
              </a:solidFill>
              <a:latin typeface="Century Gothic" panose="020B0502020202020204" pitchFamily="34" charset="0"/>
              <a:sym typeface="Symbol" charset="0"/>
            </a:endParaRPr>
          </a:p>
          <a:p>
            <a:pPr marL="342900" indent="-342900" algn="l">
              <a:spcBef>
                <a:spcPts val="0"/>
              </a:spcBef>
              <a:buFont typeface="Arial" panose="020B0604020202020204" pitchFamily="34" charset="0"/>
              <a:buChar char="•"/>
            </a:pPr>
            <a:r>
              <a:rPr lang="en-US" dirty="0">
                <a:solidFill>
                  <a:srgbClr val="404040"/>
                </a:solidFill>
                <a:latin typeface="Century Gothic" panose="020B0502020202020204" pitchFamily="34" charset="0"/>
                <a:sym typeface="Symbol" charset="0"/>
              </a:rPr>
              <a:t>How </a:t>
            </a:r>
            <a:r>
              <a:rPr lang="en-US" dirty="0">
                <a:solidFill>
                  <a:srgbClr val="404040"/>
                </a:solidFill>
                <a:latin typeface="Century Gothic" panose="020B0502020202020204" pitchFamily="34" charset="0"/>
              </a:rPr>
              <a:t>will you know when you have achieved these outcomes?</a:t>
            </a:r>
            <a:endParaRPr lang="en-US" dirty="0">
              <a:solidFill>
                <a:schemeClr val="tx1"/>
              </a:solidFill>
              <a:latin typeface="Century Gothic" panose="020B0502020202020204" pitchFamily="34" charset="0"/>
            </a:endParaRPr>
          </a:p>
          <a:p>
            <a:pPr>
              <a:spcBef>
                <a:spcPts val="0"/>
              </a:spcBef>
            </a:pPr>
            <a:r>
              <a:rPr lang="en-US" dirty="0">
                <a:solidFill>
                  <a:srgbClr val="212121"/>
                </a:solidFill>
                <a:latin typeface="Calibri" charset="0"/>
              </a:rPr>
              <a:t> </a:t>
            </a:r>
            <a:endParaRPr lang="en-US" dirty="0">
              <a:solidFill>
                <a:schemeClr val="tx1"/>
              </a:solidFill>
              <a:latin typeface="Calibri" charset="0"/>
            </a:endParaRPr>
          </a:p>
          <a:p>
            <a:endParaRPr lang="en-US" dirty="0">
              <a:solidFill>
                <a:schemeClr val="tx1"/>
              </a:solidFill>
            </a:endParaRPr>
          </a:p>
        </p:txBody>
      </p:sp>
      <p:sp>
        <p:nvSpPr>
          <p:cNvPr id="4" name="Freeform 95"/>
          <p:cNvSpPr>
            <a:spLocks noEditPoints="1"/>
          </p:cNvSpPr>
          <p:nvPr/>
        </p:nvSpPr>
        <p:spPr bwMode="auto">
          <a:xfrm>
            <a:off x="431320" y="488830"/>
            <a:ext cx="753918" cy="666554"/>
          </a:xfrm>
          <a:custGeom>
            <a:avLst/>
            <a:gdLst/>
            <a:ahLst/>
            <a:cxnLst>
              <a:cxn ang="0">
                <a:pos x="296" y="7"/>
              </a:cxn>
              <a:cxn ang="0">
                <a:pos x="285" y="5"/>
              </a:cxn>
              <a:cxn ang="0">
                <a:pos x="279" y="11"/>
              </a:cxn>
              <a:cxn ang="0">
                <a:pos x="276" y="16"/>
              </a:cxn>
              <a:cxn ang="0">
                <a:pos x="196" y="94"/>
              </a:cxn>
              <a:cxn ang="0">
                <a:pos x="192" y="112"/>
              </a:cxn>
              <a:cxn ang="0">
                <a:pos x="200" y="121"/>
              </a:cxn>
              <a:cxn ang="0">
                <a:pos x="129" y="83"/>
              </a:cxn>
              <a:cxn ang="0">
                <a:pos x="131" y="58"/>
              </a:cxn>
              <a:cxn ang="0">
                <a:pos x="124" y="33"/>
              </a:cxn>
              <a:cxn ang="0">
                <a:pos x="113" y="18"/>
              </a:cxn>
              <a:cxn ang="0">
                <a:pos x="91" y="4"/>
              </a:cxn>
              <a:cxn ang="0">
                <a:pos x="66" y="0"/>
              </a:cxn>
              <a:cxn ang="0">
                <a:pos x="86" y="40"/>
              </a:cxn>
              <a:cxn ang="0">
                <a:pos x="2" y="49"/>
              </a:cxn>
              <a:cxn ang="0">
                <a:pos x="0" y="65"/>
              </a:cxn>
              <a:cxn ang="0">
                <a:pos x="4" y="91"/>
              </a:cxn>
              <a:cxn ang="0">
                <a:pos x="18" y="112"/>
              </a:cxn>
              <a:cxn ang="0">
                <a:pos x="35" y="123"/>
              </a:cxn>
              <a:cxn ang="0">
                <a:pos x="60" y="131"/>
              </a:cxn>
              <a:cxn ang="0">
                <a:pos x="86" y="129"/>
              </a:cxn>
              <a:cxn ang="0">
                <a:pos x="89" y="234"/>
              </a:cxn>
              <a:cxn ang="0">
                <a:pos x="47" y="281"/>
              </a:cxn>
              <a:cxn ang="0">
                <a:pos x="104" y="248"/>
              </a:cxn>
              <a:cxn ang="0">
                <a:pos x="240" y="281"/>
              </a:cxn>
              <a:cxn ang="0">
                <a:pos x="250" y="288"/>
              </a:cxn>
              <a:cxn ang="0">
                <a:pos x="261" y="290"/>
              </a:cxn>
              <a:cxn ang="0">
                <a:pos x="278" y="285"/>
              </a:cxn>
              <a:cxn ang="0">
                <a:pos x="287" y="277"/>
              </a:cxn>
              <a:cxn ang="0">
                <a:pos x="292" y="259"/>
              </a:cxn>
              <a:cxn ang="0">
                <a:pos x="287" y="243"/>
              </a:cxn>
              <a:cxn ang="0">
                <a:pos x="212" y="134"/>
              </a:cxn>
              <a:cxn ang="0">
                <a:pos x="229" y="136"/>
              </a:cxn>
              <a:cxn ang="0">
                <a:pos x="314" y="60"/>
              </a:cxn>
              <a:cxn ang="0">
                <a:pos x="316" y="56"/>
              </a:cxn>
              <a:cxn ang="0">
                <a:pos x="321" y="53"/>
              </a:cxn>
              <a:cxn ang="0">
                <a:pos x="328" y="47"/>
              </a:cxn>
              <a:cxn ang="0">
                <a:pos x="325" y="36"/>
              </a:cxn>
              <a:cxn ang="0">
                <a:pos x="263" y="252"/>
              </a:cxn>
              <a:cxn ang="0">
                <a:pos x="276" y="259"/>
              </a:cxn>
              <a:cxn ang="0">
                <a:pos x="276" y="268"/>
              </a:cxn>
              <a:cxn ang="0">
                <a:pos x="263" y="276"/>
              </a:cxn>
              <a:cxn ang="0">
                <a:pos x="256" y="272"/>
              </a:cxn>
              <a:cxn ang="0">
                <a:pos x="252" y="265"/>
              </a:cxn>
              <a:cxn ang="0">
                <a:pos x="260" y="254"/>
              </a:cxn>
              <a:cxn ang="0">
                <a:pos x="221" y="98"/>
              </a:cxn>
              <a:cxn ang="0">
                <a:pos x="278" y="42"/>
              </a:cxn>
              <a:cxn ang="0">
                <a:pos x="234" y="111"/>
              </a:cxn>
              <a:cxn ang="0">
                <a:pos x="240" y="116"/>
              </a:cxn>
            </a:cxnLst>
            <a:rect l="0" t="0" r="r" b="b"/>
            <a:pathLst>
              <a:path w="328" h="290">
                <a:moveTo>
                  <a:pt x="325" y="36"/>
                </a:moveTo>
                <a:lnTo>
                  <a:pt x="296" y="7"/>
                </a:lnTo>
                <a:lnTo>
                  <a:pt x="296" y="7"/>
                </a:lnTo>
                <a:lnTo>
                  <a:pt x="292" y="5"/>
                </a:lnTo>
                <a:lnTo>
                  <a:pt x="289" y="4"/>
                </a:lnTo>
                <a:lnTo>
                  <a:pt x="285" y="5"/>
                </a:lnTo>
                <a:lnTo>
                  <a:pt x="281" y="7"/>
                </a:lnTo>
                <a:lnTo>
                  <a:pt x="281" y="7"/>
                </a:lnTo>
                <a:lnTo>
                  <a:pt x="279" y="11"/>
                </a:lnTo>
                <a:lnTo>
                  <a:pt x="279" y="16"/>
                </a:lnTo>
                <a:lnTo>
                  <a:pt x="279" y="16"/>
                </a:lnTo>
                <a:lnTo>
                  <a:pt x="276" y="16"/>
                </a:lnTo>
                <a:lnTo>
                  <a:pt x="272" y="18"/>
                </a:lnTo>
                <a:lnTo>
                  <a:pt x="272" y="18"/>
                </a:lnTo>
                <a:lnTo>
                  <a:pt x="196" y="94"/>
                </a:lnTo>
                <a:lnTo>
                  <a:pt x="196" y="94"/>
                </a:lnTo>
                <a:lnTo>
                  <a:pt x="196" y="103"/>
                </a:lnTo>
                <a:lnTo>
                  <a:pt x="192" y="112"/>
                </a:lnTo>
                <a:lnTo>
                  <a:pt x="200" y="121"/>
                </a:lnTo>
                <a:lnTo>
                  <a:pt x="200" y="121"/>
                </a:lnTo>
                <a:lnTo>
                  <a:pt x="200" y="121"/>
                </a:lnTo>
                <a:lnTo>
                  <a:pt x="183" y="138"/>
                </a:lnTo>
                <a:lnTo>
                  <a:pt x="129" y="83"/>
                </a:lnTo>
                <a:lnTo>
                  <a:pt x="129" y="83"/>
                </a:lnTo>
                <a:lnTo>
                  <a:pt x="131" y="74"/>
                </a:lnTo>
                <a:lnTo>
                  <a:pt x="131" y="67"/>
                </a:lnTo>
                <a:lnTo>
                  <a:pt x="131" y="58"/>
                </a:lnTo>
                <a:lnTo>
                  <a:pt x="129" y="49"/>
                </a:lnTo>
                <a:lnTo>
                  <a:pt x="127" y="42"/>
                </a:lnTo>
                <a:lnTo>
                  <a:pt x="124" y="33"/>
                </a:lnTo>
                <a:lnTo>
                  <a:pt x="118" y="25"/>
                </a:lnTo>
                <a:lnTo>
                  <a:pt x="113" y="18"/>
                </a:lnTo>
                <a:lnTo>
                  <a:pt x="113" y="18"/>
                </a:lnTo>
                <a:lnTo>
                  <a:pt x="105" y="13"/>
                </a:lnTo>
                <a:lnTo>
                  <a:pt x="98" y="9"/>
                </a:lnTo>
                <a:lnTo>
                  <a:pt x="91" y="4"/>
                </a:lnTo>
                <a:lnTo>
                  <a:pt x="82" y="2"/>
                </a:lnTo>
                <a:lnTo>
                  <a:pt x="73" y="0"/>
                </a:lnTo>
                <a:lnTo>
                  <a:pt x="66" y="0"/>
                </a:lnTo>
                <a:lnTo>
                  <a:pt x="57" y="0"/>
                </a:lnTo>
                <a:lnTo>
                  <a:pt x="47" y="2"/>
                </a:lnTo>
                <a:lnTo>
                  <a:pt x="86" y="40"/>
                </a:lnTo>
                <a:lnTo>
                  <a:pt x="76" y="76"/>
                </a:lnTo>
                <a:lnTo>
                  <a:pt x="38" y="85"/>
                </a:lnTo>
                <a:lnTo>
                  <a:pt x="2" y="49"/>
                </a:lnTo>
                <a:lnTo>
                  <a:pt x="2" y="49"/>
                </a:lnTo>
                <a:lnTo>
                  <a:pt x="0" y="56"/>
                </a:lnTo>
                <a:lnTo>
                  <a:pt x="0" y="65"/>
                </a:lnTo>
                <a:lnTo>
                  <a:pt x="0" y="74"/>
                </a:lnTo>
                <a:lnTo>
                  <a:pt x="2" y="82"/>
                </a:lnTo>
                <a:lnTo>
                  <a:pt x="4" y="91"/>
                </a:lnTo>
                <a:lnTo>
                  <a:pt x="8" y="98"/>
                </a:lnTo>
                <a:lnTo>
                  <a:pt x="13" y="105"/>
                </a:lnTo>
                <a:lnTo>
                  <a:pt x="18" y="112"/>
                </a:lnTo>
                <a:lnTo>
                  <a:pt x="18" y="112"/>
                </a:lnTo>
                <a:lnTo>
                  <a:pt x="26" y="118"/>
                </a:lnTo>
                <a:lnTo>
                  <a:pt x="35" y="123"/>
                </a:lnTo>
                <a:lnTo>
                  <a:pt x="42" y="127"/>
                </a:lnTo>
                <a:lnTo>
                  <a:pt x="51" y="129"/>
                </a:lnTo>
                <a:lnTo>
                  <a:pt x="60" y="131"/>
                </a:lnTo>
                <a:lnTo>
                  <a:pt x="69" y="131"/>
                </a:lnTo>
                <a:lnTo>
                  <a:pt x="76" y="131"/>
                </a:lnTo>
                <a:lnTo>
                  <a:pt x="86" y="129"/>
                </a:lnTo>
                <a:lnTo>
                  <a:pt x="86" y="129"/>
                </a:lnTo>
                <a:lnTo>
                  <a:pt x="140" y="181"/>
                </a:lnTo>
                <a:lnTo>
                  <a:pt x="89" y="234"/>
                </a:lnTo>
                <a:lnTo>
                  <a:pt x="86" y="230"/>
                </a:lnTo>
                <a:lnTo>
                  <a:pt x="71" y="243"/>
                </a:lnTo>
                <a:lnTo>
                  <a:pt x="47" y="281"/>
                </a:lnTo>
                <a:lnTo>
                  <a:pt x="53" y="286"/>
                </a:lnTo>
                <a:lnTo>
                  <a:pt x="91" y="263"/>
                </a:lnTo>
                <a:lnTo>
                  <a:pt x="104" y="248"/>
                </a:lnTo>
                <a:lnTo>
                  <a:pt x="100" y="245"/>
                </a:lnTo>
                <a:lnTo>
                  <a:pt x="153" y="194"/>
                </a:lnTo>
                <a:lnTo>
                  <a:pt x="240" y="281"/>
                </a:lnTo>
                <a:lnTo>
                  <a:pt x="240" y="281"/>
                </a:lnTo>
                <a:lnTo>
                  <a:pt x="245" y="285"/>
                </a:lnTo>
                <a:lnTo>
                  <a:pt x="250" y="288"/>
                </a:lnTo>
                <a:lnTo>
                  <a:pt x="256" y="290"/>
                </a:lnTo>
                <a:lnTo>
                  <a:pt x="261" y="290"/>
                </a:lnTo>
                <a:lnTo>
                  <a:pt x="261" y="290"/>
                </a:lnTo>
                <a:lnTo>
                  <a:pt x="267" y="290"/>
                </a:lnTo>
                <a:lnTo>
                  <a:pt x="272" y="288"/>
                </a:lnTo>
                <a:lnTo>
                  <a:pt x="278" y="285"/>
                </a:lnTo>
                <a:lnTo>
                  <a:pt x="283" y="281"/>
                </a:lnTo>
                <a:lnTo>
                  <a:pt x="283" y="281"/>
                </a:lnTo>
                <a:lnTo>
                  <a:pt x="287" y="277"/>
                </a:lnTo>
                <a:lnTo>
                  <a:pt x="290" y="272"/>
                </a:lnTo>
                <a:lnTo>
                  <a:pt x="292" y="265"/>
                </a:lnTo>
                <a:lnTo>
                  <a:pt x="292" y="259"/>
                </a:lnTo>
                <a:lnTo>
                  <a:pt x="292" y="254"/>
                </a:lnTo>
                <a:lnTo>
                  <a:pt x="290" y="248"/>
                </a:lnTo>
                <a:lnTo>
                  <a:pt x="287" y="243"/>
                </a:lnTo>
                <a:lnTo>
                  <a:pt x="283" y="237"/>
                </a:lnTo>
                <a:lnTo>
                  <a:pt x="196" y="150"/>
                </a:lnTo>
                <a:lnTo>
                  <a:pt x="212" y="134"/>
                </a:lnTo>
                <a:lnTo>
                  <a:pt x="220" y="141"/>
                </a:lnTo>
                <a:lnTo>
                  <a:pt x="220" y="141"/>
                </a:lnTo>
                <a:lnTo>
                  <a:pt x="229" y="136"/>
                </a:lnTo>
                <a:lnTo>
                  <a:pt x="240" y="136"/>
                </a:lnTo>
                <a:lnTo>
                  <a:pt x="314" y="62"/>
                </a:lnTo>
                <a:lnTo>
                  <a:pt x="314" y="60"/>
                </a:lnTo>
                <a:lnTo>
                  <a:pt x="314" y="60"/>
                </a:lnTo>
                <a:lnTo>
                  <a:pt x="314" y="60"/>
                </a:lnTo>
                <a:lnTo>
                  <a:pt x="316" y="56"/>
                </a:lnTo>
                <a:lnTo>
                  <a:pt x="318" y="54"/>
                </a:lnTo>
                <a:lnTo>
                  <a:pt x="318" y="54"/>
                </a:lnTo>
                <a:lnTo>
                  <a:pt x="321" y="53"/>
                </a:lnTo>
                <a:lnTo>
                  <a:pt x="325" y="51"/>
                </a:lnTo>
                <a:lnTo>
                  <a:pt x="325" y="51"/>
                </a:lnTo>
                <a:lnTo>
                  <a:pt x="328" y="47"/>
                </a:lnTo>
                <a:lnTo>
                  <a:pt x="328" y="44"/>
                </a:lnTo>
                <a:lnTo>
                  <a:pt x="328" y="40"/>
                </a:lnTo>
                <a:lnTo>
                  <a:pt x="325" y="36"/>
                </a:lnTo>
                <a:lnTo>
                  <a:pt x="325" y="36"/>
                </a:lnTo>
                <a:close/>
                <a:moveTo>
                  <a:pt x="263" y="252"/>
                </a:moveTo>
                <a:lnTo>
                  <a:pt x="263" y="252"/>
                </a:lnTo>
                <a:lnTo>
                  <a:pt x="269" y="254"/>
                </a:lnTo>
                <a:lnTo>
                  <a:pt x="272" y="256"/>
                </a:lnTo>
                <a:lnTo>
                  <a:pt x="276" y="259"/>
                </a:lnTo>
                <a:lnTo>
                  <a:pt x="276" y="265"/>
                </a:lnTo>
                <a:lnTo>
                  <a:pt x="276" y="265"/>
                </a:lnTo>
                <a:lnTo>
                  <a:pt x="276" y="268"/>
                </a:lnTo>
                <a:lnTo>
                  <a:pt x="272" y="272"/>
                </a:lnTo>
                <a:lnTo>
                  <a:pt x="269" y="276"/>
                </a:lnTo>
                <a:lnTo>
                  <a:pt x="263" y="276"/>
                </a:lnTo>
                <a:lnTo>
                  <a:pt x="263" y="276"/>
                </a:lnTo>
                <a:lnTo>
                  <a:pt x="260" y="276"/>
                </a:lnTo>
                <a:lnTo>
                  <a:pt x="256" y="272"/>
                </a:lnTo>
                <a:lnTo>
                  <a:pt x="252" y="268"/>
                </a:lnTo>
                <a:lnTo>
                  <a:pt x="252" y="265"/>
                </a:lnTo>
                <a:lnTo>
                  <a:pt x="252" y="265"/>
                </a:lnTo>
                <a:lnTo>
                  <a:pt x="252" y="259"/>
                </a:lnTo>
                <a:lnTo>
                  <a:pt x="256" y="256"/>
                </a:lnTo>
                <a:lnTo>
                  <a:pt x="260" y="254"/>
                </a:lnTo>
                <a:lnTo>
                  <a:pt x="263" y="252"/>
                </a:lnTo>
                <a:lnTo>
                  <a:pt x="263" y="252"/>
                </a:lnTo>
                <a:close/>
                <a:moveTo>
                  <a:pt x="221" y="98"/>
                </a:moveTo>
                <a:lnTo>
                  <a:pt x="216" y="92"/>
                </a:lnTo>
                <a:lnTo>
                  <a:pt x="272" y="36"/>
                </a:lnTo>
                <a:lnTo>
                  <a:pt x="278" y="42"/>
                </a:lnTo>
                <a:lnTo>
                  <a:pt x="221" y="98"/>
                </a:lnTo>
                <a:close/>
                <a:moveTo>
                  <a:pt x="240" y="116"/>
                </a:moveTo>
                <a:lnTo>
                  <a:pt x="234" y="111"/>
                </a:lnTo>
                <a:lnTo>
                  <a:pt x="290" y="54"/>
                </a:lnTo>
                <a:lnTo>
                  <a:pt x="296" y="60"/>
                </a:lnTo>
                <a:lnTo>
                  <a:pt x="240" y="116"/>
                </a:lnTo>
                <a:close/>
              </a:path>
            </a:pathLst>
          </a:custGeom>
          <a:solidFill>
            <a:schemeClr val="accent2">
              <a:lumMod val="50000"/>
            </a:schemeClr>
          </a:solidFill>
          <a:ln w="9525">
            <a:noFill/>
            <a:round/>
            <a:headEnd/>
            <a:tailEnd/>
          </a:ln>
        </p:spPr>
        <p:txBody>
          <a:bodyPr/>
          <a:lstStyle/>
          <a:p>
            <a:pPr>
              <a:defRPr/>
            </a:pPr>
            <a:endParaRPr lang="en-US" sz="2400"/>
          </a:p>
        </p:txBody>
      </p:sp>
    </p:spTree>
    <p:extLst>
      <p:ext uri="{BB962C8B-B14F-4D97-AF65-F5344CB8AC3E}">
        <p14:creationId xmlns:p14="http://schemas.microsoft.com/office/powerpoint/2010/main" val="321076111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Data-Driven Planning</a:t>
            </a:r>
          </a:p>
        </p:txBody>
      </p:sp>
      <p:sp>
        <p:nvSpPr>
          <p:cNvPr id="3" name="Subtitle 2"/>
          <p:cNvSpPr>
            <a:spLocks noGrp="1"/>
          </p:cNvSpPr>
          <p:nvPr>
            <p:ph type="subTitle" idx="1"/>
          </p:nvPr>
        </p:nvSpPr>
        <p:spPr>
          <a:xfrm>
            <a:off x="609600" y="1870364"/>
            <a:ext cx="10972800" cy="4488872"/>
          </a:xfrm>
        </p:spPr>
        <p:txBody>
          <a:bodyPr/>
          <a:lstStyle/>
          <a:p>
            <a:pPr algn="l"/>
            <a:r>
              <a:rPr lang="en-US" sz="2200" dirty="0"/>
              <a:t>In determining if early college high school/dual-enrollment approaches are a possible approach or are effectively being implemented in your states, districts, or schools, consider the following:</a:t>
            </a:r>
          </a:p>
          <a:p>
            <a:pPr marL="342900" indent="-342900" algn="l">
              <a:buFont typeface="Arial" charset="0"/>
              <a:buChar char="•"/>
            </a:pPr>
            <a:r>
              <a:rPr lang="en-US" sz="2200" dirty="0"/>
              <a:t>Overall population </a:t>
            </a:r>
          </a:p>
          <a:p>
            <a:pPr marL="342900" indent="-342900" algn="l">
              <a:buFont typeface="Arial" charset="0"/>
              <a:buChar char="•"/>
            </a:pPr>
            <a:r>
              <a:rPr lang="en-US" sz="2200" dirty="0"/>
              <a:t>Participation in early college high school or dual-enrollment programs, by subgroup </a:t>
            </a:r>
          </a:p>
          <a:p>
            <a:pPr marL="342900" indent="-342900" algn="l">
              <a:buFont typeface="Arial" charset="0"/>
              <a:buChar char="•"/>
            </a:pPr>
            <a:r>
              <a:rPr lang="en-US" sz="2200" dirty="0"/>
              <a:t>Participation in advanced courses (Advanced Placement/International Baccalaureate, math/science classes) by subgroup</a:t>
            </a:r>
          </a:p>
          <a:p>
            <a:pPr marL="342900" indent="-342900" algn="l">
              <a:buFont typeface="Arial" charset="0"/>
              <a:buChar char="•"/>
            </a:pPr>
            <a:r>
              <a:rPr lang="en-US" sz="2200" dirty="0"/>
              <a:t>“Success rate” of students enrolled in advanced courses, early college high school or dual-enrollment programs, by subgroup</a:t>
            </a:r>
          </a:p>
          <a:p>
            <a:pPr marL="342900" indent="-342900" algn="l">
              <a:buFont typeface="Arial" charset="0"/>
              <a:buChar char="•"/>
            </a:pPr>
            <a:r>
              <a:rPr lang="en-US" sz="2200" dirty="0"/>
              <a:t>Existence of policies that support student success in advanced course work (e.g., mentoring, tutoring, counseling)</a:t>
            </a:r>
          </a:p>
          <a:p>
            <a:pPr marL="342900" indent="-342900" algn="l">
              <a:buFont typeface="Arial" charset="0"/>
              <a:buChar char="•"/>
            </a:pPr>
            <a:endParaRPr lang="en-US" sz="2200" dirty="0"/>
          </a:p>
        </p:txBody>
      </p:sp>
      <p:sp>
        <p:nvSpPr>
          <p:cNvPr id="4" name="Freeform 95"/>
          <p:cNvSpPr>
            <a:spLocks noEditPoints="1"/>
          </p:cNvSpPr>
          <p:nvPr/>
        </p:nvSpPr>
        <p:spPr bwMode="auto">
          <a:xfrm>
            <a:off x="439882" y="497228"/>
            <a:ext cx="753918" cy="666554"/>
          </a:xfrm>
          <a:custGeom>
            <a:avLst/>
            <a:gdLst/>
            <a:ahLst/>
            <a:cxnLst>
              <a:cxn ang="0">
                <a:pos x="296" y="7"/>
              </a:cxn>
              <a:cxn ang="0">
                <a:pos x="285" y="5"/>
              </a:cxn>
              <a:cxn ang="0">
                <a:pos x="279" y="11"/>
              </a:cxn>
              <a:cxn ang="0">
                <a:pos x="276" y="16"/>
              </a:cxn>
              <a:cxn ang="0">
                <a:pos x="196" y="94"/>
              </a:cxn>
              <a:cxn ang="0">
                <a:pos x="192" y="112"/>
              </a:cxn>
              <a:cxn ang="0">
                <a:pos x="200" y="121"/>
              </a:cxn>
              <a:cxn ang="0">
                <a:pos x="129" y="83"/>
              </a:cxn>
              <a:cxn ang="0">
                <a:pos x="131" y="58"/>
              </a:cxn>
              <a:cxn ang="0">
                <a:pos x="124" y="33"/>
              </a:cxn>
              <a:cxn ang="0">
                <a:pos x="113" y="18"/>
              </a:cxn>
              <a:cxn ang="0">
                <a:pos x="91" y="4"/>
              </a:cxn>
              <a:cxn ang="0">
                <a:pos x="66" y="0"/>
              </a:cxn>
              <a:cxn ang="0">
                <a:pos x="86" y="40"/>
              </a:cxn>
              <a:cxn ang="0">
                <a:pos x="2" y="49"/>
              </a:cxn>
              <a:cxn ang="0">
                <a:pos x="0" y="65"/>
              </a:cxn>
              <a:cxn ang="0">
                <a:pos x="4" y="91"/>
              </a:cxn>
              <a:cxn ang="0">
                <a:pos x="18" y="112"/>
              </a:cxn>
              <a:cxn ang="0">
                <a:pos x="35" y="123"/>
              </a:cxn>
              <a:cxn ang="0">
                <a:pos x="60" y="131"/>
              </a:cxn>
              <a:cxn ang="0">
                <a:pos x="86" y="129"/>
              </a:cxn>
              <a:cxn ang="0">
                <a:pos x="89" y="234"/>
              </a:cxn>
              <a:cxn ang="0">
                <a:pos x="47" y="281"/>
              </a:cxn>
              <a:cxn ang="0">
                <a:pos x="104" y="248"/>
              </a:cxn>
              <a:cxn ang="0">
                <a:pos x="240" y="281"/>
              </a:cxn>
              <a:cxn ang="0">
                <a:pos x="250" y="288"/>
              </a:cxn>
              <a:cxn ang="0">
                <a:pos x="261" y="290"/>
              </a:cxn>
              <a:cxn ang="0">
                <a:pos x="278" y="285"/>
              </a:cxn>
              <a:cxn ang="0">
                <a:pos x="287" y="277"/>
              </a:cxn>
              <a:cxn ang="0">
                <a:pos x="292" y="259"/>
              </a:cxn>
              <a:cxn ang="0">
                <a:pos x="287" y="243"/>
              </a:cxn>
              <a:cxn ang="0">
                <a:pos x="212" y="134"/>
              </a:cxn>
              <a:cxn ang="0">
                <a:pos x="229" y="136"/>
              </a:cxn>
              <a:cxn ang="0">
                <a:pos x="314" y="60"/>
              </a:cxn>
              <a:cxn ang="0">
                <a:pos x="316" y="56"/>
              </a:cxn>
              <a:cxn ang="0">
                <a:pos x="321" y="53"/>
              </a:cxn>
              <a:cxn ang="0">
                <a:pos x="328" y="47"/>
              </a:cxn>
              <a:cxn ang="0">
                <a:pos x="325" y="36"/>
              </a:cxn>
              <a:cxn ang="0">
                <a:pos x="263" y="252"/>
              </a:cxn>
              <a:cxn ang="0">
                <a:pos x="276" y="259"/>
              </a:cxn>
              <a:cxn ang="0">
                <a:pos x="276" y="268"/>
              </a:cxn>
              <a:cxn ang="0">
                <a:pos x="263" y="276"/>
              </a:cxn>
              <a:cxn ang="0">
                <a:pos x="256" y="272"/>
              </a:cxn>
              <a:cxn ang="0">
                <a:pos x="252" y="265"/>
              </a:cxn>
              <a:cxn ang="0">
                <a:pos x="260" y="254"/>
              </a:cxn>
              <a:cxn ang="0">
                <a:pos x="221" y="98"/>
              </a:cxn>
              <a:cxn ang="0">
                <a:pos x="278" y="42"/>
              </a:cxn>
              <a:cxn ang="0">
                <a:pos x="234" y="111"/>
              </a:cxn>
              <a:cxn ang="0">
                <a:pos x="240" y="116"/>
              </a:cxn>
            </a:cxnLst>
            <a:rect l="0" t="0" r="r" b="b"/>
            <a:pathLst>
              <a:path w="328" h="290">
                <a:moveTo>
                  <a:pt x="325" y="36"/>
                </a:moveTo>
                <a:lnTo>
                  <a:pt x="296" y="7"/>
                </a:lnTo>
                <a:lnTo>
                  <a:pt x="296" y="7"/>
                </a:lnTo>
                <a:lnTo>
                  <a:pt x="292" y="5"/>
                </a:lnTo>
                <a:lnTo>
                  <a:pt x="289" y="4"/>
                </a:lnTo>
                <a:lnTo>
                  <a:pt x="285" y="5"/>
                </a:lnTo>
                <a:lnTo>
                  <a:pt x="281" y="7"/>
                </a:lnTo>
                <a:lnTo>
                  <a:pt x="281" y="7"/>
                </a:lnTo>
                <a:lnTo>
                  <a:pt x="279" y="11"/>
                </a:lnTo>
                <a:lnTo>
                  <a:pt x="279" y="16"/>
                </a:lnTo>
                <a:lnTo>
                  <a:pt x="279" y="16"/>
                </a:lnTo>
                <a:lnTo>
                  <a:pt x="276" y="16"/>
                </a:lnTo>
                <a:lnTo>
                  <a:pt x="272" y="18"/>
                </a:lnTo>
                <a:lnTo>
                  <a:pt x="272" y="18"/>
                </a:lnTo>
                <a:lnTo>
                  <a:pt x="196" y="94"/>
                </a:lnTo>
                <a:lnTo>
                  <a:pt x="196" y="94"/>
                </a:lnTo>
                <a:lnTo>
                  <a:pt x="196" y="103"/>
                </a:lnTo>
                <a:lnTo>
                  <a:pt x="192" y="112"/>
                </a:lnTo>
                <a:lnTo>
                  <a:pt x="200" y="121"/>
                </a:lnTo>
                <a:lnTo>
                  <a:pt x="200" y="121"/>
                </a:lnTo>
                <a:lnTo>
                  <a:pt x="200" y="121"/>
                </a:lnTo>
                <a:lnTo>
                  <a:pt x="183" y="138"/>
                </a:lnTo>
                <a:lnTo>
                  <a:pt x="129" y="83"/>
                </a:lnTo>
                <a:lnTo>
                  <a:pt x="129" y="83"/>
                </a:lnTo>
                <a:lnTo>
                  <a:pt x="131" y="74"/>
                </a:lnTo>
                <a:lnTo>
                  <a:pt x="131" y="67"/>
                </a:lnTo>
                <a:lnTo>
                  <a:pt x="131" y="58"/>
                </a:lnTo>
                <a:lnTo>
                  <a:pt x="129" y="49"/>
                </a:lnTo>
                <a:lnTo>
                  <a:pt x="127" y="42"/>
                </a:lnTo>
                <a:lnTo>
                  <a:pt x="124" y="33"/>
                </a:lnTo>
                <a:lnTo>
                  <a:pt x="118" y="25"/>
                </a:lnTo>
                <a:lnTo>
                  <a:pt x="113" y="18"/>
                </a:lnTo>
                <a:lnTo>
                  <a:pt x="113" y="18"/>
                </a:lnTo>
                <a:lnTo>
                  <a:pt x="105" y="13"/>
                </a:lnTo>
                <a:lnTo>
                  <a:pt x="98" y="9"/>
                </a:lnTo>
                <a:lnTo>
                  <a:pt x="91" y="4"/>
                </a:lnTo>
                <a:lnTo>
                  <a:pt x="82" y="2"/>
                </a:lnTo>
                <a:lnTo>
                  <a:pt x="73" y="0"/>
                </a:lnTo>
                <a:lnTo>
                  <a:pt x="66" y="0"/>
                </a:lnTo>
                <a:lnTo>
                  <a:pt x="57" y="0"/>
                </a:lnTo>
                <a:lnTo>
                  <a:pt x="47" y="2"/>
                </a:lnTo>
                <a:lnTo>
                  <a:pt x="86" y="40"/>
                </a:lnTo>
                <a:lnTo>
                  <a:pt x="76" y="76"/>
                </a:lnTo>
                <a:lnTo>
                  <a:pt x="38" y="85"/>
                </a:lnTo>
                <a:lnTo>
                  <a:pt x="2" y="49"/>
                </a:lnTo>
                <a:lnTo>
                  <a:pt x="2" y="49"/>
                </a:lnTo>
                <a:lnTo>
                  <a:pt x="0" y="56"/>
                </a:lnTo>
                <a:lnTo>
                  <a:pt x="0" y="65"/>
                </a:lnTo>
                <a:lnTo>
                  <a:pt x="0" y="74"/>
                </a:lnTo>
                <a:lnTo>
                  <a:pt x="2" y="82"/>
                </a:lnTo>
                <a:lnTo>
                  <a:pt x="4" y="91"/>
                </a:lnTo>
                <a:lnTo>
                  <a:pt x="8" y="98"/>
                </a:lnTo>
                <a:lnTo>
                  <a:pt x="13" y="105"/>
                </a:lnTo>
                <a:lnTo>
                  <a:pt x="18" y="112"/>
                </a:lnTo>
                <a:lnTo>
                  <a:pt x="18" y="112"/>
                </a:lnTo>
                <a:lnTo>
                  <a:pt x="26" y="118"/>
                </a:lnTo>
                <a:lnTo>
                  <a:pt x="35" y="123"/>
                </a:lnTo>
                <a:lnTo>
                  <a:pt x="42" y="127"/>
                </a:lnTo>
                <a:lnTo>
                  <a:pt x="51" y="129"/>
                </a:lnTo>
                <a:lnTo>
                  <a:pt x="60" y="131"/>
                </a:lnTo>
                <a:lnTo>
                  <a:pt x="69" y="131"/>
                </a:lnTo>
                <a:lnTo>
                  <a:pt x="76" y="131"/>
                </a:lnTo>
                <a:lnTo>
                  <a:pt x="86" y="129"/>
                </a:lnTo>
                <a:lnTo>
                  <a:pt x="86" y="129"/>
                </a:lnTo>
                <a:lnTo>
                  <a:pt x="140" y="181"/>
                </a:lnTo>
                <a:lnTo>
                  <a:pt x="89" y="234"/>
                </a:lnTo>
                <a:lnTo>
                  <a:pt x="86" y="230"/>
                </a:lnTo>
                <a:lnTo>
                  <a:pt x="71" y="243"/>
                </a:lnTo>
                <a:lnTo>
                  <a:pt x="47" y="281"/>
                </a:lnTo>
                <a:lnTo>
                  <a:pt x="53" y="286"/>
                </a:lnTo>
                <a:lnTo>
                  <a:pt x="91" y="263"/>
                </a:lnTo>
                <a:lnTo>
                  <a:pt x="104" y="248"/>
                </a:lnTo>
                <a:lnTo>
                  <a:pt x="100" y="245"/>
                </a:lnTo>
                <a:lnTo>
                  <a:pt x="153" y="194"/>
                </a:lnTo>
                <a:lnTo>
                  <a:pt x="240" y="281"/>
                </a:lnTo>
                <a:lnTo>
                  <a:pt x="240" y="281"/>
                </a:lnTo>
                <a:lnTo>
                  <a:pt x="245" y="285"/>
                </a:lnTo>
                <a:lnTo>
                  <a:pt x="250" y="288"/>
                </a:lnTo>
                <a:lnTo>
                  <a:pt x="256" y="290"/>
                </a:lnTo>
                <a:lnTo>
                  <a:pt x="261" y="290"/>
                </a:lnTo>
                <a:lnTo>
                  <a:pt x="261" y="290"/>
                </a:lnTo>
                <a:lnTo>
                  <a:pt x="267" y="290"/>
                </a:lnTo>
                <a:lnTo>
                  <a:pt x="272" y="288"/>
                </a:lnTo>
                <a:lnTo>
                  <a:pt x="278" y="285"/>
                </a:lnTo>
                <a:lnTo>
                  <a:pt x="283" y="281"/>
                </a:lnTo>
                <a:lnTo>
                  <a:pt x="283" y="281"/>
                </a:lnTo>
                <a:lnTo>
                  <a:pt x="287" y="277"/>
                </a:lnTo>
                <a:lnTo>
                  <a:pt x="290" y="272"/>
                </a:lnTo>
                <a:lnTo>
                  <a:pt x="292" y="265"/>
                </a:lnTo>
                <a:lnTo>
                  <a:pt x="292" y="259"/>
                </a:lnTo>
                <a:lnTo>
                  <a:pt x="292" y="254"/>
                </a:lnTo>
                <a:lnTo>
                  <a:pt x="290" y="248"/>
                </a:lnTo>
                <a:lnTo>
                  <a:pt x="287" y="243"/>
                </a:lnTo>
                <a:lnTo>
                  <a:pt x="283" y="237"/>
                </a:lnTo>
                <a:lnTo>
                  <a:pt x="196" y="150"/>
                </a:lnTo>
                <a:lnTo>
                  <a:pt x="212" y="134"/>
                </a:lnTo>
                <a:lnTo>
                  <a:pt x="220" y="141"/>
                </a:lnTo>
                <a:lnTo>
                  <a:pt x="220" y="141"/>
                </a:lnTo>
                <a:lnTo>
                  <a:pt x="229" y="136"/>
                </a:lnTo>
                <a:lnTo>
                  <a:pt x="240" y="136"/>
                </a:lnTo>
                <a:lnTo>
                  <a:pt x="314" y="62"/>
                </a:lnTo>
                <a:lnTo>
                  <a:pt x="314" y="60"/>
                </a:lnTo>
                <a:lnTo>
                  <a:pt x="314" y="60"/>
                </a:lnTo>
                <a:lnTo>
                  <a:pt x="314" y="60"/>
                </a:lnTo>
                <a:lnTo>
                  <a:pt x="316" y="56"/>
                </a:lnTo>
                <a:lnTo>
                  <a:pt x="318" y="54"/>
                </a:lnTo>
                <a:lnTo>
                  <a:pt x="318" y="54"/>
                </a:lnTo>
                <a:lnTo>
                  <a:pt x="321" y="53"/>
                </a:lnTo>
                <a:lnTo>
                  <a:pt x="325" y="51"/>
                </a:lnTo>
                <a:lnTo>
                  <a:pt x="325" y="51"/>
                </a:lnTo>
                <a:lnTo>
                  <a:pt x="328" y="47"/>
                </a:lnTo>
                <a:lnTo>
                  <a:pt x="328" y="44"/>
                </a:lnTo>
                <a:lnTo>
                  <a:pt x="328" y="40"/>
                </a:lnTo>
                <a:lnTo>
                  <a:pt x="325" y="36"/>
                </a:lnTo>
                <a:lnTo>
                  <a:pt x="325" y="36"/>
                </a:lnTo>
                <a:close/>
                <a:moveTo>
                  <a:pt x="263" y="252"/>
                </a:moveTo>
                <a:lnTo>
                  <a:pt x="263" y="252"/>
                </a:lnTo>
                <a:lnTo>
                  <a:pt x="269" y="254"/>
                </a:lnTo>
                <a:lnTo>
                  <a:pt x="272" y="256"/>
                </a:lnTo>
                <a:lnTo>
                  <a:pt x="276" y="259"/>
                </a:lnTo>
                <a:lnTo>
                  <a:pt x="276" y="265"/>
                </a:lnTo>
                <a:lnTo>
                  <a:pt x="276" y="265"/>
                </a:lnTo>
                <a:lnTo>
                  <a:pt x="276" y="268"/>
                </a:lnTo>
                <a:lnTo>
                  <a:pt x="272" y="272"/>
                </a:lnTo>
                <a:lnTo>
                  <a:pt x="269" y="276"/>
                </a:lnTo>
                <a:lnTo>
                  <a:pt x="263" y="276"/>
                </a:lnTo>
                <a:lnTo>
                  <a:pt x="263" y="276"/>
                </a:lnTo>
                <a:lnTo>
                  <a:pt x="260" y="276"/>
                </a:lnTo>
                <a:lnTo>
                  <a:pt x="256" y="272"/>
                </a:lnTo>
                <a:lnTo>
                  <a:pt x="252" y="268"/>
                </a:lnTo>
                <a:lnTo>
                  <a:pt x="252" y="265"/>
                </a:lnTo>
                <a:lnTo>
                  <a:pt x="252" y="265"/>
                </a:lnTo>
                <a:lnTo>
                  <a:pt x="252" y="259"/>
                </a:lnTo>
                <a:lnTo>
                  <a:pt x="256" y="256"/>
                </a:lnTo>
                <a:lnTo>
                  <a:pt x="260" y="254"/>
                </a:lnTo>
                <a:lnTo>
                  <a:pt x="263" y="252"/>
                </a:lnTo>
                <a:lnTo>
                  <a:pt x="263" y="252"/>
                </a:lnTo>
                <a:close/>
                <a:moveTo>
                  <a:pt x="221" y="98"/>
                </a:moveTo>
                <a:lnTo>
                  <a:pt x="216" y="92"/>
                </a:lnTo>
                <a:lnTo>
                  <a:pt x="272" y="36"/>
                </a:lnTo>
                <a:lnTo>
                  <a:pt x="278" y="42"/>
                </a:lnTo>
                <a:lnTo>
                  <a:pt x="221" y="98"/>
                </a:lnTo>
                <a:close/>
                <a:moveTo>
                  <a:pt x="240" y="116"/>
                </a:moveTo>
                <a:lnTo>
                  <a:pt x="234" y="111"/>
                </a:lnTo>
                <a:lnTo>
                  <a:pt x="290" y="54"/>
                </a:lnTo>
                <a:lnTo>
                  <a:pt x="296" y="60"/>
                </a:lnTo>
                <a:lnTo>
                  <a:pt x="240" y="116"/>
                </a:lnTo>
                <a:close/>
              </a:path>
            </a:pathLst>
          </a:custGeom>
          <a:solidFill>
            <a:schemeClr val="accent2">
              <a:lumMod val="50000"/>
            </a:schemeClr>
          </a:solidFill>
          <a:ln w="9525">
            <a:noFill/>
            <a:round/>
            <a:headEnd/>
            <a:tailEnd/>
          </a:ln>
        </p:spPr>
        <p:txBody>
          <a:bodyPr/>
          <a:lstStyle/>
          <a:p>
            <a:pPr>
              <a:defRPr/>
            </a:pPr>
            <a:endParaRPr lang="en-US" sz="2400"/>
          </a:p>
        </p:txBody>
      </p:sp>
    </p:spTree>
    <p:extLst>
      <p:ext uri="{BB962C8B-B14F-4D97-AF65-F5344CB8AC3E}">
        <p14:creationId xmlns:p14="http://schemas.microsoft.com/office/powerpoint/2010/main" val="43363200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40512"/>
            <a:ext cx="10972800" cy="664833"/>
          </a:xfrm>
        </p:spPr>
        <p:txBody>
          <a:bodyPr/>
          <a:lstStyle/>
          <a:p>
            <a:r>
              <a:rPr lang="en-US" dirty="0"/>
              <a:t>Data Collection Tool</a:t>
            </a:r>
          </a:p>
        </p:txBody>
      </p:sp>
      <p:graphicFrame>
        <p:nvGraphicFramePr>
          <p:cNvPr id="5" name="Content Placeholder 3"/>
          <p:cNvGraphicFramePr>
            <a:graphicFrameLocks/>
          </p:cNvGraphicFramePr>
          <p:nvPr>
            <p:extLst>
              <p:ext uri="{D42A27DB-BD31-4B8C-83A1-F6EECF244321}">
                <p14:modId xmlns:p14="http://schemas.microsoft.com/office/powerpoint/2010/main" val="173534232"/>
              </p:ext>
            </p:extLst>
          </p:nvPr>
        </p:nvGraphicFramePr>
        <p:xfrm>
          <a:off x="490364" y="1305427"/>
          <a:ext cx="10807556" cy="5278702"/>
        </p:xfrm>
        <a:graphic>
          <a:graphicData uri="http://schemas.openxmlformats.org/drawingml/2006/table">
            <a:tbl>
              <a:tblPr firstRow="1" bandRow="1">
                <a:tableStyleId>{21E4AEA4-8DFA-4A89-87EB-49C32662AFE0}</a:tableStyleId>
              </a:tblPr>
              <a:tblGrid>
                <a:gridCol w="2420221">
                  <a:extLst>
                    <a:ext uri="{9D8B030D-6E8A-4147-A177-3AD203B41FA5}">
                      <a16:colId xmlns:a16="http://schemas.microsoft.com/office/drawing/2014/main" xmlns="" val="4233072972"/>
                    </a:ext>
                  </a:extLst>
                </a:gridCol>
                <a:gridCol w="671376">
                  <a:extLst>
                    <a:ext uri="{9D8B030D-6E8A-4147-A177-3AD203B41FA5}">
                      <a16:colId xmlns:a16="http://schemas.microsoft.com/office/drawing/2014/main" xmlns="" val="2520694994"/>
                    </a:ext>
                  </a:extLst>
                </a:gridCol>
                <a:gridCol w="1080040">
                  <a:extLst>
                    <a:ext uri="{9D8B030D-6E8A-4147-A177-3AD203B41FA5}">
                      <a16:colId xmlns:a16="http://schemas.microsoft.com/office/drawing/2014/main" xmlns="" val="1311485668"/>
                    </a:ext>
                  </a:extLst>
                </a:gridCol>
                <a:gridCol w="1070310">
                  <a:extLst>
                    <a:ext uri="{9D8B030D-6E8A-4147-A177-3AD203B41FA5}">
                      <a16:colId xmlns:a16="http://schemas.microsoft.com/office/drawing/2014/main" xmlns="" val="2473617442"/>
                    </a:ext>
                  </a:extLst>
                </a:gridCol>
                <a:gridCol w="1255181">
                  <a:extLst>
                    <a:ext uri="{9D8B030D-6E8A-4147-A177-3AD203B41FA5}">
                      <a16:colId xmlns:a16="http://schemas.microsoft.com/office/drawing/2014/main" xmlns="" val="2878162718"/>
                    </a:ext>
                  </a:extLst>
                </a:gridCol>
                <a:gridCol w="934088">
                  <a:extLst>
                    <a:ext uri="{9D8B030D-6E8A-4147-A177-3AD203B41FA5}">
                      <a16:colId xmlns:a16="http://schemas.microsoft.com/office/drawing/2014/main" xmlns="" val="1119325781"/>
                    </a:ext>
                  </a:extLst>
                </a:gridCol>
                <a:gridCol w="1225991">
                  <a:extLst>
                    <a:ext uri="{9D8B030D-6E8A-4147-A177-3AD203B41FA5}">
                      <a16:colId xmlns:a16="http://schemas.microsoft.com/office/drawing/2014/main" xmlns="" val="20006"/>
                    </a:ext>
                  </a:extLst>
                </a:gridCol>
                <a:gridCol w="1128690">
                  <a:extLst>
                    <a:ext uri="{9D8B030D-6E8A-4147-A177-3AD203B41FA5}">
                      <a16:colId xmlns:a16="http://schemas.microsoft.com/office/drawing/2014/main" xmlns="" val="20007"/>
                    </a:ext>
                  </a:extLst>
                </a:gridCol>
                <a:gridCol w="1021659">
                  <a:extLst>
                    <a:ext uri="{9D8B030D-6E8A-4147-A177-3AD203B41FA5}">
                      <a16:colId xmlns:a16="http://schemas.microsoft.com/office/drawing/2014/main" xmlns="" val="20008"/>
                    </a:ext>
                  </a:extLst>
                </a:gridCol>
              </a:tblGrid>
              <a:tr h="568112">
                <a:tc>
                  <a:txBody>
                    <a:bodyPr/>
                    <a:lstStyle/>
                    <a:p>
                      <a:endParaRPr lang="en-US" sz="1100" dirty="0"/>
                    </a:p>
                  </a:txBody>
                  <a:tcPr marL="87571" marR="87571" marT="43785" marB="43785"/>
                </a:tc>
                <a:tc>
                  <a:txBody>
                    <a:bodyPr/>
                    <a:lstStyle/>
                    <a:p>
                      <a:pPr algn="ctr"/>
                      <a:r>
                        <a:rPr lang="en-US" sz="1100" dirty="0"/>
                        <a:t>White</a:t>
                      </a:r>
                    </a:p>
                  </a:txBody>
                  <a:tcPr marL="87571" marR="87571" marT="43785" marB="43785"/>
                </a:tc>
                <a:tc>
                  <a:txBody>
                    <a:bodyPr/>
                    <a:lstStyle/>
                    <a:p>
                      <a:pPr algn="ctr"/>
                      <a:r>
                        <a:rPr lang="en-US" sz="1100" dirty="0"/>
                        <a:t>Black</a:t>
                      </a:r>
                    </a:p>
                  </a:txBody>
                  <a:tcPr marL="87571" marR="87571" marT="43785" marB="43785"/>
                </a:tc>
                <a:tc>
                  <a:txBody>
                    <a:bodyPr/>
                    <a:lstStyle/>
                    <a:p>
                      <a:pPr algn="ctr"/>
                      <a:r>
                        <a:rPr lang="en-US" sz="1100" dirty="0"/>
                        <a:t>Hispanic</a:t>
                      </a:r>
                    </a:p>
                  </a:txBody>
                  <a:tcPr marL="87571" marR="87571" marT="43785" marB="43785"/>
                </a:tc>
                <a:tc>
                  <a:txBody>
                    <a:bodyPr/>
                    <a:lstStyle/>
                    <a:p>
                      <a:pPr algn="ctr"/>
                      <a:r>
                        <a:rPr lang="en-US" sz="1100" dirty="0"/>
                        <a:t>Asian/Pacific</a:t>
                      </a:r>
                      <a:r>
                        <a:rPr lang="en-US" sz="1100" baseline="0" dirty="0"/>
                        <a:t> Islander</a:t>
                      </a:r>
                      <a:endParaRPr lang="en-US" sz="1100" dirty="0"/>
                    </a:p>
                  </a:txBody>
                  <a:tcPr marL="87571" marR="87571" marT="43785" marB="43785"/>
                </a:tc>
                <a:tc>
                  <a:txBody>
                    <a:bodyPr/>
                    <a:lstStyle/>
                    <a:p>
                      <a:pPr algn="ctr"/>
                      <a:r>
                        <a:rPr lang="en-US" sz="1100" dirty="0"/>
                        <a:t>Other</a:t>
                      </a:r>
                    </a:p>
                  </a:txBody>
                  <a:tcPr marL="87571" marR="87571" marT="43785" marB="43785"/>
                </a:tc>
                <a:tc>
                  <a:txBody>
                    <a:bodyPr/>
                    <a:lstStyle/>
                    <a:p>
                      <a:pPr algn="ctr"/>
                      <a:r>
                        <a:rPr lang="en-US" sz="1100" dirty="0"/>
                        <a:t>SWD</a:t>
                      </a:r>
                    </a:p>
                  </a:txBody>
                  <a:tcPr marL="87571" marR="87571" marT="43785" marB="43785"/>
                </a:tc>
                <a:tc>
                  <a:txBody>
                    <a:bodyPr/>
                    <a:lstStyle/>
                    <a:p>
                      <a:pPr algn="ctr"/>
                      <a:r>
                        <a:rPr lang="en-US" sz="1100" dirty="0"/>
                        <a:t>SRFRM</a:t>
                      </a:r>
                    </a:p>
                  </a:txBody>
                  <a:tcPr marL="87571" marR="87571" marT="43785" marB="43785"/>
                </a:tc>
                <a:tc>
                  <a:txBody>
                    <a:bodyPr/>
                    <a:lstStyle/>
                    <a:p>
                      <a:pPr algn="ctr"/>
                      <a:r>
                        <a:rPr lang="en-US" sz="1100" dirty="0"/>
                        <a:t>ELL</a:t>
                      </a:r>
                    </a:p>
                  </a:txBody>
                  <a:tcPr marL="87571" marR="87571" marT="43785" marB="43785"/>
                </a:tc>
                <a:extLst>
                  <a:ext uri="{0D108BD9-81ED-4DB2-BD59-A6C34878D82A}">
                    <a16:rowId xmlns:a16="http://schemas.microsoft.com/office/drawing/2014/main" xmlns="" val="3107674158"/>
                  </a:ext>
                </a:extLst>
              </a:tr>
              <a:tr h="733810">
                <a:tc>
                  <a:txBody>
                    <a:bodyPr/>
                    <a:lstStyle/>
                    <a:p>
                      <a:r>
                        <a:rPr lang="en-US" sz="1100" baseline="0"/>
                        <a:t>Number or percentage of student population</a:t>
                      </a:r>
                      <a:endParaRPr lang="en-US" sz="1100" dirty="0"/>
                    </a:p>
                  </a:txBody>
                  <a:tcPr marL="87571" marR="87571" marT="43785" marB="43785" anchor="ctr"/>
                </a:tc>
                <a:tc>
                  <a:txBody>
                    <a:bodyPr/>
                    <a:lstStyle/>
                    <a:p>
                      <a:endParaRPr lang="en-US" sz="1100" dirty="0"/>
                    </a:p>
                  </a:txBody>
                  <a:tcPr marL="87571" marR="87571" marT="43785" marB="43785"/>
                </a:tc>
                <a:tc>
                  <a:txBody>
                    <a:bodyPr/>
                    <a:lstStyle/>
                    <a:p>
                      <a:endParaRPr lang="en-US" sz="1100" dirty="0"/>
                    </a:p>
                  </a:txBody>
                  <a:tcPr marL="87571" marR="87571" marT="43785" marB="43785"/>
                </a:tc>
                <a:tc>
                  <a:txBody>
                    <a:bodyPr/>
                    <a:lstStyle/>
                    <a:p>
                      <a:endParaRPr lang="en-US" sz="1100" dirty="0"/>
                    </a:p>
                  </a:txBody>
                  <a:tcPr marL="87571" marR="87571" marT="43785" marB="43785"/>
                </a:tc>
                <a:tc>
                  <a:txBody>
                    <a:bodyPr/>
                    <a:lstStyle/>
                    <a:p>
                      <a:endParaRPr lang="en-US" sz="1100"/>
                    </a:p>
                  </a:txBody>
                  <a:tcPr marL="87571" marR="87571" marT="43785" marB="43785"/>
                </a:tc>
                <a:tc>
                  <a:txBody>
                    <a:bodyPr/>
                    <a:lstStyle/>
                    <a:p>
                      <a:endParaRPr lang="en-US" sz="1100"/>
                    </a:p>
                  </a:txBody>
                  <a:tcPr marL="87571" marR="87571" marT="43785" marB="43785"/>
                </a:tc>
                <a:tc>
                  <a:txBody>
                    <a:bodyPr/>
                    <a:lstStyle/>
                    <a:p>
                      <a:endParaRPr lang="en-US" sz="1100"/>
                    </a:p>
                  </a:txBody>
                  <a:tcPr marL="87571" marR="87571" marT="43785" marB="43785"/>
                </a:tc>
                <a:tc>
                  <a:txBody>
                    <a:bodyPr/>
                    <a:lstStyle/>
                    <a:p>
                      <a:endParaRPr lang="en-US" sz="1100"/>
                    </a:p>
                  </a:txBody>
                  <a:tcPr marL="87571" marR="87571" marT="43785" marB="43785"/>
                </a:tc>
                <a:tc>
                  <a:txBody>
                    <a:bodyPr/>
                    <a:lstStyle/>
                    <a:p>
                      <a:endParaRPr lang="en-US" sz="1100"/>
                    </a:p>
                  </a:txBody>
                  <a:tcPr marL="87571" marR="87571" marT="43785" marB="43785"/>
                </a:tc>
                <a:extLst>
                  <a:ext uri="{0D108BD9-81ED-4DB2-BD59-A6C34878D82A}">
                    <a16:rowId xmlns:a16="http://schemas.microsoft.com/office/drawing/2014/main" xmlns="" val="1050292890"/>
                  </a:ext>
                </a:extLst>
              </a:tr>
              <a:tr h="402412">
                <a:tc>
                  <a:txBody>
                    <a:bodyPr/>
                    <a:lstStyle/>
                    <a:p>
                      <a:r>
                        <a:rPr lang="en-US" sz="1100" dirty="0"/>
                        <a:t>Graduation rate</a:t>
                      </a:r>
                    </a:p>
                  </a:txBody>
                  <a:tcPr marL="87571" marR="87571" marT="43785" marB="43785" anchor="ctr"/>
                </a:tc>
                <a:tc>
                  <a:txBody>
                    <a:bodyPr/>
                    <a:lstStyle/>
                    <a:p>
                      <a:endParaRPr lang="en-US" sz="1100"/>
                    </a:p>
                  </a:txBody>
                  <a:tcPr marL="87571" marR="87571" marT="43785" marB="43785"/>
                </a:tc>
                <a:tc>
                  <a:txBody>
                    <a:bodyPr/>
                    <a:lstStyle/>
                    <a:p>
                      <a:endParaRPr lang="en-US" sz="1100" dirty="0"/>
                    </a:p>
                  </a:txBody>
                  <a:tcPr marL="87571" marR="87571" marT="43785" marB="43785"/>
                </a:tc>
                <a:tc>
                  <a:txBody>
                    <a:bodyPr/>
                    <a:lstStyle/>
                    <a:p>
                      <a:endParaRPr lang="en-US" sz="1100" dirty="0"/>
                    </a:p>
                  </a:txBody>
                  <a:tcPr marL="87571" marR="87571" marT="43785" marB="43785"/>
                </a:tc>
                <a:tc>
                  <a:txBody>
                    <a:bodyPr/>
                    <a:lstStyle/>
                    <a:p>
                      <a:endParaRPr lang="en-US" sz="1100"/>
                    </a:p>
                  </a:txBody>
                  <a:tcPr marL="87571" marR="87571" marT="43785" marB="43785"/>
                </a:tc>
                <a:tc>
                  <a:txBody>
                    <a:bodyPr/>
                    <a:lstStyle/>
                    <a:p>
                      <a:endParaRPr lang="en-US" sz="1100" dirty="0"/>
                    </a:p>
                  </a:txBody>
                  <a:tcPr marL="87571" marR="87571" marT="43785" marB="43785"/>
                </a:tc>
                <a:tc>
                  <a:txBody>
                    <a:bodyPr/>
                    <a:lstStyle/>
                    <a:p>
                      <a:endParaRPr lang="en-US" sz="1100" dirty="0"/>
                    </a:p>
                  </a:txBody>
                  <a:tcPr marL="87571" marR="87571" marT="43785" marB="43785"/>
                </a:tc>
                <a:tc>
                  <a:txBody>
                    <a:bodyPr/>
                    <a:lstStyle/>
                    <a:p>
                      <a:endParaRPr lang="en-US" sz="1100" dirty="0"/>
                    </a:p>
                  </a:txBody>
                  <a:tcPr marL="87571" marR="87571" marT="43785" marB="43785"/>
                </a:tc>
                <a:tc>
                  <a:txBody>
                    <a:bodyPr/>
                    <a:lstStyle/>
                    <a:p>
                      <a:endParaRPr lang="en-US" sz="1100" dirty="0"/>
                    </a:p>
                  </a:txBody>
                  <a:tcPr marL="87571" marR="87571" marT="43785" marB="43785"/>
                </a:tc>
                <a:extLst>
                  <a:ext uri="{0D108BD9-81ED-4DB2-BD59-A6C34878D82A}">
                    <a16:rowId xmlns:a16="http://schemas.microsoft.com/office/drawing/2014/main" xmlns="" val="2403563305"/>
                  </a:ext>
                </a:extLst>
              </a:tr>
              <a:tr h="568112">
                <a:tc>
                  <a:txBody>
                    <a:bodyPr/>
                    <a:lstStyle/>
                    <a:p>
                      <a:r>
                        <a:rPr lang="en-US" sz="1100" dirty="0"/>
                        <a:t>Enrollment</a:t>
                      </a:r>
                      <a:r>
                        <a:rPr lang="en-US" sz="1100" baseline="0" dirty="0"/>
                        <a:t> in special education</a:t>
                      </a:r>
                      <a:endParaRPr lang="en-US" sz="1100" dirty="0"/>
                    </a:p>
                  </a:txBody>
                  <a:tcPr marL="87571" marR="87571" marT="43785" marB="43785" anchor="ctr"/>
                </a:tc>
                <a:tc>
                  <a:txBody>
                    <a:bodyPr/>
                    <a:lstStyle/>
                    <a:p>
                      <a:endParaRPr lang="en-US" sz="1100"/>
                    </a:p>
                  </a:txBody>
                  <a:tcPr marL="87571" marR="87571" marT="43785" marB="43785"/>
                </a:tc>
                <a:tc>
                  <a:txBody>
                    <a:bodyPr/>
                    <a:lstStyle/>
                    <a:p>
                      <a:endParaRPr lang="en-US" sz="1100" dirty="0"/>
                    </a:p>
                  </a:txBody>
                  <a:tcPr marL="87571" marR="87571" marT="43785" marB="43785"/>
                </a:tc>
                <a:tc>
                  <a:txBody>
                    <a:bodyPr/>
                    <a:lstStyle/>
                    <a:p>
                      <a:endParaRPr lang="en-US" sz="1100" dirty="0"/>
                    </a:p>
                  </a:txBody>
                  <a:tcPr marL="87571" marR="87571" marT="43785" marB="43785"/>
                </a:tc>
                <a:tc>
                  <a:txBody>
                    <a:bodyPr/>
                    <a:lstStyle/>
                    <a:p>
                      <a:endParaRPr lang="en-US" sz="1100"/>
                    </a:p>
                  </a:txBody>
                  <a:tcPr marL="87571" marR="87571" marT="43785" marB="43785"/>
                </a:tc>
                <a:tc>
                  <a:txBody>
                    <a:bodyPr/>
                    <a:lstStyle/>
                    <a:p>
                      <a:endParaRPr lang="en-US" sz="1100"/>
                    </a:p>
                  </a:txBody>
                  <a:tcPr marL="87571" marR="87571" marT="43785" marB="43785"/>
                </a:tc>
                <a:tc>
                  <a:txBody>
                    <a:bodyPr/>
                    <a:lstStyle/>
                    <a:p>
                      <a:endParaRPr lang="en-US" sz="1100"/>
                    </a:p>
                  </a:txBody>
                  <a:tcPr marL="87571" marR="87571" marT="43785" marB="43785"/>
                </a:tc>
                <a:tc>
                  <a:txBody>
                    <a:bodyPr/>
                    <a:lstStyle/>
                    <a:p>
                      <a:endParaRPr lang="en-US" sz="1100"/>
                    </a:p>
                  </a:txBody>
                  <a:tcPr marL="87571" marR="87571" marT="43785" marB="43785"/>
                </a:tc>
                <a:tc>
                  <a:txBody>
                    <a:bodyPr/>
                    <a:lstStyle/>
                    <a:p>
                      <a:endParaRPr lang="en-US" sz="1100"/>
                    </a:p>
                  </a:txBody>
                  <a:tcPr marL="87571" marR="87571" marT="43785" marB="43785"/>
                </a:tc>
                <a:extLst>
                  <a:ext uri="{0D108BD9-81ED-4DB2-BD59-A6C34878D82A}">
                    <a16:rowId xmlns:a16="http://schemas.microsoft.com/office/drawing/2014/main" xmlns="" val="3171747575"/>
                  </a:ext>
                </a:extLst>
              </a:tr>
              <a:tr h="568112">
                <a:tc>
                  <a:txBody>
                    <a:bodyPr/>
                    <a:lstStyle/>
                    <a:p>
                      <a:r>
                        <a:rPr lang="en-US" sz="1100"/>
                        <a:t>Participation in</a:t>
                      </a:r>
                      <a:r>
                        <a:rPr lang="en-US" sz="1100" baseline="0"/>
                        <a:t> gifted programs</a:t>
                      </a:r>
                      <a:endParaRPr lang="en-US" sz="1100" dirty="0"/>
                    </a:p>
                  </a:txBody>
                  <a:tcPr marL="87571" marR="87571" marT="43785" marB="43785" anchor="ctr"/>
                </a:tc>
                <a:tc>
                  <a:txBody>
                    <a:bodyPr/>
                    <a:lstStyle/>
                    <a:p>
                      <a:endParaRPr lang="en-US" sz="1100"/>
                    </a:p>
                  </a:txBody>
                  <a:tcPr marL="87571" marR="87571" marT="43785" marB="43785"/>
                </a:tc>
                <a:tc>
                  <a:txBody>
                    <a:bodyPr/>
                    <a:lstStyle/>
                    <a:p>
                      <a:endParaRPr lang="en-US" sz="1100" dirty="0"/>
                    </a:p>
                  </a:txBody>
                  <a:tcPr marL="87571" marR="87571" marT="43785" marB="43785"/>
                </a:tc>
                <a:tc>
                  <a:txBody>
                    <a:bodyPr/>
                    <a:lstStyle/>
                    <a:p>
                      <a:endParaRPr lang="en-US" sz="1100"/>
                    </a:p>
                  </a:txBody>
                  <a:tcPr marL="87571" marR="87571" marT="43785" marB="43785"/>
                </a:tc>
                <a:tc>
                  <a:txBody>
                    <a:bodyPr/>
                    <a:lstStyle/>
                    <a:p>
                      <a:endParaRPr lang="en-US" sz="1100" dirty="0"/>
                    </a:p>
                  </a:txBody>
                  <a:tcPr marL="87571" marR="87571" marT="43785" marB="43785"/>
                </a:tc>
                <a:tc>
                  <a:txBody>
                    <a:bodyPr/>
                    <a:lstStyle/>
                    <a:p>
                      <a:endParaRPr lang="en-US" sz="1100"/>
                    </a:p>
                  </a:txBody>
                  <a:tcPr marL="87571" marR="87571" marT="43785" marB="43785"/>
                </a:tc>
                <a:tc>
                  <a:txBody>
                    <a:bodyPr/>
                    <a:lstStyle/>
                    <a:p>
                      <a:endParaRPr lang="en-US" sz="1100"/>
                    </a:p>
                  </a:txBody>
                  <a:tcPr marL="87571" marR="87571" marT="43785" marB="43785"/>
                </a:tc>
                <a:tc>
                  <a:txBody>
                    <a:bodyPr/>
                    <a:lstStyle/>
                    <a:p>
                      <a:endParaRPr lang="en-US" sz="1100"/>
                    </a:p>
                  </a:txBody>
                  <a:tcPr marL="87571" marR="87571" marT="43785" marB="43785"/>
                </a:tc>
                <a:tc>
                  <a:txBody>
                    <a:bodyPr/>
                    <a:lstStyle/>
                    <a:p>
                      <a:endParaRPr lang="en-US" sz="1100"/>
                    </a:p>
                  </a:txBody>
                  <a:tcPr marL="87571" marR="87571" marT="43785" marB="43785"/>
                </a:tc>
                <a:extLst>
                  <a:ext uri="{0D108BD9-81ED-4DB2-BD59-A6C34878D82A}">
                    <a16:rowId xmlns:a16="http://schemas.microsoft.com/office/drawing/2014/main" xmlns="" val="3407321361"/>
                  </a:ext>
                </a:extLst>
              </a:tr>
              <a:tr h="4024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a:t>Participation in</a:t>
                      </a:r>
                      <a:r>
                        <a:rPr lang="en-US" sz="1100" baseline="0"/>
                        <a:t> AP/IB</a:t>
                      </a:r>
                      <a:endParaRPr lang="en-US" sz="1100" dirty="0"/>
                    </a:p>
                  </a:txBody>
                  <a:tcPr marL="87571" marR="87571" marT="43785" marB="43785" anchor="ctr"/>
                </a:tc>
                <a:tc>
                  <a:txBody>
                    <a:bodyPr/>
                    <a:lstStyle/>
                    <a:p>
                      <a:endParaRPr lang="en-US" sz="1100" dirty="0"/>
                    </a:p>
                  </a:txBody>
                  <a:tcPr marL="87571" marR="87571" marT="43785" marB="43785"/>
                </a:tc>
                <a:tc>
                  <a:txBody>
                    <a:bodyPr/>
                    <a:lstStyle/>
                    <a:p>
                      <a:endParaRPr lang="en-US" sz="1100" dirty="0"/>
                    </a:p>
                  </a:txBody>
                  <a:tcPr marL="87571" marR="87571" marT="43785" marB="43785"/>
                </a:tc>
                <a:tc>
                  <a:txBody>
                    <a:bodyPr/>
                    <a:lstStyle/>
                    <a:p>
                      <a:endParaRPr lang="en-US" sz="1100" dirty="0"/>
                    </a:p>
                  </a:txBody>
                  <a:tcPr marL="87571" marR="87571" marT="43785" marB="43785"/>
                </a:tc>
                <a:tc>
                  <a:txBody>
                    <a:bodyPr/>
                    <a:lstStyle/>
                    <a:p>
                      <a:endParaRPr lang="en-US" sz="1100" dirty="0"/>
                    </a:p>
                  </a:txBody>
                  <a:tcPr marL="87571" marR="87571" marT="43785" marB="43785"/>
                </a:tc>
                <a:tc>
                  <a:txBody>
                    <a:bodyPr/>
                    <a:lstStyle/>
                    <a:p>
                      <a:endParaRPr lang="en-US" sz="1100" dirty="0"/>
                    </a:p>
                  </a:txBody>
                  <a:tcPr marL="87571" marR="87571" marT="43785" marB="43785"/>
                </a:tc>
                <a:tc>
                  <a:txBody>
                    <a:bodyPr/>
                    <a:lstStyle/>
                    <a:p>
                      <a:endParaRPr lang="en-US" sz="1100" dirty="0"/>
                    </a:p>
                  </a:txBody>
                  <a:tcPr marL="87571" marR="87571" marT="43785" marB="43785"/>
                </a:tc>
                <a:tc>
                  <a:txBody>
                    <a:bodyPr/>
                    <a:lstStyle/>
                    <a:p>
                      <a:endParaRPr lang="en-US" sz="1100" dirty="0"/>
                    </a:p>
                  </a:txBody>
                  <a:tcPr marL="87571" marR="87571" marT="43785" marB="43785"/>
                </a:tc>
                <a:tc>
                  <a:txBody>
                    <a:bodyPr/>
                    <a:lstStyle/>
                    <a:p>
                      <a:endParaRPr lang="en-US" sz="1100" dirty="0"/>
                    </a:p>
                  </a:txBody>
                  <a:tcPr marL="87571" marR="87571" marT="43785" marB="43785"/>
                </a:tc>
                <a:extLst>
                  <a:ext uri="{0D108BD9-81ED-4DB2-BD59-A6C34878D82A}">
                    <a16:rowId xmlns:a16="http://schemas.microsoft.com/office/drawing/2014/main" xmlns="" val="3560272336"/>
                  </a:ext>
                </a:extLst>
              </a:tr>
              <a:tr h="7338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a:t>Participation in </a:t>
                      </a:r>
                      <a:r>
                        <a:rPr lang="en-US" sz="1100" baseline="0"/>
                        <a:t>early college high school</a:t>
                      </a:r>
                      <a:endParaRPr lang="en-US" sz="1100" dirty="0"/>
                    </a:p>
                  </a:txBody>
                  <a:tcPr marL="87571" marR="87571" marT="43785" marB="43785" anchor="ctr"/>
                </a:tc>
                <a:tc>
                  <a:txBody>
                    <a:bodyPr/>
                    <a:lstStyle/>
                    <a:p>
                      <a:endParaRPr lang="en-US" sz="1100" dirty="0"/>
                    </a:p>
                  </a:txBody>
                  <a:tcPr marL="87571" marR="87571" marT="43785" marB="43785"/>
                </a:tc>
                <a:tc>
                  <a:txBody>
                    <a:bodyPr/>
                    <a:lstStyle/>
                    <a:p>
                      <a:endParaRPr lang="en-US" sz="1100" dirty="0"/>
                    </a:p>
                  </a:txBody>
                  <a:tcPr marL="87571" marR="87571" marT="43785" marB="43785"/>
                </a:tc>
                <a:tc>
                  <a:txBody>
                    <a:bodyPr/>
                    <a:lstStyle/>
                    <a:p>
                      <a:endParaRPr lang="en-US" sz="1100" dirty="0"/>
                    </a:p>
                  </a:txBody>
                  <a:tcPr marL="87571" marR="87571" marT="43785" marB="43785"/>
                </a:tc>
                <a:tc>
                  <a:txBody>
                    <a:bodyPr/>
                    <a:lstStyle/>
                    <a:p>
                      <a:endParaRPr lang="en-US" sz="1100" dirty="0"/>
                    </a:p>
                  </a:txBody>
                  <a:tcPr marL="87571" marR="87571" marT="43785" marB="43785"/>
                </a:tc>
                <a:tc>
                  <a:txBody>
                    <a:bodyPr/>
                    <a:lstStyle/>
                    <a:p>
                      <a:endParaRPr lang="en-US" sz="1100" dirty="0"/>
                    </a:p>
                  </a:txBody>
                  <a:tcPr marL="87571" marR="87571" marT="43785" marB="43785"/>
                </a:tc>
                <a:tc>
                  <a:txBody>
                    <a:bodyPr/>
                    <a:lstStyle/>
                    <a:p>
                      <a:endParaRPr lang="en-US" sz="1100" dirty="0"/>
                    </a:p>
                  </a:txBody>
                  <a:tcPr marL="87571" marR="87571" marT="43785" marB="43785"/>
                </a:tc>
                <a:tc>
                  <a:txBody>
                    <a:bodyPr/>
                    <a:lstStyle/>
                    <a:p>
                      <a:endParaRPr lang="en-US" sz="1100" dirty="0"/>
                    </a:p>
                  </a:txBody>
                  <a:tcPr marL="87571" marR="87571" marT="43785" marB="43785"/>
                </a:tc>
                <a:tc>
                  <a:txBody>
                    <a:bodyPr/>
                    <a:lstStyle/>
                    <a:p>
                      <a:endParaRPr lang="en-US" sz="1100" dirty="0"/>
                    </a:p>
                  </a:txBody>
                  <a:tcPr marL="87571" marR="87571" marT="43785" marB="43785"/>
                </a:tc>
                <a:extLst>
                  <a:ext uri="{0D108BD9-81ED-4DB2-BD59-A6C34878D82A}">
                    <a16:rowId xmlns:a16="http://schemas.microsoft.com/office/drawing/2014/main" xmlns="" val="4204782843"/>
                  </a:ext>
                </a:extLst>
              </a:tr>
              <a:tr h="7338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a:t>Participation in </a:t>
                      </a:r>
                      <a:r>
                        <a:rPr lang="en-US" sz="1100" baseline="0"/>
                        <a:t>dual-enrollment programs</a:t>
                      </a:r>
                      <a:endParaRPr lang="en-US" sz="1100" dirty="0"/>
                    </a:p>
                  </a:txBody>
                  <a:tcPr marL="87571" marR="87571" marT="43785" marB="43785" anchor="ctr"/>
                </a:tc>
                <a:tc>
                  <a:txBody>
                    <a:bodyPr/>
                    <a:lstStyle/>
                    <a:p>
                      <a:endParaRPr lang="en-US" sz="1100"/>
                    </a:p>
                  </a:txBody>
                  <a:tcPr marL="87571" marR="87571" marT="43785" marB="43785"/>
                </a:tc>
                <a:tc>
                  <a:txBody>
                    <a:bodyPr/>
                    <a:lstStyle/>
                    <a:p>
                      <a:endParaRPr lang="en-US" sz="1100"/>
                    </a:p>
                  </a:txBody>
                  <a:tcPr marL="87571" marR="87571" marT="43785" marB="43785"/>
                </a:tc>
                <a:tc>
                  <a:txBody>
                    <a:bodyPr/>
                    <a:lstStyle/>
                    <a:p>
                      <a:endParaRPr lang="en-US" sz="1100"/>
                    </a:p>
                  </a:txBody>
                  <a:tcPr marL="87571" marR="87571" marT="43785" marB="43785"/>
                </a:tc>
                <a:tc>
                  <a:txBody>
                    <a:bodyPr/>
                    <a:lstStyle/>
                    <a:p>
                      <a:endParaRPr lang="en-US" sz="1100" dirty="0"/>
                    </a:p>
                  </a:txBody>
                  <a:tcPr marL="87571" marR="87571" marT="43785" marB="43785"/>
                </a:tc>
                <a:tc>
                  <a:txBody>
                    <a:bodyPr/>
                    <a:lstStyle/>
                    <a:p>
                      <a:endParaRPr lang="en-US" sz="1100" dirty="0"/>
                    </a:p>
                  </a:txBody>
                  <a:tcPr marL="87571" marR="87571" marT="43785" marB="43785"/>
                </a:tc>
                <a:tc>
                  <a:txBody>
                    <a:bodyPr/>
                    <a:lstStyle/>
                    <a:p>
                      <a:endParaRPr lang="en-US" sz="1100" dirty="0"/>
                    </a:p>
                  </a:txBody>
                  <a:tcPr marL="87571" marR="87571" marT="43785" marB="43785"/>
                </a:tc>
                <a:tc>
                  <a:txBody>
                    <a:bodyPr/>
                    <a:lstStyle/>
                    <a:p>
                      <a:endParaRPr lang="en-US" sz="1100" dirty="0"/>
                    </a:p>
                  </a:txBody>
                  <a:tcPr marL="87571" marR="87571" marT="43785" marB="43785"/>
                </a:tc>
                <a:tc>
                  <a:txBody>
                    <a:bodyPr/>
                    <a:lstStyle/>
                    <a:p>
                      <a:endParaRPr lang="en-US" sz="1100" dirty="0"/>
                    </a:p>
                  </a:txBody>
                  <a:tcPr marL="87571" marR="87571" marT="43785" marB="43785"/>
                </a:tc>
                <a:extLst>
                  <a:ext uri="{0D108BD9-81ED-4DB2-BD59-A6C34878D82A}">
                    <a16:rowId xmlns:a16="http://schemas.microsoft.com/office/drawing/2014/main" xmlns="" val="67461823"/>
                  </a:ext>
                </a:extLst>
              </a:tr>
              <a:tr h="5681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Enrollment in postsecondary programs</a:t>
                      </a:r>
                    </a:p>
                  </a:txBody>
                  <a:tcPr marL="87571" marR="87571" marT="43785" marB="43785" anchor="ctr"/>
                </a:tc>
                <a:tc>
                  <a:txBody>
                    <a:bodyPr/>
                    <a:lstStyle/>
                    <a:p>
                      <a:endParaRPr lang="en-US" sz="1300"/>
                    </a:p>
                  </a:txBody>
                  <a:tcPr marL="87571" marR="87571" marT="43785" marB="43785"/>
                </a:tc>
                <a:tc>
                  <a:txBody>
                    <a:bodyPr/>
                    <a:lstStyle/>
                    <a:p>
                      <a:endParaRPr lang="en-US" sz="1300"/>
                    </a:p>
                  </a:txBody>
                  <a:tcPr marL="87571" marR="87571" marT="43785" marB="43785"/>
                </a:tc>
                <a:tc>
                  <a:txBody>
                    <a:bodyPr/>
                    <a:lstStyle/>
                    <a:p>
                      <a:endParaRPr lang="en-US" sz="1300"/>
                    </a:p>
                  </a:txBody>
                  <a:tcPr marL="87571" marR="87571" marT="43785" marB="43785"/>
                </a:tc>
                <a:tc>
                  <a:txBody>
                    <a:bodyPr/>
                    <a:lstStyle/>
                    <a:p>
                      <a:endParaRPr lang="en-US" sz="1300" dirty="0"/>
                    </a:p>
                  </a:txBody>
                  <a:tcPr marL="87571" marR="87571" marT="43785" marB="43785"/>
                </a:tc>
                <a:tc>
                  <a:txBody>
                    <a:bodyPr/>
                    <a:lstStyle/>
                    <a:p>
                      <a:endParaRPr lang="en-US" sz="1300" dirty="0"/>
                    </a:p>
                  </a:txBody>
                  <a:tcPr marL="87571" marR="87571" marT="43785" marB="43785"/>
                </a:tc>
                <a:tc>
                  <a:txBody>
                    <a:bodyPr/>
                    <a:lstStyle/>
                    <a:p>
                      <a:endParaRPr lang="en-US" sz="1300" dirty="0"/>
                    </a:p>
                  </a:txBody>
                  <a:tcPr marL="87571" marR="87571" marT="43785" marB="43785"/>
                </a:tc>
                <a:tc>
                  <a:txBody>
                    <a:bodyPr/>
                    <a:lstStyle/>
                    <a:p>
                      <a:endParaRPr lang="en-US" sz="1300" dirty="0"/>
                    </a:p>
                  </a:txBody>
                  <a:tcPr marL="87571" marR="87571" marT="43785" marB="43785"/>
                </a:tc>
                <a:tc>
                  <a:txBody>
                    <a:bodyPr/>
                    <a:lstStyle/>
                    <a:p>
                      <a:endParaRPr lang="en-US" sz="1300" dirty="0"/>
                    </a:p>
                  </a:txBody>
                  <a:tcPr marL="87571" marR="87571" marT="43785" marB="43785"/>
                </a:tc>
                <a:extLst>
                  <a:ext uri="{0D108BD9-81ED-4DB2-BD59-A6C34878D82A}">
                    <a16:rowId xmlns:a16="http://schemas.microsoft.com/office/drawing/2014/main" xmlns="" val="1123623657"/>
                  </a:ext>
                </a:extLst>
              </a:tr>
            </a:tbl>
          </a:graphicData>
        </a:graphic>
      </p:graphicFrame>
      <p:sp>
        <p:nvSpPr>
          <p:cNvPr id="4" name="Freeform 95"/>
          <p:cNvSpPr>
            <a:spLocks noEditPoints="1"/>
          </p:cNvSpPr>
          <p:nvPr/>
        </p:nvSpPr>
        <p:spPr bwMode="auto">
          <a:xfrm>
            <a:off x="439882" y="497228"/>
            <a:ext cx="753918" cy="666554"/>
          </a:xfrm>
          <a:custGeom>
            <a:avLst/>
            <a:gdLst/>
            <a:ahLst/>
            <a:cxnLst>
              <a:cxn ang="0">
                <a:pos x="296" y="7"/>
              </a:cxn>
              <a:cxn ang="0">
                <a:pos x="285" y="5"/>
              </a:cxn>
              <a:cxn ang="0">
                <a:pos x="279" y="11"/>
              </a:cxn>
              <a:cxn ang="0">
                <a:pos x="276" y="16"/>
              </a:cxn>
              <a:cxn ang="0">
                <a:pos x="196" y="94"/>
              </a:cxn>
              <a:cxn ang="0">
                <a:pos x="192" y="112"/>
              </a:cxn>
              <a:cxn ang="0">
                <a:pos x="200" y="121"/>
              </a:cxn>
              <a:cxn ang="0">
                <a:pos x="129" y="83"/>
              </a:cxn>
              <a:cxn ang="0">
                <a:pos x="131" y="58"/>
              </a:cxn>
              <a:cxn ang="0">
                <a:pos x="124" y="33"/>
              </a:cxn>
              <a:cxn ang="0">
                <a:pos x="113" y="18"/>
              </a:cxn>
              <a:cxn ang="0">
                <a:pos x="91" y="4"/>
              </a:cxn>
              <a:cxn ang="0">
                <a:pos x="66" y="0"/>
              </a:cxn>
              <a:cxn ang="0">
                <a:pos x="86" y="40"/>
              </a:cxn>
              <a:cxn ang="0">
                <a:pos x="2" y="49"/>
              </a:cxn>
              <a:cxn ang="0">
                <a:pos x="0" y="65"/>
              </a:cxn>
              <a:cxn ang="0">
                <a:pos x="4" y="91"/>
              </a:cxn>
              <a:cxn ang="0">
                <a:pos x="18" y="112"/>
              </a:cxn>
              <a:cxn ang="0">
                <a:pos x="35" y="123"/>
              </a:cxn>
              <a:cxn ang="0">
                <a:pos x="60" y="131"/>
              </a:cxn>
              <a:cxn ang="0">
                <a:pos x="86" y="129"/>
              </a:cxn>
              <a:cxn ang="0">
                <a:pos x="89" y="234"/>
              </a:cxn>
              <a:cxn ang="0">
                <a:pos x="47" y="281"/>
              </a:cxn>
              <a:cxn ang="0">
                <a:pos x="104" y="248"/>
              </a:cxn>
              <a:cxn ang="0">
                <a:pos x="240" y="281"/>
              </a:cxn>
              <a:cxn ang="0">
                <a:pos x="250" y="288"/>
              </a:cxn>
              <a:cxn ang="0">
                <a:pos x="261" y="290"/>
              </a:cxn>
              <a:cxn ang="0">
                <a:pos x="278" y="285"/>
              </a:cxn>
              <a:cxn ang="0">
                <a:pos x="287" y="277"/>
              </a:cxn>
              <a:cxn ang="0">
                <a:pos x="292" y="259"/>
              </a:cxn>
              <a:cxn ang="0">
                <a:pos x="287" y="243"/>
              </a:cxn>
              <a:cxn ang="0">
                <a:pos x="212" y="134"/>
              </a:cxn>
              <a:cxn ang="0">
                <a:pos x="229" y="136"/>
              </a:cxn>
              <a:cxn ang="0">
                <a:pos x="314" y="60"/>
              </a:cxn>
              <a:cxn ang="0">
                <a:pos x="316" y="56"/>
              </a:cxn>
              <a:cxn ang="0">
                <a:pos x="321" y="53"/>
              </a:cxn>
              <a:cxn ang="0">
                <a:pos x="328" y="47"/>
              </a:cxn>
              <a:cxn ang="0">
                <a:pos x="325" y="36"/>
              </a:cxn>
              <a:cxn ang="0">
                <a:pos x="263" y="252"/>
              </a:cxn>
              <a:cxn ang="0">
                <a:pos x="276" y="259"/>
              </a:cxn>
              <a:cxn ang="0">
                <a:pos x="276" y="268"/>
              </a:cxn>
              <a:cxn ang="0">
                <a:pos x="263" y="276"/>
              </a:cxn>
              <a:cxn ang="0">
                <a:pos x="256" y="272"/>
              </a:cxn>
              <a:cxn ang="0">
                <a:pos x="252" y="265"/>
              </a:cxn>
              <a:cxn ang="0">
                <a:pos x="260" y="254"/>
              </a:cxn>
              <a:cxn ang="0">
                <a:pos x="221" y="98"/>
              </a:cxn>
              <a:cxn ang="0">
                <a:pos x="278" y="42"/>
              </a:cxn>
              <a:cxn ang="0">
                <a:pos x="234" y="111"/>
              </a:cxn>
              <a:cxn ang="0">
                <a:pos x="240" y="116"/>
              </a:cxn>
            </a:cxnLst>
            <a:rect l="0" t="0" r="r" b="b"/>
            <a:pathLst>
              <a:path w="328" h="290">
                <a:moveTo>
                  <a:pt x="325" y="36"/>
                </a:moveTo>
                <a:lnTo>
                  <a:pt x="296" y="7"/>
                </a:lnTo>
                <a:lnTo>
                  <a:pt x="296" y="7"/>
                </a:lnTo>
                <a:lnTo>
                  <a:pt x="292" y="5"/>
                </a:lnTo>
                <a:lnTo>
                  <a:pt x="289" y="4"/>
                </a:lnTo>
                <a:lnTo>
                  <a:pt x="285" y="5"/>
                </a:lnTo>
                <a:lnTo>
                  <a:pt x="281" y="7"/>
                </a:lnTo>
                <a:lnTo>
                  <a:pt x="281" y="7"/>
                </a:lnTo>
                <a:lnTo>
                  <a:pt x="279" y="11"/>
                </a:lnTo>
                <a:lnTo>
                  <a:pt x="279" y="16"/>
                </a:lnTo>
                <a:lnTo>
                  <a:pt x="279" y="16"/>
                </a:lnTo>
                <a:lnTo>
                  <a:pt x="276" y="16"/>
                </a:lnTo>
                <a:lnTo>
                  <a:pt x="272" y="18"/>
                </a:lnTo>
                <a:lnTo>
                  <a:pt x="272" y="18"/>
                </a:lnTo>
                <a:lnTo>
                  <a:pt x="196" y="94"/>
                </a:lnTo>
                <a:lnTo>
                  <a:pt x="196" y="94"/>
                </a:lnTo>
                <a:lnTo>
                  <a:pt x="196" y="103"/>
                </a:lnTo>
                <a:lnTo>
                  <a:pt x="192" y="112"/>
                </a:lnTo>
                <a:lnTo>
                  <a:pt x="200" y="121"/>
                </a:lnTo>
                <a:lnTo>
                  <a:pt x="200" y="121"/>
                </a:lnTo>
                <a:lnTo>
                  <a:pt x="200" y="121"/>
                </a:lnTo>
                <a:lnTo>
                  <a:pt x="183" y="138"/>
                </a:lnTo>
                <a:lnTo>
                  <a:pt x="129" y="83"/>
                </a:lnTo>
                <a:lnTo>
                  <a:pt x="129" y="83"/>
                </a:lnTo>
                <a:lnTo>
                  <a:pt x="131" y="74"/>
                </a:lnTo>
                <a:lnTo>
                  <a:pt x="131" y="67"/>
                </a:lnTo>
                <a:lnTo>
                  <a:pt x="131" y="58"/>
                </a:lnTo>
                <a:lnTo>
                  <a:pt x="129" y="49"/>
                </a:lnTo>
                <a:lnTo>
                  <a:pt x="127" y="42"/>
                </a:lnTo>
                <a:lnTo>
                  <a:pt x="124" y="33"/>
                </a:lnTo>
                <a:lnTo>
                  <a:pt x="118" y="25"/>
                </a:lnTo>
                <a:lnTo>
                  <a:pt x="113" y="18"/>
                </a:lnTo>
                <a:lnTo>
                  <a:pt x="113" y="18"/>
                </a:lnTo>
                <a:lnTo>
                  <a:pt x="105" y="13"/>
                </a:lnTo>
                <a:lnTo>
                  <a:pt x="98" y="9"/>
                </a:lnTo>
                <a:lnTo>
                  <a:pt x="91" y="4"/>
                </a:lnTo>
                <a:lnTo>
                  <a:pt x="82" y="2"/>
                </a:lnTo>
                <a:lnTo>
                  <a:pt x="73" y="0"/>
                </a:lnTo>
                <a:lnTo>
                  <a:pt x="66" y="0"/>
                </a:lnTo>
                <a:lnTo>
                  <a:pt x="57" y="0"/>
                </a:lnTo>
                <a:lnTo>
                  <a:pt x="47" y="2"/>
                </a:lnTo>
                <a:lnTo>
                  <a:pt x="86" y="40"/>
                </a:lnTo>
                <a:lnTo>
                  <a:pt x="76" y="76"/>
                </a:lnTo>
                <a:lnTo>
                  <a:pt x="38" y="85"/>
                </a:lnTo>
                <a:lnTo>
                  <a:pt x="2" y="49"/>
                </a:lnTo>
                <a:lnTo>
                  <a:pt x="2" y="49"/>
                </a:lnTo>
                <a:lnTo>
                  <a:pt x="0" y="56"/>
                </a:lnTo>
                <a:lnTo>
                  <a:pt x="0" y="65"/>
                </a:lnTo>
                <a:lnTo>
                  <a:pt x="0" y="74"/>
                </a:lnTo>
                <a:lnTo>
                  <a:pt x="2" y="82"/>
                </a:lnTo>
                <a:lnTo>
                  <a:pt x="4" y="91"/>
                </a:lnTo>
                <a:lnTo>
                  <a:pt x="8" y="98"/>
                </a:lnTo>
                <a:lnTo>
                  <a:pt x="13" y="105"/>
                </a:lnTo>
                <a:lnTo>
                  <a:pt x="18" y="112"/>
                </a:lnTo>
                <a:lnTo>
                  <a:pt x="18" y="112"/>
                </a:lnTo>
                <a:lnTo>
                  <a:pt x="26" y="118"/>
                </a:lnTo>
                <a:lnTo>
                  <a:pt x="35" y="123"/>
                </a:lnTo>
                <a:lnTo>
                  <a:pt x="42" y="127"/>
                </a:lnTo>
                <a:lnTo>
                  <a:pt x="51" y="129"/>
                </a:lnTo>
                <a:lnTo>
                  <a:pt x="60" y="131"/>
                </a:lnTo>
                <a:lnTo>
                  <a:pt x="69" y="131"/>
                </a:lnTo>
                <a:lnTo>
                  <a:pt x="76" y="131"/>
                </a:lnTo>
                <a:lnTo>
                  <a:pt x="86" y="129"/>
                </a:lnTo>
                <a:lnTo>
                  <a:pt x="86" y="129"/>
                </a:lnTo>
                <a:lnTo>
                  <a:pt x="140" y="181"/>
                </a:lnTo>
                <a:lnTo>
                  <a:pt x="89" y="234"/>
                </a:lnTo>
                <a:lnTo>
                  <a:pt x="86" y="230"/>
                </a:lnTo>
                <a:lnTo>
                  <a:pt x="71" y="243"/>
                </a:lnTo>
                <a:lnTo>
                  <a:pt x="47" y="281"/>
                </a:lnTo>
                <a:lnTo>
                  <a:pt x="53" y="286"/>
                </a:lnTo>
                <a:lnTo>
                  <a:pt x="91" y="263"/>
                </a:lnTo>
                <a:lnTo>
                  <a:pt x="104" y="248"/>
                </a:lnTo>
                <a:lnTo>
                  <a:pt x="100" y="245"/>
                </a:lnTo>
                <a:lnTo>
                  <a:pt x="153" y="194"/>
                </a:lnTo>
                <a:lnTo>
                  <a:pt x="240" y="281"/>
                </a:lnTo>
                <a:lnTo>
                  <a:pt x="240" y="281"/>
                </a:lnTo>
                <a:lnTo>
                  <a:pt x="245" y="285"/>
                </a:lnTo>
                <a:lnTo>
                  <a:pt x="250" y="288"/>
                </a:lnTo>
                <a:lnTo>
                  <a:pt x="256" y="290"/>
                </a:lnTo>
                <a:lnTo>
                  <a:pt x="261" y="290"/>
                </a:lnTo>
                <a:lnTo>
                  <a:pt x="261" y="290"/>
                </a:lnTo>
                <a:lnTo>
                  <a:pt x="267" y="290"/>
                </a:lnTo>
                <a:lnTo>
                  <a:pt x="272" y="288"/>
                </a:lnTo>
                <a:lnTo>
                  <a:pt x="278" y="285"/>
                </a:lnTo>
                <a:lnTo>
                  <a:pt x="283" y="281"/>
                </a:lnTo>
                <a:lnTo>
                  <a:pt x="283" y="281"/>
                </a:lnTo>
                <a:lnTo>
                  <a:pt x="287" y="277"/>
                </a:lnTo>
                <a:lnTo>
                  <a:pt x="290" y="272"/>
                </a:lnTo>
                <a:lnTo>
                  <a:pt x="292" y="265"/>
                </a:lnTo>
                <a:lnTo>
                  <a:pt x="292" y="259"/>
                </a:lnTo>
                <a:lnTo>
                  <a:pt x="292" y="254"/>
                </a:lnTo>
                <a:lnTo>
                  <a:pt x="290" y="248"/>
                </a:lnTo>
                <a:lnTo>
                  <a:pt x="287" y="243"/>
                </a:lnTo>
                <a:lnTo>
                  <a:pt x="283" y="237"/>
                </a:lnTo>
                <a:lnTo>
                  <a:pt x="196" y="150"/>
                </a:lnTo>
                <a:lnTo>
                  <a:pt x="212" y="134"/>
                </a:lnTo>
                <a:lnTo>
                  <a:pt x="220" y="141"/>
                </a:lnTo>
                <a:lnTo>
                  <a:pt x="220" y="141"/>
                </a:lnTo>
                <a:lnTo>
                  <a:pt x="229" y="136"/>
                </a:lnTo>
                <a:lnTo>
                  <a:pt x="240" y="136"/>
                </a:lnTo>
                <a:lnTo>
                  <a:pt x="314" y="62"/>
                </a:lnTo>
                <a:lnTo>
                  <a:pt x="314" y="60"/>
                </a:lnTo>
                <a:lnTo>
                  <a:pt x="314" y="60"/>
                </a:lnTo>
                <a:lnTo>
                  <a:pt x="314" y="60"/>
                </a:lnTo>
                <a:lnTo>
                  <a:pt x="316" y="56"/>
                </a:lnTo>
                <a:lnTo>
                  <a:pt x="318" y="54"/>
                </a:lnTo>
                <a:lnTo>
                  <a:pt x="318" y="54"/>
                </a:lnTo>
                <a:lnTo>
                  <a:pt x="321" y="53"/>
                </a:lnTo>
                <a:lnTo>
                  <a:pt x="325" y="51"/>
                </a:lnTo>
                <a:lnTo>
                  <a:pt x="325" y="51"/>
                </a:lnTo>
                <a:lnTo>
                  <a:pt x="328" y="47"/>
                </a:lnTo>
                <a:lnTo>
                  <a:pt x="328" y="44"/>
                </a:lnTo>
                <a:lnTo>
                  <a:pt x="328" y="40"/>
                </a:lnTo>
                <a:lnTo>
                  <a:pt x="325" y="36"/>
                </a:lnTo>
                <a:lnTo>
                  <a:pt x="325" y="36"/>
                </a:lnTo>
                <a:close/>
                <a:moveTo>
                  <a:pt x="263" y="252"/>
                </a:moveTo>
                <a:lnTo>
                  <a:pt x="263" y="252"/>
                </a:lnTo>
                <a:lnTo>
                  <a:pt x="269" y="254"/>
                </a:lnTo>
                <a:lnTo>
                  <a:pt x="272" y="256"/>
                </a:lnTo>
                <a:lnTo>
                  <a:pt x="276" y="259"/>
                </a:lnTo>
                <a:lnTo>
                  <a:pt x="276" y="265"/>
                </a:lnTo>
                <a:lnTo>
                  <a:pt x="276" y="265"/>
                </a:lnTo>
                <a:lnTo>
                  <a:pt x="276" y="268"/>
                </a:lnTo>
                <a:lnTo>
                  <a:pt x="272" y="272"/>
                </a:lnTo>
                <a:lnTo>
                  <a:pt x="269" y="276"/>
                </a:lnTo>
                <a:lnTo>
                  <a:pt x="263" y="276"/>
                </a:lnTo>
                <a:lnTo>
                  <a:pt x="263" y="276"/>
                </a:lnTo>
                <a:lnTo>
                  <a:pt x="260" y="276"/>
                </a:lnTo>
                <a:lnTo>
                  <a:pt x="256" y="272"/>
                </a:lnTo>
                <a:lnTo>
                  <a:pt x="252" y="268"/>
                </a:lnTo>
                <a:lnTo>
                  <a:pt x="252" y="265"/>
                </a:lnTo>
                <a:lnTo>
                  <a:pt x="252" y="265"/>
                </a:lnTo>
                <a:lnTo>
                  <a:pt x="252" y="259"/>
                </a:lnTo>
                <a:lnTo>
                  <a:pt x="256" y="256"/>
                </a:lnTo>
                <a:lnTo>
                  <a:pt x="260" y="254"/>
                </a:lnTo>
                <a:lnTo>
                  <a:pt x="263" y="252"/>
                </a:lnTo>
                <a:lnTo>
                  <a:pt x="263" y="252"/>
                </a:lnTo>
                <a:close/>
                <a:moveTo>
                  <a:pt x="221" y="98"/>
                </a:moveTo>
                <a:lnTo>
                  <a:pt x="216" y="92"/>
                </a:lnTo>
                <a:lnTo>
                  <a:pt x="272" y="36"/>
                </a:lnTo>
                <a:lnTo>
                  <a:pt x="278" y="42"/>
                </a:lnTo>
                <a:lnTo>
                  <a:pt x="221" y="98"/>
                </a:lnTo>
                <a:close/>
                <a:moveTo>
                  <a:pt x="240" y="116"/>
                </a:moveTo>
                <a:lnTo>
                  <a:pt x="234" y="111"/>
                </a:lnTo>
                <a:lnTo>
                  <a:pt x="290" y="54"/>
                </a:lnTo>
                <a:lnTo>
                  <a:pt x="296" y="60"/>
                </a:lnTo>
                <a:lnTo>
                  <a:pt x="240" y="116"/>
                </a:lnTo>
                <a:close/>
              </a:path>
            </a:pathLst>
          </a:custGeom>
          <a:solidFill>
            <a:schemeClr val="accent2">
              <a:lumMod val="50000"/>
            </a:schemeClr>
          </a:solidFill>
          <a:ln w="9525">
            <a:noFill/>
            <a:round/>
            <a:headEnd/>
            <a:tailEnd/>
          </a:ln>
        </p:spPr>
        <p:txBody>
          <a:bodyPr/>
          <a:lstStyle/>
          <a:p>
            <a:pPr>
              <a:defRPr/>
            </a:pPr>
            <a:endParaRPr lang="en-US" sz="2400"/>
          </a:p>
        </p:txBody>
      </p:sp>
    </p:spTree>
    <p:extLst>
      <p:ext uri="{BB962C8B-B14F-4D97-AF65-F5344CB8AC3E}">
        <p14:creationId xmlns:p14="http://schemas.microsoft.com/office/powerpoint/2010/main" val="10599414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1523999" y="665163"/>
            <a:ext cx="9144000" cy="1069852"/>
          </a:xfrm>
        </p:spPr>
        <p:txBody>
          <a:bodyPr>
            <a:noAutofit/>
          </a:bodyPr>
          <a:lstStyle/>
          <a:p>
            <a:r>
              <a:rPr lang="en-US" sz="4000" dirty="0"/>
              <a:t>Listen to San Antonio (TX) Council Member-Rey </a:t>
            </a:r>
            <a:r>
              <a:rPr lang="en-US" sz="4000" dirty="0" err="1"/>
              <a:t>Saldaña’s</a:t>
            </a:r>
            <a:r>
              <a:rPr lang="en-US" sz="4000" dirty="0"/>
              <a:t> Story</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2" name="Add-in 1"/>
              <p:cNvGraphicFramePr>
                <a:graphicFrameLocks noGrp="1"/>
              </p:cNvGraphicFramePr>
              <p:nvPr>
                <p:extLst/>
              </p:nvPr>
            </p:nvGraphicFramePr>
            <p:xfrm>
              <a:off x="2568541" y="1971371"/>
              <a:ext cx="7147359" cy="402039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2" name="Add-in 1"/>
              <p:cNvPicPr>
                <a:picLocks noGrp="1" noRot="1" noChangeAspect="1" noMove="1" noResize="1" noEditPoints="1" noAdjustHandles="1" noChangeArrowheads="1" noChangeShapeType="1"/>
              </p:cNvPicPr>
              <p:nvPr/>
            </p:nvPicPr>
            <p:blipFill>
              <a:blip r:embed="rId4"/>
              <a:stretch>
                <a:fillRect/>
              </a:stretch>
            </p:blipFill>
            <p:spPr>
              <a:xfrm>
                <a:off x="2568541" y="1971371"/>
                <a:ext cx="7147359" cy="4020390"/>
              </a:xfrm>
              <a:prstGeom prst="rect">
                <a:avLst/>
              </a:prstGeom>
            </p:spPr>
          </p:pic>
        </mc:Fallback>
      </mc:AlternateContent>
      <p:sp>
        <p:nvSpPr>
          <p:cNvPr id="7" name="TextBox 6"/>
          <p:cNvSpPr txBox="1"/>
          <p:nvPr/>
        </p:nvSpPr>
        <p:spPr>
          <a:xfrm>
            <a:off x="508000" y="6228117"/>
            <a:ext cx="10642600" cy="523220"/>
          </a:xfrm>
          <a:prstGeom prst="rect">
            <a:avLst/>
          </a:prstGeom>
          <a:noFill/>
        </p:spPr>
        <p:txBody>
          <a:bodyPr wrap="square" rtlCol="0">
            <a:spAutoFit/>
          </a:bodyPr>
          <a:lstStyle/>
          <a:p>
            <a:r>
              <a:rPr lang="en-US" sz="1400" dirty="0"/>
              <a:t>Source: Alliance for Excellent Education, </a:t>
            </a:r>
            <a:r>
              <a:rPr lang="en-US" sz="1400" dirty="0">
                <a:hlinkClick r:id="rId5"/>
              </a:rPr>
              <a:t>https://www.youtube.com/watch?v=RLMoAg-iYz0 </a:t>
            </a:r>
            <a:r>
              <a:rPr lang="en-US" sz="1400" dirty="0">
                <a:solidFill>
                  <a:schemeClr val="tx1">
                    <a:lumMod val="75000"/>
                    <a:lumOff val="25000"/>
                  </a:schemeClr>
                </a:solidFill>
                <a:latin typeface="Century Gothic" charset="0"/>
                <a:ea typeface="Century Gothic" charset="0"/>
                <a:cs typeface="Century Gothic" charset="0"/>
              </a:rPr>
              <a:t>(accessed August 24, 2016)</a:t>
            </a:r>
            <a:endParaRPr lang="en-US" sz="1400" dirty="0"/>
          </a:p>
          <a:p>
            <a:endParaRPr lang="en-US" sz="1400" dirty="0"/>
          </a:p>
        </p:txBody>
      </p:sp>
    </p:spTree>
    <p:extLst>
      <p:ext uri="{BB962C8B-B14F-4D97-AF65-F5344CB8AC3E}">
        <p14:creationId xmlns:p14="http://schemas.microsoft.com/office/powerpoint/2010/main" val="196705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 Rey </a:t>
            </a:r>
            <a:r>
              <a:rPr lang="en-US" err="1"/>
              <a:t>Saldaña</a:t>
            </a:r>
            <a:r>
              <a:rPr lang="en-US"/>
              <a:t> Video</a:t>
            </a:r>
            <a:endParaRPr lang="en-US" dirty="0"/>
          </a:p>
        </p:txBody>
      </p:sp>
      <p:sp>
        <p:nvSpPr>
          <p:cNvPr id="3" name="Subtitle 2"/>
          <p:cNvSpPr>
            <a:spLocks noGrp="1"/>
          </p:cNvSpPr>
          <p:nvPr>
            <p:ph type="subTitle" idx="1"/>
          </p:nvPr>
        </p:nvSpPr>
        <p:spPr>
          <a:xfrm>
            <a:off x="609600" y="2057400"/>
            <a:ext cx="10972800" cy="3013363"/>
          </a:xfrm>
        </p:spPr>
        <p:txBody>
          <a:bodyPr/>
          <a:lstStyle/>
          <a:p>
            <a:pPr algn="l">
              <a:spcBef>
                <a:spcPts val="0"/>
              </a:spcBef>
            </a:pPr>
            <a:r>
              <a:rPr lang="en-US" b="1" dirty="0"/>
              <a:t>Watch council member </a:t>
            </a:r>
            <a:r>
              <a:rPr lang="en-US" b="1" dirty="0" err="1"/>
              <a:t>Saldaña’s</a:t>
            </a:r>
            <a:r>
              <a:rPr lang="en-US" b="1" dirty="0"/>
              <a:t> video and consider the following:</a:t>
            </a:r>
          </a:p>
          <a:p>
            <a:pPr marL="342900" indent="-342900" algn="l">
              <a:spcBef>
                <a:spcPts val="0"/>
              </a:spcBef>
              <a:buFont typeface="Arial" charset="0"/>
              <a:buChar char="•"/>
            </a:pPr>
            <a:r>
              <a:rPr lang="en-US" dirty="0"/>
              <a:t>How does he characterize his high school experience?</a:t>
            </a:r>
          </a:p>
          <a:p>
            <a:pPr marL="342900" indent="-342900" algn="l">
              <a:spcBef>
                <a:spcPts val="0"/>
              </a:spcBef>
              <a:buFont typeface="Arial" charset="0"/>
              <a:buChar char="•"/>
            </a:pPr>
            <a:r>
              <a:rPr lang="en-US" dirty="0"/>
              <a:t>Who were the adults during his high school career who helped him believe and achieve his goals?</a:t>
            </a:r>
          </a:p>
          <a:p>
            <a:pPr marL="342900" indent="-342900" algn="l">
              <a:spcBef>
                <a:spcPts val="0"/>
              </a:spcBef>
              <a:buFont typeface="Arial" charset="0"/>
              <a:buChar char="•"/>
            </a:pPr>
            <a:r>
              <a:rPr lang="en-US" dirty="0"/>
              <a:t>To what does he attribute his success?</a:t>
            </a:r>
          </a:p>
          <a:p>
            <a:pPr marL="342900" indent="-342900" algn="l">
              <a:spcBef>
                <a:spcPts val="0"/>
              </a:spcBef>
              <a:buFont typeface="Arial" charset="0"/>
              <a:buChar char="•"/>
            </a:pPr>
            <a:r>
              <a:rPr lang="en-US" dirty="0"/>
              <a:t>What implications does his story have for the work you may be doing or planning related to early college high school/dual-enrollment programs?</a:t>
            </a:r>
          </a:p>
          <a:p>
            <a:pPr algn="l"/>
            <a:endParaRPr lang="en-US" sz="2200" dirty="0"/>
          </a:p>
        </p:txBody>
      </p:sp>
      <p:sp>
        <p:nvSpPr>
          <p:cNvPr id="4" name="Freeform 95"/>
          <p:cNvSpPr>
            <a:spLocks noEditPoints="1"/>
          </p:cNvSpPr>
          <p:nvPr/>
        </p:nvSpPr>
        <p:spPr bwMode="auto">
          <a:xfrm>
            <a:off x="439882" y="497228"/>
            <a:ext cx="753918" cy="666554"/>
          </a:xfrm>
          <a:custGeom>
            <a:avLst/>
            <a:gdLst/>
            <a:ahLst/>
            <a:cxnLst>
              <a:cxn ang="0">
                <a:pos x="296" y="7"/>
              </a:cxn>
              <a:cxn ang="0">
                <a:pos x="285" y="5"/>
              </a:cxn>
              <a:cxn ang="0">
                <a:pos x="279" y="11"/>
              </a:cxn>
              <a:cxn ang="0">
                <a:pos x="276" y="16"/>
              </a:cxn>
              <a:cxn ang="0">
                <a:pos x="196" y="94"/>
              </a:cxn>
              <a:cxn ang="0">
                <a:pos x="192" y="112"/>
              </a:cxn>
              <a:cxn ang="0">
                <a:pos x="200" y="121"/>
              </a:cxn>
              <a:cxn ang="0">
                <a:pos x="129" y="83"/>
              </a:cxn>
              <a:cxn ang="0">
                <a:pos x="131" y="58"/>
              </a:cxn>
              <a:cxn ang="0">
                <a:pos x="124" y="33"/>
              </a:cxn>
              <a:cxn ang="0">
                <a:pos x="113" y="18"/>
              </a:cxn>
              <a:cxn ang="0">
                <a:pos x="91" y="4"/>
              </a:cxn>
              <a:cxn ang="0">
                <a:pos x="66" y="0"/>
              </a:cxn>
              <a:cxn ang="0">
                <a:pos x="86" y="40"/>
              </a:cxn>
              <a:cxn ang="0">
                <a:pos x="2" y="49"/>
              </a:cxn>
              <a:cxn ang="0">
                <a:pos x="0" y="65"/>
              </a:cxn>
              <a:cxn ang="0">
                <a:pos x="4" y="91"/>
              </a:cxn>
              <a:cxn ang="0">
                <a:pos x="18" y="112"/>
              </a:cxn>
              <a:cxn ang="0">
                <a:pos x="35" y="123"/>
              </a:cxn>
              <a:cxn ang="0">
                <a:pos x="60" y="131"/>
              </a:cxn>
              <a:cxn ang="0">
                <a:pos x="86" y="129"/>
              </a:cxn>
              <a:cxn ang="0">
                <a:pos x="89" y="234"/>
              </a:cxn>
              <a:cxn ang="0">
                <a:pos x="47" y="281"/>
              </a:cxn>
              <a:cxn ang="0">
                <a:pos x="104" y="248"/>
              </a:cxn>
              <a:cxn ang="0">
                <a:pos x="240" y="281"/>
              </a:cxn>
              <a:cxn ang="0">
                <a:pos x="250" y="288"/>
              </a:cxn>
              <a:cxn ang="0">
                <a:pos x="261" y="290"/>
              </a:cxn>
              <a:cxn ang="0">
                <a:pos x="278" y="285"/>
              </a:cxn>
              <a:cxn ang="0">
                <a:pos x="287" y="277"/>
              </a:cxn>
              <a:cxn ang="0">
                <a:pos x="292" y="259"/>
              </a:cxn>
              <a:cxn ang="0">
                <a:pos x="287" y="243"/>
              </a:cxn>
              <a:cxn ang="0">
                <a:pos x="212" y="134"/>
              </a:cxn>
              <a:cxn ang="0">
                <a:pos x="229" y="136"/>
              </a:cxn>
              <a:cxn ang="0">
                <a:pos x="314" y="60"/>
              </a:cxn>
              <a:cxn ang="0">
                <a:pos x="316" y="56"/>
              </a:cxn>
              <a:cxn ang="0">
                <a:pos x="321" y="53"/>
              </a:cxn>
              <a:cxn ang="0">
                <a:pos x="328" y="47"/>
              </a:cxn>
              <a:cxn ang="0">
                <a:pos x="325" y="36"/>
              </a:cxn>
              <a:cxn ang="0">
                <a:pos x="263" y="252"/>
              </a:cxn>
              <a:cxn ang="0">
                <a:pos x="276" y="259"/>
              </a:cxn>
              <a:cxn ang="0">
                <a:pos x="276" y="268"/>
              </a:cxn>
              <a:cxn ang="0">
                <a:pos x="263" y="276"/>
              </a:cxn>
              <a:cxn ang="0">
                <a:pos x="256" y="272"/>
              </a:cxn>
              <a:cxn ang="0">
                <a:pos x="252" y="265"/>
              </a:cxn>
              <a:cxn ang="0">
                <a:pos x="260" y="254"/>
              </a:cxn>
              <a:cxn ang="0">
                <a:pos x="221" y="98"/>
              </a:cxn>
              <a:cxn ang="0">
                <a:pos x="278" y="42"/>
              </a:cxn>
              <a:cxn ang="0">
                <a:pos x="234" y="111"/>
              </a:cxn>
              <a:cxn ang="0">
                <a:pos x="240" y="116"/>
              </a:cxn>
            </a:cxnLst>
            <a:rect l="0" t="0" r="r" b="b"/>
            <a:pathLst>
              <a:path w="328" h="290">
                <a:moveTo>
                  <a:pt x="325" y="36"/>
                </a:moveTo>
                <a:lnTo>
                  <a:pt x="296" y="7"/>
                </a:lnTo>
                <a:lnTo>
                  <a:pt x="296" y="7"/>
                </a:lnTo>
                <a:lnTo>
                  <a:pt x="292" y="5"/>
                </a:lnTo>
                <a:lnTo>
                  <a:pt x="289" y="4"/>
                </a:lnTo>
                <a:lnTo>
                  <a:pt x="285" y="5"/>
                </a:lnTo>
                <a:lnTo>
                  <a:pt x="281" y="7"/>
                </a:lnTo>
                <a:lnTo>
                  <a:pt x="281" y="7"/>
                </a:lnTo>
                <a:lnTo>
                  <a:pt x="279" y="11"/>
                </a:lnTo>
                <a:lnTo>
                  <a:pt x="279" y="16"/>
                </a:lnTo>
                <a:lnTo>
                  <a:pt x="279" y="16"/>
                </a:lnTo>
                <a:lnTo>
                  <a:pt x="276" y="16"/>
                </a:lnTo>
                <a:lnTo>
                  <a:pt x="272" y="18"/>
                </a:lnTo>
                <a:lnTo>
                  <a:pt x="272" y="18"/>
                </a:lnTo>
                <a:lnTo>
                  <a:pt x="196" y="94"/>
                </a:lnTo>
                <a:lnTo>
                  <a:pt x="196" y="94"/>
                </a:lnTo>
                <a:lnTo>
                  <a:pt x="196" y="103"/>
                </a:lnTo>
                <a:lnTo>
                  <a:pt x="192" y="112"/>
                </a:lnTo>
                <a:lnTo>
                  <a:pt x="200" y="121"/>
                </a:lnTo>
                <a:lnTo>
                  <a:pt x="200" y="121"/>
                </a:lnTo>
                <a:lnTo>
                  <a:pt x="200" y="121"/>
                </a:lnTo>
                <a:lnTo>
                  <a:pt x="183" y="138"/>
                </a:lnTo>
                <a:lnTo>
                  <a:pt x="129" y="83"/>
                </a:lnTo>
                <a:lnTo>
                  <a:pt x="129" y="83"/>
                </a:lnTo>
                <a:lnTo>
                  <a:pt x="131" y="74"/>
                </a:lnTo>
                <a:lnTo>
                  <a:pt x="131" y="67"/>
                </a:lnTo>
                <a:lnTo>
                  <a:pt x="131" y="58"/>
                </a:lnTo>
                <a:lnTo>
                  <a:pt x="129" y="49"/>
                </a:lnTo>
                <a:lnTo>
                  <a:pt x="127" y="42"/>
                </a:lnTo>
                <a:lnTo>
                  <a:pt x="124" y="33"/>
                </a:lnTo>
                <a:lnTo>
                  <a:pt x="118" y="25"/>
                </a:lnTo>
                <a:lnTo>
                  <a:pt x="113" y="18"/>
                </a:lnTo>
                <a:lnTo>
                  <a:pt x="113" y="18"/>
                </a:lnTo>
                <a:lnTo>
                  <a:pt x="105" y="13"/>
                </a:lnTo>
                <a:lnTo>
                  <a:pt x="98" y="9"/>
                </a:lnTo>
                <a:lnTo>
                  <a:pt x="91" y="4"/>
                </a:lnTo>
                <a:lnTo>
                  <a:pt x="82" y="2"/>
                </a:lnTo>
                <a:lnTo>
                  <a:pt x="73" y="0"/>
                </a:lnTo>
                <a:lnTo>
                  <a:pt x="66" y="0"/>
                </a:lnTo>
                <a:lnTo>
                  <a:pt x="57" y="0"/>
                </a:lnTo>
                <a:lnTo>
                  <a:pt x="47" y="2"/>
                </a:lnTo>
                <a:lnTo>
                  <a:pt x="86" y="40"/>
                </a:lnTo>
                <a:lnTo>
                  <a:pt x="76" y="76"/>
                </a:lnTo>
                <a:lnTo>
                  <a:pt x="38" y="85"/>
                </a:lnTo>
                <a:lnTo>
                  <a:pt x="2" y="49"/>
                </a:lnTo>
                <a:lnTo>
                  <a:pt x="2" y="49"/>
                </a:lnTo>
                <a:lnTo>
                  <a:pt x="0" y="56"/>
                </a:lnTo>
                <a:lnTo>
                  <a:pt x="0" y="65"/>
                </a:lnTo>
                <a:lnTo>
                  <a:pt x="0" y="74"/>
                </a:lnTo>
                <a:lnTo>
                  <a:pt x="2" y="82"/>
                </a:lnTo>
                <a:lnTo>
                  <a:pt x="4" y="91"/>
                </a:lnTo>
                <a:lnTo>
                  <a:pt x="8" y="98"/>
                </a:lnTo>
                <a:lnTo>
                  <a:pt x="13" y="105"/>
                </a:lnTo>
                <a:lnTo>
                  <a:pt x="18" y="112"/>
                </a:lnTo>
                <a:lnTo>
                  <a:pt x="18" y="112"/>
                </a:lnTo>
                <a:lnTo>
                  <a:pt x="26" y="118"/>
                </a:lnTo>
                <a:lnTo>
                  <a:pt x="35" y="123"/>
                </a:lnTo>
                <a:lnTo>
                  <a:pt x="42" y="127"/>
                </a:lnTo>
                <a:lnTo>
                  <a:pt x="51" y="129"/>
                </a:lnTo>
                <a:lnTo>
                  <a:pt x="60" y="131"/>
                </a:lnTo>
                <a:lnTo>
                  <a:pt x="69" y="131"/>
                </a:lnTo>
                <a:lnTo>
                  <a:pt x="76" y="131"/>
                </a:lnTo>
                <a:lnTo>
                  <a:pt x="86" y="129"/>
                </a:lnTo>
                <a:lnTo>
                  <a:pt x="86" y="129"/>
                </a:lnTo>
                <a:lnTo>
                  <a:pt x="140" y="181"/>
                </a:lnTo>
                <a:lnTo>
                  <a:pt x="89" y="234"/>
                </a:lnTo>
                <a:lnTo>
                  <a:pt x="86" y="230"/>
                </a:lnTo>
                <a:lnTo>
                  <a:pt x="71" y="243"/>
                </a:lnTo>
                <a:lnTo>
                  <a:pt x="47" y="281"/>
                </a:lnTo>
                <a:lnTo>
                  <a:pt x="53" y="286"/>
                </a:lnTo>
                <a:lnTo>
                  <a:pt x="91" y="263"/>
                </a:lnTo>
                <a:lnTo>
                  <a:pt x="104" y="248"/>
                </a:lnTo>
                <a:lnTo>
                  <a:pt x="100" y="245"/>
                </a:lnTo>
                <a:lnTo>
                  <a:pt x="153" y="194"/>
                </a:lnTo>
                <a:lnTo>
                  <a:pt x="240" y="281"/>
                </a:lnTo>
                <a:lnTo>
                  <a:pt x="240" y="281"/>
                </a:lnTo>
                <a:lnTo>
                  <a:pt x="245" y="285"/>
                </a:lnTo>
                <a:lnTo>
                  <a:pt x="250" y="288"/>
                </a:lnTo>
                <a:lnTo>
                  <a:pt x="256" y="290"/>
                </a:lnTo>
                <a:lnTo>
                  <a:pt x="261" y="290"/>
                </a:lnTo>
                <a:lnTo>
                  <a:pt x="261" y="290"/>
                </a:lnTo>
                <a:lnTo>
                  <a:pt x="267" y="290"/>
                </a:lnTo>
                <a:lnTo>
                  <a:pt x="272" y="288"/>
                </a:lnTo>
                <a:lnTo>
                  <a:pt x="278" y="285"/>
                </a:lnTo>
                <a:lnTo>
                  <a:pt x="283" y="281"/>
                </a:lnTo>
                <a:lnTo>
                  <a:pt x="283" y="281"/>
                </a:lnTo>
                <a:lnTo>
                  <a:pt x="287" y="277"/>
                </a:lnTo>
                <a:lnTo>
                  <a:pt x="290" y="272"/>
                </a:lnTo>
                <a:lnTo>
                  <a:pt x="292" y="265"/>
                </a:lnTo>
                <a:lnTo>
                  <a:pt x="292" y="259"/>
                </a:lnTo>
                <a:lnTo>
                  <a:pt x="292" y="254"/>
                </a:lnTo>
                <a:lnTo>
                  <a:pt x="290" y="248"/>
                </a:lnTo>
                <a:lnTo>
                  <a:pt x="287" y="243"/>
                </a:lnTo>
                <a:lnTo>
                  <a:pt x="283" y="237"/>
                </a:lnTo>
                <a:lnTo>
                  <a:pt x="196" y="150"/>
                </a:lnTo>
                <a:lnTo>
                  <a:pt x="212" y="134"/>
                </a:lnTo>
                <a:lnTo>
                  <a:pt x="220" y="141"/>
                </a:lnTo>
                <a:lnTo>
                  <a:pt x="220" y="141"/>
                </a:lnTo>
                <a:lnTo>
                  <a:pt x="229" y="136"/>
                </a:lnTo>
                <a:lnTo>
                  <a:pt x="240" y="136"/>
                </a:lnTo>
                <a:lnTo>
                  <a:pt x="314" y="62"/>
                </a:lnTo>
                <a:lnTo>
                  <a:pt x="314" y="60"/>
                </a:lnTo>
                <a:lnTo>
                  <a:pt x="314" y="60"/>
                </a:lnTo>
                <a:lnTo>
                  <a:pt x="314" y="60"/>
                </a:lnTo>
                <a:lnTo>
                  <a:pt x="316" y="56"/>
                </a:lnTo>
                <a:lnTo>
                  <a:pt x="318" y="54"/>
                </a:lnTo>
                <a:lnTo>
                  <a:pt x="318" y="54"/>
                </a:lnTo>
                <a:lnTo>
                  <a:pt x="321" y="53"/>
                </a:lnTo>
                <a:lnTo>
                  <a:pt x="325" y="51"/>
                </a:lnTo>
                <a:lnTo>
                  <a:pt x="325" y="51"/>
                </a:lnTo>
                <a:lnTo>
                  <a:pt x="328" y="47"/>
                </a:lnTo>
                <a:lnTo>
                  <a:pt x="328" y="44"/>
                </a:lnTo>
                <a:lnTo>
                  <a:pt x="328" y="40"/>
                </a:lnTo>
                <a:lnTo>
                  <a:pt x="325" y="36"/>
                </a:lnTo>
                <a:lnTo>
                  <a:pt x="325" y="36"/>
                </a:lnTo>
                <a:close/>
                <a:moveTo>
                  <a:pt x="263" y="252"/>
                </a:moveTo>
                <a:lnTo>
                  <a:pt x="263" y="252"/>
                </a:lnTo>
                <a:lnTo>
                  <a:pt x="269" y="254"/>
                </a:lnTo>
                <a:lnTo>
                  <a:pt x="272" y="256"/>
                </a:lnTo>
                <a:lnTo>
                  <a:pt x="276" y="259"/>
                </a:lnTo>
                <a:lnTo>
                  <a:pt x="276" y="265"/>
                </a:lnTo>
                <a:lnTo>
                  <a:pt x="276" y="265"/>
                </a:lnTo>
                <a:lnTo>
                  <a:pt x="276" y="268"/>
                </a:lnTo>
                <a:lnTo>
                  <a:pt x="272" y="272"/>
                </a:lnTo>
                <a:lnTo>
                  <a:pt x="269" y="276"/>
                </a:lnTo>
                <a:lnTo>
                  <a:pt x="263" y="276"/>
                </a:lnTo>
                <a:lnTo>
                  <a:pt x="263" y="276"/>
                </a:lnTo>
                <a:lnTo>
                  <a:pt x="260" y="276"/>
                </a:lnTo>
                <a:lnTo>
                  <a:pt x="256" y="272"/>
                </a:lnTo>
                <a:lnTo>
                  <a:pt x="252" y="268"/>
                </a:lnTo>
                <a:lnTo>
                  <a:pt x="252" y="265"/>
                </a:lnTo>
                <a:lnTo>
                  <a:pt x="252" y="265"/>
                </a:lnTo>
                <a:lnTo>
                  <a:pt x="252" y="259"/>
                </a:lnTo>
                <a:lnTo>
                  <a:pt x="256" y="256"/>
                </a:lnTo>
                <a:lnTo>
                  <a:pt x="260" y="254"/>
                </a:lnTo>
                <a:lnTo>
                  <a:pt x="263" y="252"/>
                </a:lnTo>
                <a:lnTo>
                  <a:pt x="263" y="252"/>
                </a:lnTo>
                <a:close/>
                <a:moveTo>
                  <a:pt x="221" y="98"/>
                </a:moveTo>
                <a:lnTo>
                  <a:pt x="216" y="92"/>
                </a:lnTo>
                <a:lnTo>
                  <a:pt x="272" y="36"/>
                </a:lnTo>
                <a:lnTo>
                  <a:pt x="278" y="42"/>
                </a:lnTo>
                <a:lnTo>
                  <a:pt x="221" y="98"/>
                </a:lnTo>
                <a:close/>
                <a:moveTo>
                  <a:pt x="240" y="116"/>
                </a:moveTo>
                <a:lnTo>
                  <a:pt x="234" y="111"/>
                </a:lnTo>
                <a:lnTo>
                  <a:pt x="290" y="54"/>
                </a:lnTo>
                <a:lnTo>
                  <a:pt x="296" y="60"/>
                </a:lnTo>
                <a:lnTo>
                  <a:pt x="240" y="116"/>
                </a:lnTo>
                <a:close/>
              </a:path>
            </a:pathLst>
          </a:custGeom>
          <a:solidFill>
            <a:schemeClr val="accent2">
              <a:lumMod val="50000"/>
            </a:schemeClr>
          </a:solidFill>
          <a:ln w="9525">
            <a:noFill/>
            <a:round/>
            <a:headEnd/>
            <a:tailEnd/>
          </a:ln>
        </p:spPr>
        <p:txBody>
          <a:bodyPr/>
          <a:lstStyle/>
          <a:p>
            <a:pPr>
              <a:defRPr/>
            </a:pPr>
            <a:endParaRPr lang="en-US" sz="2400"/>
          </a:p>
        </p:txBody>
      </p:sp>
    </p:spTree>
    <p:extLst>
      <p:ext uri="{BB962C8B-B14F-4D97-AF65-F5344CB8AC3E}">
        <p14:creationId xmlns:p14="http://schemas.microsoft.com/office/powerpoint/2010/main" val="151897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45475" y="1941426"/>
            <a:ext cx="4407877" cy="3093791"/>
          </a:xfrm>
        </p:spPr>
        <p:txBody>
          <a:bodyPr/>
          <a:lstStyle/>
          <a:p>
            <a:pPr algn="l"/>
            <a:r>
              <a:rPr lang="en-US" sz="3200" dirty="0"/>
              <a:t>More than </a:t>
            </a:r>
            <a:r>
              <a:rPr lang="en-US" sz="3200" b="1" dirty="0"/>
              <a:t>50 percent</a:t>
            </a:r>
            <a:r>
              <a:rPr lang="en-US" sz="3200" dirty="0"/>
              <a:t> of public school students are from low-income families and/or are students of color.</a:t>
            </a:r>
            <a:br>
              <a:rPr lang="en-US" sz="3200" dirty="0"/>
            </a:br>
            <a:endParaRPr lang="en-US" sz="3200"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544"/>
          <a:stretch/>
        </p:blipFill>
        <p:spPr>
          <a:xfrm>
            <a:off x="4853353" y="952228"/>
            <a:ext cx="7338648" cy="5072185"/>
          </a:xfrm>
          <a:prstGeom prst="rect">
            <a:avLst/>
          </a:prstGeom>
        </p:spPr>
      </p:pic>
      <p:sp>
        <p:nvSpPr>
          <p:cNvPr id="4" name="Subtitle 2">
            <a:hlinkClick r:id="rId4"/>
          </p:cNvPr>
          <p:cNvSpPr txBox="1">
            <a:spLocks/>
          </p:cNvSpPr>
          <p:nvPr/>
        </p:nvSpPr>
        <p:spPr bwMode="auto">
          <a:xfrm>
            <a:off x="289065" y="6216275"/>
            <a:ext cx="10562493" cy="536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 typeface="Arial" charset="0"/>
              <a:buNone/>
              <a:defRPr sz="2400" b="0" i="0" kern="1200">
                <a:solidFill>
                  <a:schemeClr val="tx1">
                    <a:lumMod val="75000"/>
                    <a:lumOff val="25000"/>
                  </a:schemeClr>
                </a:solidFill>
                <a:latin typeface="Century Gothic" charset="0"/>
                <a:ea typeface="Century Gothic" charset="0"/>
                <a:cs typeface="Century Gothic" charset="0"/>
              </a:defRPr>
            </a:lvl1pPr>
            <a:lvl2pPr marL="457200" indent="0" algn="ctr" rtl="0" eaLnBrk="1" fontAlgn="base" hangingPunct="1">
              <a:spcBef>
                <a:spcPct val="20000"/>
              </a:spcBef>
              <a:spcAft>
                <a:spcPct val="0"/>
              </a:spcAft>
              <a:buFont typeface="Arial" charset="0"/>
              <a:buNone/>
              <a:defRPr sz="2000" b="0" i="0" kern="1200">
                <a:solidFill>
                  <a:schemeClr val="tx1"/>
                </a:solidFill>
                <a:latin typeface="Century Gothic" charset="0"/>
                <a:ea typeface="Century Gothic" charset="0"/>
                <a:cs typeface="Century Gothic" charset="0"/>
              </a:defRPr>
            </a:lvl2pPr>
            <a:lvl3pPr marL="914400" indent="0" algn="ctr" rtl="0" eaLnBrk="1" fontAlgn="base" hangingPunct="1">
              <a:spcBef>
                <a:spcPct val="20000"/>
              </a:spcBef>
              <a:spcAft>
                <a:spcPct val="0"/>
              </a:spcAft>
              <a:buFont typeface="Arial" charset="0"/>
              <a:buNone/>
              <a:defRPr sz="1800" b="0" i="0" kern="1200">
                <a:solidFill>
                  <a:schemeClr val="tx1"/>
                </a:solidFill>
                <a:latin typeface="Century Gothic" charset="0"/>
                <a:ea typeface="Century Gothic" charset="0"/>
                <a:cs typeface="Century Gothic" charset="0"/>
              </a:defRPr>
            </a:lvl3pPr>
            <a:lvl4pPr marL="1371600" indent="0" algn="ctr" rtl="0" eaLnBrk="1" fontAlgn="base" hangingPunct="1">
              <a:spcBef>
                <a:spcPct val="20000"/>
              </a:spcBef>
              <a:spcAft>
                <a:spcPct val="0"/>
              </a:spcAft>
              <a:buFont typeface="Arial" charset="0"/>
              <a:buNone/>
              <a:defRPr sz="1600" b="0" i="0" kern="1200">
                <a:solidFill>
                  <a:schemeClr val="tx1"/>
                </a:solidFill>
                <a:latin typeface="Century Gothic" charset="0"/>
                <a:ea typeface="Century Gothic" charset="0"/>
                <a:cs typeface="Century Gothic" charset="0"/>
              </a:defRPr>
            </a:lvl4pPr>
            <a:lvl5pPr marL="1828800" indent="0" algn="ctr" rtl="0" eaLnBrk="1" fontAlgn="base" hangingPunct="1">
              <a:spcBef>
                <a:spcPct val="20000"/>
              </a:spcBef>
              <a:spcAft>
                <a:spcPct val="0"/>
              </a:spcAft>
              <a:buFont typeface="Arial" charset="0"/>
              <a:buNone/>
              <a:defRPr sz="1600" b="0" i="0" kern="1200">
                <a:solidFill>
                  <a:schemeClr val="tx1"/>
                </a:solidFill>
                <a:latin typeface="Century Gothic" charset="0"/>
                <a:ea typeface="Century Gothic" charset="0"/>
                <a:cs typeface="Century Gothic" charset="0"/>
              </a:defRPr>
            </a:lvl5pPr>
            <a:lvl6pPr marL="22860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lvl="0" algn="l"/>
            <a:r>
              <a:rPr lang="en-US" sz="1400" dirty="0">
                <a:solidFill>
                  <a:schemeClr val="tx1"/>
                </a:solidFill>
              </a:rPr>
              <a:t>Source: </a:t>
            </a:r>
            <a:r>
              <a:rPr lang="en-US" sz="1400" dirty="0">
                <a:solidFill>
                  <a:schemeClr val="tx1"/>
                </a:solidFill>
                <a:hlinkClick r:id="rId5"/>
              </a:rPr>
              <a:t>http://nces.ed.gov/programs/coe/indicator_cge.asp</a:t>
            </a:r>
            <a:r>
              <a:rPr lang="en-US" sz="1400" dirty="0">
                <a:solidFill>
                  <a:schemeClr val="tx1"/>
                </a:solidFill>
              </a:rPr>
              <a:t> (accessed August 24, 2016)</a:t>
            </a:r>
          </a:p>
        </p:txBody>
      </p:sp>
    </p:spTree>
    <p:extLst>
      <p:ext uri="{BB962C8B-B14F-4D97-AF65-F5344CB8AC3E}">
        <p14:creationId xmlns:p14="http://schemas.microsoft.com/office/powerpoint/2010/main" val="560141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Policies, Procedures, and Practices</a:t>
            </a:r>
          </a:p>
        </p:txBody>
      </p:sp>
      <p:sp>
        <p:nvSpPr>
          <p:cNvPr id="3" name="Subtitle 2"/>
          <p:cNvSpPr>
            <a:spLocks noGrp="1"/>
          </p:cNvSpPr>
          <p:nvPr>
            <p:ph type="subTitle" idx="1"/>
          </p:nvPr>
        </p:nvSpPr>
        <p:spPr>
          <a:xfrm>
            <a:off x="609600" y="2369127"/>
            <a:ext cx="10972800" cy="3320473"/>
          </a:xfrm>
        </p:spPr>
        <p:txBody>
          <a:bodyPr/>
          <a:lstStyle/>
          <a:p>
            <a:pPr marL="342900" indent="-342900" algn="l">
              <a:spcBef>
                <a:spcPts val="0"/>
              </a:spcBef>
              <a:buFont typeface="Arial" charset="0"/>
              <a:buChar char="•"/>
            </a:pPr>
            <a:r>
              <a:rPr lang="en-US" dirty="0"/>
              <a:t>In what ways have the moral and economic imperative about increasing access to advanced course work been communicated to educators, parents, students, and other stakeholders in your community?</a:t>
            </a:r>
          </a:p>
          <a:p>
            <a:pPr marL="342900" indent="-342900" algn="l">
              <a:spcBef>
                <a:spcPts val="0"/>
              </a:spcBef>
              <a:buFont typeface="Arial" charset="0"/>
              <a:buChar char="•"/>
            </a:pPr>
            <a:r>
              <a:rPr lang="en-US" dirty="0"/>
              <a:t>Provide examples of the research findings related to the impact on students.</a:t>
            </a:r>
          </a:p>
          <a:p>
            <a:pPr marL="342900" indent="-342900" algn="l">
              <a:spcBef>
                <a:spcPts val="0"/>
              </a:spcBef>
              <a:buFont typeface="Arial" charset="0"/>
              <a:buChar char="•"/>
            </a:pPr>
            <a:r>
              <a:rPr lang="en-US" dirty="0"/>
              <a:t>What types of professional development may be needed to support educator involvement and buy-in?</a:t>
            </a:r>
          </a:p>
        </p:txBody>
      </p:sp>
      <p:sp>
        <p:nvSpPr>
          <p:cNvPr id="4" name="Freeform 95"/>
          <p:cNvSpPr>
            <a:spLocks noEditPoints="1"/>
          </p:cNvSpPr>
          <p:nvPr/>
        </p:nvSpPr>
        <p:spPr bwMode="auto">
          <a:xfrm>
            <a:off x="439882" y="497228"/>
            <a:ext cx="753918" cy="666554"/>
          </a:xfrm>
          <a:custGeom>
            <a:avLst/>
            <a:gdLst/>
            <a:ahLst/>
            <a:cxnLst>
              <a:cxn ang="0">
                <a:pos x="296" y="7"/>
              </a:cxn>
              <a:cxn ang="0">
                <a:pos x="285" y="5"/>
              </a:cxn>
              <a:cxn ang="0">
                <a:pos x="279" y="11"/>
              </a:cxn>
              <a:cxn ang="0">
                <a:pos x="276" y="16"/>
              </a:cxn>
              <a:cxn ang="0">
                <a:pos x="196" y="94"/>
              </a:cxn>
              <a:cxn ang="0">
                <a:pos x="192" y="112"/>
              </a:cxn>
              <a:cxn ang="0">
                <a:pos x="200" y="121"/>
              </a:cxn>
              <a:cxn ang="0">
                <a:pos x="129" y="83"/>
              </a:cxn>
              <a:cxn ang="0">
                <a:pos x="131" y="58"/>
              </a:cxn>
              <a:cxn ang="0">
                <a:pos x="124" y="33"/>
              </a:cxn>
              <a:cxn ang="0">
                <a:pos x="113" y="18"/>
              </a:cxn>
              <a:cxn ang="0">
                <a:pos x="91" y="4"/>
              </a:cxn>
              <a:cxn ang="0">
                <a:pos x="66" y="0"/>
              </a:cxn>
              <a:cxn ang="0">
                <a:pos x="86" y="40"/>
              </a:cxn>
              <a:cxn ang="0">
                <a:pos x="2" y="49"/>
              </a:cxn>
              <a:cxn ang="0">
                <a:pos x="0" y="65"/>
              </a:cxn>
              <a:cxn ang="0">
                <a:pos x="4" y="91"/>
              </a:cxn>
              <a:cxn ang="0">
                <a:pos x="18" y="112"/>
              </a:cxn>
              <a:cxn ang="0">
                <a:pos x="35" y="123"/>
              </a:cxn>
              <a:cxn ang="0">
                <a:pos x="60" y="131"/>
              </a:cxn>
              <a:cxn ang="0">
                <a:pos x="86" y="129"/>
              </a:cxn>
              <a:cxn ang="0">
                <a:pos x="89" y="234"/>
              </a:cxn>
              <a:cxn ang="0">
                <a:pos x="47" y="281"/>
              </a:cxn>
              <a:cxn ang="0">
                <a:pos x="104" y="248"/>
              </a:cxn>
              <a:cxn ang="0">
                <a:pos x="240" y="281"/>
              </a:cxn>
              <a:cxn ang="0">
                <a:pos x="250" y="288"/>
              </a:cxn>
              <a:cxn ang="0">
                <a:pos x="261" y="290"/>
              </a:cxn>
              <a:cxn ang="0">
                <a:pos x="278" y="285"/>
              </a:cxn>
              <a:cxn ang="0">
                <a:pos x="287" y="277"/>
              </a:cxn>
              <a:cxn ang="0">
                <a:pos x="292" y="259"/>
              </a:cxn>
              <a:cxn ang="0">
                <a:pos x="287" y="243"/>
              </a:cxn>
              <a:cxn ang="0">
                <a:pos x="212" y="134"/>
              </a:cxn>
              <a:cxn ang="0">
                <a:pos x="229" y="136"/>
              </a:cxn>
              <a:cxn ang="0">
                <a:pos x="314" y="60"/>
              </a:cxn>
              <a:cxn ang="0">
                <a:pos x="316" y="56"/>
              </a:cxn>
              <a:cxn ang="0">
                <a:pos x="321" y="53"/>
              </a:cxn>
              <a:cxn ang="0">
                <a:pos x="328" y="47"/>
              </a:cxn>
              <a:cxn ang="0">
                <a:pos x="325" y="36"/>
              </a:cxn>
              <a:cxn ang="0">
                <a:pos x="263" y="252"/>
              </a:cxn>
              <a:cxn ang="0">
                <a:pos x="276" y="259"/>
              </a:cxn>
              <a:cxn ang="0">
                <a:pos x="276" y="268"/>
              </a:cxn>
              <a:cxn ang="0">
                <a:pos x="263" y="276"/>
              </a:cxn>
              <a:cxn ang="0">
                <a:pos x="256" y="272"/>
              </a:cxn>
              <a:cxn ang="0">
                <a:pos x="252" y="265"/>
              </a:cxn>
              <a:cxn ang="0">
                <a:pos x="260" y="254"/>
              </a:cxn>
              <a:cxn ang="0">
                <a:pos x="221" y="98"/>
              </a:cxn>
              <a:cxn ang="0">
                <a:pos x="278" y="42"/>
              </a:cxn>
              <a:cxn ang="0">
                <a:pos x="234" y="111"/>
              </a:cxn>
              <a:cxn ang="0">
                <a:pos x="240" y="116"/>
              </a:cxn>
            </a:cxnLst>
            <a:rect l="0" t="0" r="r" b="b"/>
            <a:pathLst>
              <a:path w="328" h="290">
                <a:moveTo>
                  <a:pt x="325" y="36"/>
                </a:moveTo>
                <a:lnTo>
                  <a:pt x="296" y="7"/>
                </a:lnTo>
                <a:lnTo>
                  <a:pt x="296" y="7"/>
                </a:lnTo>
                <a:lnTo>
                  <a:pt x="292" y="5"/>
                </a:lnTo>
                <a:lnTo>
                  <a:pt x="289" y="4"/>
                </a:lnTo>
                <a:lnTo>
                  <a:pt x="285" y="5"/>
                </a:lnTo>
                <a:lnTo>
                  <a:pt x="281" y="7"/>
                </a:lnTo>
                <a:lnTo>
                  <a:pt x="281" y="7"/>
                </a:lnTo>
                <a:lnTo>
                  <a:pt x="279" y="11"/>
                </a:lnTo>
                <a:lnTo>
                  <a:pt x="279" y="16"/>
                </a:lnTo>
                <a:lnTo>
                  <a:pt x="279" y="16"/>
                </a:lnTo>
                <a:lnTo>
                  <a:pt x="276" y="16"/>
                </a:lnTo>
                <a:lnTo>
                  <a:pt x="272" y="18"/>
                </a:lnTo>
                <a:lnTo>
                  <a:pt x="272" y="18"/>
                </a:lnTo>
                <a:lnTo>
                  <a:pt x="196" y="94"/>
                </a:lnTo>
                <a:lnTo>
                  <a:pt x="196" y="94"/>
                </a:lnTo>
                <a:lnTo>
                  <a:pt x="196" y="103"/>
                </a:lnTo>
                <a:lnTo>
                  <a:pt x="192" y="112"/>
                </a:lnTo>
                <a:lnTo>
                  <a:pt x="200" y="121"/>
                </a:lnTo>
                <a:lnTo>
                  <a:pt x="200" y="121"/>
                </a:lnTo>
                <a:lnTo>
                  <a:pt x="200" y="121"/>
                </a:lnTo>
                <a:lnTo>
                  <a:pt x="183" y="138"/>
                </a:lnTo>
                <a:lnTo>
                  <a:pt x="129" y="83"/>
                </a:lnTo>
                <a:lnTo>
                  <a:pt x="129" y="83"/>
                </a:lnTo>
                <a:lnTo>
                  <a:pt x="131" y="74"/>
                </a:lnTo>
                <a:lnTo>
                  <a:pt x="131" y="67"/>
                </a:lnTo>
                <a:lnTo>
                  <a:pt x="131" y="58"/>
                </a:lnTo>
                <a:lnTo>
                  <a:pt x="129" y="49"/>
                </a:lnTo>
                <a:lnTo>
                  <a:pt x="127" y="42"/>
                </a:lnTo>
                <a:lnTo>
                  <a:pt x="124" y="33"/>
                </a:lnTo>
                <a:lnTo>
                  <a:pt x="118" y="25"/>
                </a:lnTo>
                <a:lnTo>
                  <a:pt x="113" y="18"/>
                </a:lnTo>
                <a:lnTo>
                  <a:pt x="113" y="18"/>
                </a:lnTo>
                <a:lnTo>
                  <a:pt x="105" y="13"/>
                </a:lnTo>
                <a:lnTo>
                  <a:pt x="98" y="9"/>
                </a:lnTo>
                <a:lnTo>
                  <a:pt x="91" y="4"/>
                </a:lnTo>
                <a:lnTo>
                  <a:pt x="82" y="2"/>
                </a:lnTo>
                <a:lnTo>
                  <a:pt x="73" y="0"/>
                </a:lnTo>
                <a:lnTo>
                  <a:pt x="66" y="0"/>
                </a:lnTo>
                <a:lnTo>
                  <a:pt x="57" y="0"/>
                </a:lnTo>
                <a:lnTo>
                  <a:pt x="47" y="2"/>
                </a:lnTo>
                <a:lnTo>
                  <a:pt x="86" y="40"/>
                </a:lnTo>
                <a:lnTo>
                  <a:pt x="76" y="76"/>
                </a:lnTo>
                <a:lnTo>
                  <a:pt x="38" y="85"/>
                </a:lnTo>
                <a:lnTo>
                  <a:pt x="2" y="49"/>
                </a:lnTo>
                <a:lnTo>
                  <a:pt x="2" y="49"/>
                </a:lnTo>
                <a:lnTo>
                  <a:pt x="0" y="56"/>
                </a:lnTo>
                <a:lnTo>
                  <a:pt x="0" y="65"/>
                </a:lnTo>
                <a:lnTo>
                  <a:pt x="0" y="74"/>
                </a:lnTo>
                <a:lnTo>
                  <a:pt x="2" y="82"/>
                </a:lnTo>
                <a:lnTo>
                  <a:pt x="4" y="91"/>
                </a:lnTo>
                <a:lnTo>
                  <a:pt x="8" y="98"/>
                </a:lnTo>
                <a:lnTo>
                  <a:pt x="13" y="105"/>
                </a:lnTo>
                <a:lnTo>
                  <a:pt x="18" y="112"/>
                </a:lnTo>
                <a:lnTo>
                  <a:pt x="18" y="112"/>
                </a:lnTo>
                <a:lnTo>
                  <a:pt x="26" y="118"/>
                </a:lnTo>
                <a:lnTo>
                  <a:pt x="35" y="123"/>
                </a:lnTo>
                <a:lnTo>
                  <a:pt x="42" y="127"/>
                </a:lnTo>
                <a:lnTo>
                  <a:pt x="51" y="129"/>
                </a:lnTo>
                <a:lnTo>
                  <a:pt x="60" y="131"/>
                </a:lnTo>
                <a:lnTo>
                  <a:pt x="69" y="131"/>
                </a:lnTo>
                <a:lnTo>
                  <a:pt x="76" y="131"/>
                </a:lnTo>
                <a:lnTo>
                  <a:pt x="86" y="129"/>
                </a:lnTo>
                <a:lnTo>
                  <a:pt x="86" y="129"/>
                </a:lnTo>
                <a:lnTo>
                  <a:pt x="140" y="181"/>
                </a:lnTo>
                <a:lnTo>
                  <a:pt x="89" y="234"/>
                </a:lnTo>
                <a:lnTo>
                  <a:pt x="86" y="230"/>
                </a:lnTo>
                <a:lnTo>
                  <a:pt x="71" y="243"/>
                </a:lnTo>
                <a:lnTo>
                  <a:pt x="47" y="281"/>
                </a:lnTo>
                <a:lnTo>
                  <a:pt x="53" y="286"/>
                </a:lnTo>
                <a:lnTo>
                  <a:pt x="91" y="263"/>
                </a:lnTo>
                <a:lnTo>
                  <a:pt x="104" y="248"/>
                </a:lnTo>
                <a:lnTo>
                  <a:pt x="100" y="245"/>
                </a:lnTo>
                <a:lnTo>
                  <a:pt x="153" y="194"/>
                </a:lnTo>
                <a:lnTo>
                  <a:pt x="240" y="281"/>
                </a:lnTo>
                <a:lnTo>
                  <a:pt x="240" y="281"/>
                </a:lnTo>
                <a:lnTo>
                  <a:pt x="245" y="285"/>
                </a:lnTo>
                <a:lnTo>
                  <a:pt x="250" y="288"/>
                </a:lnTo>
                <a:lnTo>
                  <a:pt x="256" y="290"/>
                </a:lnTo>
                <a:lnTo>
                  <a:pt x="261" y="290"/>
                </a:lnTo>
                <a:lnTo>
                  <a:pt x="261" y="290"/>
                </a:lnTo>
                <a:lnTo>
                  <a:pt x="267" y="290"/>
                </a:lnTo>
                <a:lnTo>
                  <a:pt x="272" y="288"/>
                </a:lnTo>
                <a:lnTo>
                  <a:pt x="278" y="285"/>
                </a:lnTo>
                <a:lnTo>
                  <a:pt x="283" y="281"/>
                </a:lnTo>
                <a:lnTo>
                  <a:pt x="283" y="281"/>
                </a:lnTo>
                <a:lnTo>
                  <a:pt x="287" y="277"/>
                </a:lnTo>
                <a:lnTo>
                  <a:pt x="290" y="272"/>
                </a:lnTo>
                <a:lnTo>
                  <a:pt x="292" y="265"/>
                </a:lnTo>
                <a:lnTo>
                  <a:pt x="292" y="259"/>
                </a:lnTo>
                <a:lnTo>
                  <a:pt x="292" y="254"/>
                </a:lnTo>
                <a:lnTo>
                  <a:pt x="290" y="248"/>
                </a:lnTo>
                <a:lnTo>
                  <a:pt x="287" y="243"/>
                </a:lnTo>
                <a:lnTo>
                  <a:pt x="283" y="237"/>
                </a:lnTo>
                <a:lnTo>
                  <a:pt x="196" y="150"/>
                </a:lnTo>
                <a:lnTo>
                  <a:pt x="212" y="134"/>
                </a:lnTo>
                <a:lnTo>
                  <a:pt x="220" y="141"/>
                </a:lnTo>
                <a:lnTo>
                  <a:pt x="220" y="141"/>
                </a:lnTo>
                <a:lnTo>
                  <a:pt x="229" y="136"/>
                </a:lnTo>
                <a:lnTo>
                  <a:pt x="240" y="136"/>
                </a:lnTo>
                <a:lnTo>
                  <a:pt x="314" y="62"/>
                </a:lnTo>
                <a:lnTo>
                  <a:pt x="314" y="60"/>
                </a:lnTo>
                <a:lnTo>
                  <a:pt x="314" y="60"/>
                </a:lnTo>
                <a:lnTo>
                  <a:pt x="314" y="60"/>
                </a:lnTo>
                <a:lnTo>
                  <a:pt x="316" y="56"/>
                </a:lnTo>
                <a:lnTo>
                  <a:pt x="318" y="54"/>
                </a:lnTo>
                <a:lnTo>
                  <a:pt x="318" y="54"/>
                </a:lnTo>
                <a:lnTo>
                  <a:pt x="321" y="53"/>
                </a:lnTo>
                <a:lnTo>
                  <a:pt x="325" y="51"/>
                </a:lnTo>
                <a:lnTo>
                  <a:pt x="325" y="51"/>
                </a:lnTo>
                <a:lnTo>
                  <a:pt x="328" y="47"/>
                </a:lnTo>
                <a:lnTo>
                  <a:pt x="328" y="44"/>
                </a:lnTo>
                <a:lnTo>
                  <a:pt x="328" y="40"/>
                </a:lnTo>
                <a:lnTo>
                  <a:pt x="325" y="36"/>
                </a:lnTo>
                <a:lnTo>
                  <a:pt x="325" y="36"/>
                </a:lnTo>
                <a:close/>
                <a:moveTo>
                  <a:pt x="263" y="252"/>
                </a:moveTo>
                <a:lnTo>
                  <a:pt x="263" y="252"/>
                </a:lnTo>
                <a:lnTo>
                  <a:pt x="269" y="254"/>
                </a:lnTo>
                <a:lnTo>
                  <a:pt x="272" y="256"/>
                </a:lnTo>
                <a:lnTo>
                  <a:pt x="276" y="259"/>
                </a:lnTo>
                <a:lnTo>
                  <a:pt x="276" y="265"/>
                </a:lnTo>
                <a:lnTo>
                  <a:pt x="276" y="265"/>
                </a:lnTo>
                <a:lnTo>
                  <a:pt x="276" y="268"/>
                </a:lnTo>
                <a:lnTo>
                  <a:pt x="272" y="272"/>
                </a:lnTo>
                <a:lnTo>
                  <a:pt x="269" y="276"/>
                </a:lnTo>
                <a:lnTo>
                  <a:pt x="263" y="276"/>
                </a:lnTo>
                <a:lnTo>
                  <a:pt x="263" y="276"/>
                </a:lnTo>
                <a:lnTo>
                  <a:pt x="260" y="276"/>
                </a:lnTo>
                <a:lnTo>
                  <a:pt x="256" y="272"/>
                </a:lnTo>
                <a:lnTo>
                  <a:pt x="252" y="268"/>
                </a:lnTo>
                <a:lnTo>
                  <a:pt x="252" y="265"/>
                </a:lnTo>
                <a:lnTo>
                  <a:pt x="252" y="265"/>
                </a:lnTo>
                <a:lnTo>
                  <a:pt x="252" y="259"/>
                </a:lnTo>
                <a:lnTo>
                  <a:pt x="256" y="256"/>
                </a:lnTo>
                <a:lnTo>
                  <a:pt x="260" y="254"/>
                </a:lnTo>
                <a:lnTo>
                  <a:pt x="263" y="252"/>
                </a:lnTo>
                <a:lnTo>
                  <a:pt x="263" y="252"/>
                </a:lnTo>
                <a:close/>
                <a:moveTo>
                  <a:pt x="221" y="98"/>
                </a:moveTo>
                <a:lnTo>
                  <a:pt x="216" y="92"/>
                </a:lnTo>
                <a:lnTo>
                  <a:pt x="272" y="36"/>
                </a:lnTo>
                <a:lnTo>
                  <a:pt x="278" y="42"/>
                </a:lnTo>
                <a:lnTo>
                  <a:pt x="221" y="98"/>
                </a:lnTo>
                <a:close/>
                <a:moveTo>
                  <a:pt x="240" y="116"/>
                </a:moveTo>
                <a:lnTo>
                  <a:pt x="234" y="111"/>
                </a:lnTo>
                <a:lnTo>
                  <a:pt x="290" y="54"/>
                </a:lnTo>
                <a:lnTo>
                  <a:pt x="296" y="60"/>
                </a:lnTo>
                <a:lnTo>
                  <a:pt x="240" y="116"/>
                </a:lnTo>
                <a:close/>
              </a:path>
            </a:pathLst>
          </a:custGeom>
          <a:solidFill>
            <a:schemeClr val="accent2">
              <a:lumMod val="50000"/>
            </a:schemeClr>
          </a:solidFill>
          <a:ln w="9525">
            <a:noFill/>
            <a:round/>
            <a:headEnd/>
            <a:tailEnd/>
          </a:ln>
        </p:spPr>
        <p:txBody>
          <a:bodyPr/>
          <a:lstStyle/>
          <a:p>
            <a:pPr>
              <a:defRPr/>
            </a:pPr>
            <a:endParaRPr lang="en-US" sz="2400"/>
          </a:p>
        </p:txBody>
      </p:sp>
    </p:spTree>
    <p:extLst>
      <p:ext uri="{BB962C8B-B14F-4D97-AF65-F5344CB8AC3E}">
        <p14:creationId xmlns:p14="http://schemas.microsoft.com/office/powerpoint/2010/main" val="102959854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Supporting Educators</a:t>
            </a:r>
          </a:p>
        </p:txBody>
      </p:sp>
      <p:sp>
        <p:nvSpPr>
          <p:cNvPr id="3" name="Subtitle 2"/>
          <p:cNvSpPr>
            <a:spLocks noGrp="1"/>
          </p:cNvSpPr>
          <p:nvPr>
            <p:ph type="subTitle" idx="1"/>
          </p:nvPr>
        </p:nvSpPr>
        <p:spPr>
          <a:xfrm>
            <a:off x="609600" y="1816100"/>
            <a:ext cx="10972800" cy="4330700"/>
          </a:xfrm>
        </p:spPr>
        <p:txBody>
          <a:bodyPr/>
          <a:lstStyle/>
          <a:p>
            <a:pPr marL="342900" indent="-342900" algn="l">
              <a:buFont typeface="Arial" charset="0"/>
              <a:buChar char="•"/>
            </a:pPr>
            <a:r>
              <a:rPr lang="en-US" dirty="0"/>
              <a:t>Provide educators with information about the research related to access to advanced course work for traditionally underserved students.</a:t>
            </a:r>
          </a:p>
          <a:p>
            <a:pPr marL="342900" indent="-342900" algn="l">
              <a:buFont typeface="Arial" charset="0"/>
              <a:buChar char="•"/>
            </a:pPr>
            <a:r>
              <a:rPr lang="en-US" dirty="0"/>
              <a:t>What types of questions or concerns have staff shared?</a:t>
            </a:r>
          </a:p>
          <a:p>
            <a:pPr marL="342900" indent="-342900" algn="l">
              <a:buFont typeface="Arial" charset="0"/>
              <a:buChar char="•"/>
            </a:pPr>
            <a:r>
              <a:rPr lang="en-US" dirty="0"/>
              <a:t>Does your staff need additional professional development to better support the implementation of early college high school/dual-enrollment programs?</a:t>
            </a:r>
          </a:p>
          <a:p>
            <a:pPr marL="342900" indent="-342900" algn="l">
              <a:buFont typeface="Arial" charset="0"/>
              <a:buChar char="•"/>
            </a:pPr>
            <a:r>
              <a:rPr lang="en-US" dirty="0"/>
              <a:t>In what ways can you partner with a college or university in program implementation, evaluation, and support for staff and students?</a:t>
            </a:r>
          </a:p>
        </p:txBody>
      </p:sp>
      <p:sp>
        <p:nvSpPr>
          <p:cNvPr id="4" name="Freeform 95"/>
          <p:cNvSpPr>
            <a:spLocks noEditPoints="1"/>
          </p:cNvSpPr>
          <p:nvPr/>
        </p:nvSpPr>
        <p:spPr bwMode="auto">
          <a:xfrm>
            <a:off x="439882" y="497228"/>
            <a:ext cx="753918" cy="666554"/>
          </a:xfrm>
          <a:custGeom>
            <a:avLst/>
            <a:gdLst/>
            <a:ahLst/>
            <a:cxnLst>
              <a:cxn ang="0">
                <a:pos x="296" y="7"/>
              </a:cxn>
              <a:cxn ang="0">
                <a:pos x="285" y="5"/>
              </a:cxn>
              <a:cxn ang="0">
                <a:pos x="279" y="11"/>
              </a:cxn>
              <a:cxn ang="0">
                <a:pos x="276" y="16"/>
              </a:cxn>
              <a:cxn ang="0">
                <a:pos x="196" y="94"/>
              </a:cxn>
              <a:cxn ang="0">
                <a:pos x="192" y="112"/>
              </a:cxn>
              <a:cxn ang="0">
                <a:pos x="200" y="121"/>
              </a:cxn>
              <a:cxn ang="0">
                <a:pos x="129" y="83"/>
              </a:cxn>
              <a:cxn ang="0">
                <a:pos x="131" y="58"/>
              </a:cxn>
              <a:cxn ang="0">
                <a:pos x="124" y="33"/>
              </a:cxn>
              <a:cxn ang="0">
                <a:pos x="113" y="18"/>
              </a:cxn>
              <a:cxn ang="0">
                <a:pos x="91" y="4"/>
              </a:cxn>
              <a:cxn ang="0">
                <a:pos x="66" y="0"/>
              </a:cxn>
              <a:cxn ang="0">
                <a:pos x="86" y="40"/>
              </a:cxn>
              <a:cxn ang="0">
                <a:pos x="2" y="49"/>
              </a:cxn>
              <a:cxn ang="0">
                <a:pos x="0" y="65"/>
              </a:cxn>
              <a:cxn ang="0">
                <a:pos x="4" y="91"/>
              </a:cxn>
              <a:cxn ang="0">
                <a:pos x="18" y="112"/>
              </a:cxn>
              <a:cxn ang="0">
                <a:pos x="35" y="123"/>
              </a:cxn>
              <a:cxn ang="0">
                <a:pos x="60" y="131"/>
              </a:cxn>
              <a:cxn ang="0">
                <a:pos x="86" y="129"/>
              </a:cxn>
              <a:cxn ang="0">
                <a:pos x="89" y="234"/>
              </a:cxn>
              <a:cxn ang="0">
                <a:pos x="47" y="281"/>
              </a:cxn>
              <a:cxn ang="0">
                <a:pos x="104" y="248"/>
              </a:cxn>
              <a:cxn ang="0">
                <a:pos x="240" y="281"/>
              </a:cxn>
              <a:cxn ang="0">
                <a:pos x="250" y="288"/>
              </a:cxn>
              <a:cxn ang="0">
                <a:pos x="261" y="290"/>
              </a:cxn>
              <a:cxn ang="0">
                <a:pos x="278" y="285"/>
              </a:cxn>
              <a:cxn ang="0">
                <a:pos x="287" y="277"/>
              </a:cxn>
              <a:cxn ang="0">
                <a:pos x="292" y="259"/>
              </a:cxn>
              <a:cxn ang="0">
                <a:pos x="287" y="243"/>
              </a:cxn>
              <a:cxn ang="0">
                <a:pos x="212" y="134"/>
              </a:cxn>
              <a:cxn ang="0">
                <a:pos x="229" y="136"/>
              </a:cxn>
              <a:cxn ang="0">
                <a:pos x="314" y="60"/>
              </a:cxn>
              <a:cxn ang="0">
                <a:pos x="316" y="56"/>
              </a:cxn>
              <a:cxn ang="0">
                <a:pos x="321" y="53"/>
              </a:cxn>
              <a:cxn ang="0">
                <a:pos x="328" y="47"/>
              </a:cxn>
              <a:cxn ang="0">
                <a:pos x="325" y="36"/>
              </a:cxn>
              <a:cxn ang="0">
                <a:pos x="263" y="252"/>
              </a:cxn>
              <a:cxn ang="0">
                <a:pos x="276" y="259"/>
              </a:cxn>
              <a:cxn ang="0">
                <a:pos x="276" y="268"/>
              </a:cxn>
              <a:cxn ang="0">
                <a:pos x="263" y="276"/>
              </a:cxn>
              <a:cxn ang="0">
                <a:pos x="256" y="272"/>
              </a:cxn>
              <a:cxn ang="0">
                <a:pos x="252" y="265"/>
              </a:cxn>
              <a:cxn ang="0">
                <a:pos x="260" y="254"/>
              </a:cxn>
              <a:cxn ang="0">
                <a:pos x="221" y="98"/>
              </a:cxn>
              <a:cxn ang="0">
                <a:pos x="278" y="42"/>
              </a:cxn>
              <a:cxn ang="0">
                <a:pos x="234" y="111"/>
              </a:cxn>
              <a:cxn ang="0">
                <a:pos x="240" y="116"/>
              </a:cxn>
            </a:cxnLst>
            <a:rect l="0" t="0" r="r" b="b"/>
            <a:pathLst>
              <a:path w="328" h="290">
                <a:moveTo>
                  <a:pt x="325" y="36"/>
                </a:moveTo>
                <a:lnTo>
                  <a:pt x="296" y="7"/>
                </a:lnTo>
                <a:lnTo>
                  <a:pt x="296" y="7"/>
                </a:lnTo>
                <a:lnTo>
                  <a:pt x="292" y="5"/>
                </a:lnTo>
                <a:lnTo>
                  <a:pt x="289" y="4"/>
                </a:lnTo>
                <a:lnTo>
                  <a:pt x="285" y="5"/>
                </a:lnTo>
                <a:lnTo>
                  <a:pt x="281" y="7"/>
                </a:lnTo>
                <a:lnTo>
                  <a:pt x="281" y="7"/>
                </a:lnTo>
                <a:lnTo>
                  <a:pt x="279" y="11"/>
                </a:lnTo>
                <a:lnTo>
                  <a:pt x="279" y="16"/>
                </a:lnTo>
                <a:lnTo>
                  <a:pt x="279" y="16"/>
                </a:lnTo>
                <a:lnTo>
                  <a:pt x="276" y="16"/>
                </a:lnTo>
                <a:lnTo>
                  <a:pt x="272" y="18"/>
                </a:lnTo>
                <a:lnTo>
                  <a:pt x="272" y="18"/>
                </a:lnTo>
                <a:lnTo>
                  <a:pt x="196" y="94"/>
                </a:lnTo>
                <a:lnTo>
                  <a:pt x="196" y="94"/>
                </a:lnTo>
                <a:lnTo>
                  <a:pt x="196" y="103"/>
                </a:lnTo>
                <a:lnTo>
                  <a:pt x="192" y="112"/>
                </a:lnTo>
                <a:lnTo>
                  <a:pt x="200" y="121"/>
                </a:lnTo>
                <a:lnTo>
                  <a:pt x="200" y="121"/>
                </a:lnTo>
                <a:lnTo>
                  <a:pt x="200" y="121"/>
                </a:lnTo>
                <a:lnTo>
                  <a:pt x="183" y="138"/>
                </a:lnTo>
                <a:lnTo>
                  <a:pt x="129" y="83"/>
                </a:lnTo>
                <a:lnTo>
                  <a:pt x="129" y="83"/>
                </a:lnTo>
                <a:lnTo>
                  <a:pt x="131" y="74"/>
                </a:lnTo>
                <a:lnTo>
                  <a:pt x="131" y="67"/>
                </a:lnTo>
                <a:lnTo>
                  <a:pt x="131" y="58"/>
                </a:lnTo>
                <a:lnTo>
                  <a:pt x="129" y="49"/>
                </a:lnTo>
                <a:lnTo>
                  <a:pt x="127" y="42"/>
                </a:lnTo>
                <a:lnTo>
                  <a:pt x="124" y="33"/>
                </a:lnTo>
                <a:lnTo>
                  <a:pt x="118" y="25"/>
                </a:lnTo>
                <a:lnTo>
                  <a:pt x="113" y="18"/>
                </a:lnTo>
                <a:lnTo>
                  <a:pt x="113" y="18"/>
                </a:lnTo>
                <a:lnTo>
                  <a:pt x="105" y="13"/>
                </a:lnTo>
                <a:lnTo>
                  <a:pt x="98" y="9"/>
                </a:lnTo>
                <a:lnTo>
                  <a:pt x="91" y="4"/>
                </a:lnTo>
                <a:lnTo>
                  <a:pt x="82" y="2"/>
                </a:lnTo>
                <a:lnTo>
                  <a:pt x="73" y="0"/>
                </a:lnTo>
                <a:lnTo>
                  <a:pt x="66" y="0"/>
                </a:lnTo>
                <a:lnTo>
                  <a:pt x="57" y="0"/>
                </a:lnTo>
                <a:lnTo>
                  <a:pt x="47" y="2"/>
                </a:lnTo>
                <a:lnTo>
                  <a:pt x="86" y="40"/>
                </a:lnTo>
                <a:lnTo>
                  <a:pt x="76" y="76"/>
                </a:lnTo>
                <a:lnTo>
                  <a:pt x="38" y="85"/>
                </a:lnTo>
                <a:lnTo>
                  <a:pt x="2" y="49"/>
                </a:lnTo>
                <a:lnTo>
                  <a:pt x="2" y="49"/>
                </a:lnTo>
                <a:lnTo>
                  <a:pt x="0" y="56"/>
                </a:lnTo>
                <a:lnTo>
                  <a:pt x="0" y="65"/>
                </a:lnTo>
                <a:lnTo>
                  <a:pt x="0" y="74"/>
                </a:lnTo>
                <a:lnTo>
                  <a:pt x="2" y="82"/>
                </a:lnTo>
                <a:lnTo>
                  <a:pt x="4" y="91"/>
                </a:lnTo>
                <a:lnTo>
                  <a:pt x="8" y="98"/>
                </a:lnTo>
                <a:lnTo>
                  <a:pt x="13" y="105"/>
                </a:lnTo>
                <a:lnTo>
                  <a:pt x="18" y="112"/>
                </a:lnTo>
                <a:lnTo>
                  <a:pt x="18" y="112"/>
                </a:lnTo>
                <a:lnTo>
                  <a:pt x="26" y="118"/>
                </a:lnTo>
                <a:lnTo>
                  <a:pt x="35" y="123"/>
                </a:lnTo>
                <a:lnTo>
                  <a:pt x="42" y="127"/>
                </a:lnTo>
                <a:lnTo>
                  <a:pt x="51" y="129"/>
                </a:lnTo>
                <a:lnTo>
                  <a:pt x="60" y="131"/>
                </a:lnTo>
                <a:lnTo>
                  <a:pt x="69" y="131"/>
                </a:lnTo>
                <a:lnTo>
                  <a:pt x="76" y="131"/>
                </a:lnTo>
                <a:lnTo>
                  <a:pt x="86" y="129"/>
                </a:lnTo>
                <a:lnTo>
                  <a:pt x="86" y="129"/>
                </a:lnTo>
                <a:lnTo>
                  <a:pt x="140" y="181"/>
                </a:lnTo>
                <a:lnTo>
                  <a:pt x="89" y="234"/>
                </a:lnTo>
                <a:lnTo>
                  <a:pt x="86" y="230"/>
                </a:lnTo>
                <a:lnTo>
                  <a:pt x="71" y="243"/>
                </a:lnTo>
                <a:lnTo>
                  <a:pt x="47" y="281"/>
                </a:lnTo>
                <a:lnTo>
                  <a:pt x="53" y="286"/>
                </a:lnTo>
                <a:lnTo>
                  <a:pt x="91" y="263"/>
                </a:lnTo>
                <a:lnTo>
                  <a:pt x="104" y="248"/>
                </a:lnTo>
                <a:lnTo>
                  <a:pt x="100" y="245"/>
                </a:lnTo>
                <a:lnTo>
                  <a:pt x="153" y="194"/>
                </a:lnTo>
                <a:lnTo>
                  <a:pt x="240" y="281"/>
                </a:lnTo>
                <a:lnTo>
                  <a:pt x="240" y="281"/>
                </a:lnTo>
                <a:lnTo>
                  <a:pt x="245" y="285"/>
                </a:lnTo>
                <a:lnTo>
                  <a:pt x="250" y="288"/>
                </a:lnTo>
                <a:lnTo>
                  <a:pt x="256" y="290"/>
                </a:lnTo>
                <a:lnTo>
                  <a:pt x="261" y="290"/>
                </a:lnTo>
                <a:lnTo>
                  <a:pt x="261" y="290"/>
                </a:lnTo>
                <a:lnTo>
                  <a:pt x="267" y="290"/>
                </a:lnTo>
                <a:lnTo>
                  <a:pt x="272" y="288"/>
                </a:lnTo>
                <a:lnTo>
                  <a:pt x="278" y="285"/>
                </a:lnTo>
                <a:lnTo>
                  <a:pt x="283" y="281"/>
                </a:lnTo>
                <a:lnTo>
                  <a:pt x="283" y="281"/>
                </a:lnTo>
                <a:lnTo>
                  <a:pt x="287" y="277"/>
                </a:lnTo>
                <a:lnTo>
                  <a:pt x="290" y="272"/>
                </a:lnTo>
                <a:lnTo>
                  <a:pt x="292" y="265"/>
                </a:lnTo>
                <a:lnTo>
                  <a:pt x="292" y="259"/>
                </a:lnTo>
                <a:lnTo>
                  <a:pt x="292" y="254"/>
                </a:lnTo>
                <a:lnTo>
                  <a:pt x="290" y="248"/>
                </a:lnTo>
                <a:lnTo>
                  <a:pt x="287" y="243"/>
                </a:lnTo>
                <a:lnTo>
                  <a:pt x="283" y="237"/>
                </a:lnTo>
                <a:lnTo>
                  <a:pt x="196" y="150"/>
                </a:lnTo>
                <a:lnTo>
                  <a:pt x="212" y="134"/>
                </a:lnTo>
                <a:lnTo>
                  <a:pt x="220" y="141"/>
                </a:lnTo>
                <a:lnTo>
                  <a:pt x="220" y="141"/>
                </a:lnTo>
                <a:lnTo>
                  <a:pt x="229" y="136"/>
                </a:lnTo>
                <a:lnTo>
                  <a:pt x="240" y="136"/>
                </a:lnTo>
                <a:lnTo>
                  <a:pt x="314" y="62"/>
                </a:lnTo>
                <a:lnTo>
                  <a:pt x="314" y="60"/>
                </a:lnTo>
                <a:lnTo>
                  <a:pt x="314" y="60"/>
                </a:lnTo>
                <a:lnTo>
                  <a:pt x="314" y="60"/>
                </a:lnTo>
                <a:lnTo>
                  <a:pt x="316" y="56"/>
                </a:lnTo>
                <a:lnTo>
                  <a:pt x="318" y="54"/>
                </a:lnTo>
                <a:lnTo>
                  <a:pt x="318" y="54"/>
                </a:lnTo>
                <a:lnTo>
                  <a:pt x="321" y="53"/>
                </a:lnTo>
                <a:lnTo>
                  <a:pt x="325" y="51"/>
                </a:lnTo>
                <a:lnTo>
                  <a:pt x="325" y="51"/>
                </a:lnTo>
                <a:lnTo>
                  <a:pt x="328" y="47"/>
                </a:lnTo>
                <a:lnTo>
                  <a:pt x="328" y="44"/>
                </a:lnTo>
                <a:lnTo>
                  <a:pt x="328" y="40"/>
                </a:lnTo>
                <a:lnTo>
                  <a:pt x="325" y="36"/>
                </a:lnTo>
                <a:lnTo>
                  <a:pt x="325" y="36"/>
                </a:lnTo>
                <a:close/>
                <a:moveTo>
                  <a:pt x="263" y="252"/>
                </a:moveTo>
                <a:lnTo>
                  <a:pt x="263" y="252"/>
                </a:lnTo>
                <a:lnTo>
                  <a:pt x="269" y="254"/>
                </a:lnTo>
                <a:lnTo>
                  <a:pt x="272" y="256"/>
                </a:lnTo>
                <a:lnTo>
                  <a:pt x="276" y="259"/>
                </a:lnTo>
                <a:lnTo>
                  <a:pt x="276" y="265"/>
                </a:lnTo>
                <a:lnTo>
                  <a:pt x="276" y="265"/>
                </a:lnTo>
                <a:lnTo>
                  <a:pt x="276" y="268"/>
                </a:lnTo>
                <a:lnTo>
                  <a:pt x="272" y="272"/>
                </a:lnTo>
                <a:lnTo>
                  <a:pt x="269" y="276"/>
                </a:lnTo>
                <a:lnTo>
                  <a:pt x="263" y="276"/>
                </a:lnTo>
                <a:lnTo>
                  <a:pt x="263" y="276"/>
                </a:lnTo>
                <a:lnTo>
                  <a:pt x="260" y="276"/>
                </a:lnTo>
                <a:lnTo>
                  <a:pt x="256" y="272"/>
                </a:lnTo>
                <a:lnTo>
                  <a:pt x="252" y="268"/>
                </a:lnTo>
                <a:lnTo>
                  <a:pt x="252" y="265"/>
                </a:lnTo>
                <a:lnTo>
                  <a:pt x="252" y="265"/>
                </a:lnTo>
                <a:lnTo>
                  <a:pt x="252" y="259"/>
                </a:lnTo>
                <a:lnTo>
                  <a:pt x="256" y="256"/>
                </a:lnTo>
                <a:lnTo>
                  <a:pt x="260" y="254"/>
                </a:lnTo>
                <a:lnTo>
                  <a:pt x="263" y="252"/>
                </a:lnTo>
                <a:lnTo>
                  <a:pt x="263" y="252"/>
                </a:lnTo>
                <a:close/>
                <a:moveTo>
                  <a:pt x="221" y="98"/>
                </a:moveTo>
                <a:lnTo>
                  <a:pt x="216" y="92"/>
                </a:lnTo>
                <a:lnTo>
                  <a:pt x="272" y="36"/>
                </a:lnTo>
                <a:lnTo>
                  <a:pt x="278" y="42"/>
                </a:lnTo>
                <a:lnTo>
                  <a:pt x="221" y="98"/>
                </a:lnTo>
                <a:close/>
                <a:moveTo>
                  <a:pt x="240" y="116"/>
                </a:moveTo>
                <a:lnTo>
                  <a:pt x="234" y="111"/>
                </a:lnTo>
                <a:lnTo>
                  <a:pt x="290" y="54"/>
                </a:lnTo>
                <a:lnTo>
                  <a:pt x="296" y="60"/>
                </a:lnTo>
                <a:lnTo>
                  <a:pt x="240" y="116"/>
                </a:lnTo>
                <a:close/>
              </a:path>
            </a:pathLst>
          </a:custGeom>
          <a:solidFill>
            <a:schemeClr val="accent2">
              <a:lumMod val="50000"/>
            </a:schemeClr>
          </a:solidFill>
          <a:ln w="9525">
            <a:noFill/>
            <a:round/>
            <a:headEnd/>
            <a:tailEnd/>
          </a:ln>
        </p:spPr>
        <p:txBody>
          <a:bodyPr/>
          <a:lstStyle/>
          <a:p>
            <a:pPr>
              <a:defRPr/>
            </a:pPr>
            <a:endParaRPr lang="en-US" sz="2400"/>
          </a:p>
        </p:txBody>
      </p:sp>
    </p:spTree>
    <p:extLst>
      <p:ext uri="{BB962C8B-B14F-4D97-AF65-F5344CB8AC3E}">
        <p14:creationId xmlns:p14="http://schemas.microsoft.com/office/powerpoint/2010/main" val="86651493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92282"/>
            <a:ext cx="10972800" cy="1143000"/>
          </a:xfrm>
        </p:spPr>
        <p:txBody>
          <a:bodyPr/>
          <a:lstStyle/>
          <a:p>
            <a:r>
              <a:rPr lang="en-US" dirty="0"/>
              <a:t>Evaluating Success: Things to Consider</a:t>
            </a:r>
          </a:p>
        </p:txBody>
      </p:sp>
      <p:sp>
        <p:nvSpPr>
          <p:cNvPr id="3" name="Subtitle 2"/>
          <p:cNvSpPr>
            <a:spLocks noGrp="1"/>
          </p:cNvSpPr>
          <p:nvPr>
            <p:ph type="subTitle" idx="1"/>
          </p:nvPr>
        </p:nvSpPr>
        <p:spPr>
          <a:xfrm>
            <a:off x="609600" y="2369127"/>
            <a:ext cx="10972800" cy="2951018"/>
          </a:xfrm>
        </p:spPr>
        <p:txBody>
          <a:bodyPr/>
          <a:lstStyle/>
          <a:p>
            <a:pPr marL="342900" indent="-342900" algn="l">
              <a:buFont typeface="Arial" charset="0"/>
              <a:buChar char="•"/>
            </a:pPr>
            <a:r>
              <a:rPr lang="en-US" dirty="0"/>
              <a:t>How will the early college high school/dual-enrollment programs be shared with stakeholders (educators, parents, students, colleges, business community, etc.)?</a:t>
            </a:r>
          </a:p>
          <a:p>
            <a:pPr marL="342900" indent="-342900" algn="l">
              <a:buFont typeface="Arial" charset="0"/>
              <a:buChar char="•"/>
            </a:pPr>
            <a:r>
              <a:rPr lang="en-US" dirty="0"/>
              <a:t>What data points will best support an analysis of the implementation of early college high school or dual enrollment programs?</a:t>
            </a:r>
          </a:p>
          <a:p>
            <a:pPr marL="342900" indent="-342900" algn="l">
              <a:buFont typeface="Arial" charset="0"/>
              <a:buChar char="•"/>
            </a:pPr>
            <a:r>
              <a:rPr lang="en-US" dirty="0"/>
              <a:t>In what areas can existing partnerships or expertise be leveraged?</a:t>
            </a:r>
          </a:p>
        </p:txBody>
      </p:sp>
      <p:sp>
        <p:nvSpPr>
          <p:cNvPr id="4" name="Freeform 95"/>
          <p:cNvSpPr>
            <a:spLocks noEditPoints="1"/>
          </p:cNvSpPr>
          <p:nvPr/>
        </p:nvSpPr>
        <p:spPr bwMode="auto">
          <a:xfrm>
            <a:off x="439882" y="497228"/>
            <a:ext cx="753918" cy="666554"/>
          </a:xfrm>
          <a:custGeom>
            <a:avLst/>
            <a:gdLst/>
            <a:ahLst/>
            <a:cxnLst>
              <a:cxn ang="0">
                <a:pos x="296" y="7"/>
              </a:cxn>
              <a:cxn ang="0">
                <a:pos x="285" y="5"/>
              </a:cxn>
              <a:cxn ang="0">
                <a:pos x="279" y="11"/>
              </a:cxn>
              <a:cxn ang="0">
                <a:pos x="276" y="16"/>
              </a:cxn>
              <a:cxn ang="0">
                <a:pos x="196" y="94"/>
              </a:cxn>
              <a:cxn ang="0">
                <a:pos x="192" y="112"/>
              </a:cxn>
              <a:cxn ang="0">
                <a:pos x="200" y="121"/>
              </a:cxn>
              <a:cxn ang="0">
                <a:pos x="129" y="83"/>
              </a:cxn>
              <a:cxn ang="0">
                <a:pos x="131" y="58"/>
              </a:cxn>
              <a:cxn ang="0">
                <a:pos x="124" y="33"/>
              </a:cxn>
              <a:cxn ang="0">
                <a:pos x="113" y="18"/>
              </a:cxn>
              <a:cxn ang="0">
                <a:pos x="91" y="4"/>
              </a:cxn>
              <a:cxn ang="0">
                <a:pos x="66" y="0"/>
              </a:cxn>
              <a:cxn ang="0">
                <a:pos x="86" y="40"/>
              </a:cxn>
              <a:cxn ang="0">
                <a:pos x="2" y="49"/>
              </a:cxn>
              <a:cxn ang="0">
                <a:pos x="0" y="65"/>
              </a:cxn>
              <a:cxn ang="0">
                <a:pos x="4" y="91"/>
              </a:cxn>
              <a:cxn ang="0">
                <a:pos x="18" y="112"/>
              </a:cxn>
              <a:cxn ang="0">
                <a:pos x="35" y="123"/>
              </a:cxn>
              <a:cxn ang="0">
                <a:pos x="60" y="131"/>
              </a:cxn>
              <a:cxn ang="0">
                <a:pos x="86" y="129"/>
              </a:cxn>
              <a:cxn ang="0">
                <a:pos x="89" y="234"/>
              </a:cxn>
              <a:cxn ang="0">
                <a:pos x="47" y="281"/>
              </a:cxn>
              <a:cxn ang="0">
                <a:pos x="104" y="248"/>
              </a:cxn>
              <a:cxn ang="0">
                <a:pos x="240" y="281"/>
              </a:cxn>
              <a:cxn ang="0">
                <a:pos x="250" y="288"/>
              </a:cxn>
              <a:cxn ang="0">
                <a:pos x="261" y="290"/>
              </a:cxn>
              <a:cxn ang="0">
                <a:pos x="278" y="285"/>
              </a:cxn>
              <a:cxn ang="0">
                <a:pos x="287" y="277"/>
              </a:cxn>
              <a:cxn ang="0">
                <a:pos x="292" y="259"/>
              </a:cxn>
              <a:cxn ang="0">
                <a:pos x="287" y="243"/>
              </a:cxn>
              <a:cxn ang="0">
                <a:pos x="212" y="134"/>
              </a:cxn>
              <a:cxn ang="0">
                <a:pos x="229" y="136"/>
              </a:cxn>
              <a:cxn ang="0">
                <a:pos x="314" y="60"/>
              </a:cxn>
              <a:cxn ang="0">
                <a:pos x="316" y="56"/>
              </a:cxn>
              <a:cxn ang="0">
                <a:pos x="321" y="53"/>
              </a:cxn>
              <a:cxn ang="0">
                <a:pos x="328" y="47"/>
              </a:cxn>
              <a:cxn ang="0">
                <a:pos x="325" y="36"/>
              </a:cxn>
              <a:cxn ang="0">
                <a:pos x="263" y="252"/>
              </a:cxn>
              <a:cxn ang="0">
                <a:pos x="276" y="259"/>
              </a:cxn>
              <a:cxn ang="0">
                <a:pos x="276" y="268"/>
              </a:cxn>
              <a:cxn ang="0">
                <a:pos x="263" y="276"/>
              </a:cxn>
              <a:cxn ang="0">
                <a:pos x="256" y="272"/>
              </a:cxn>
              <a:cxn ang="0">
                <a:pos x="252" y="265"/>
              </a:cxn>
              <a:cxn ang="0">
                <a:pos x="260" y="254"/>
              </a:cxn>
              <a:cxn ang="0">
                <a:pos x="221" y="98"/>
              </a:cxn>
              <a:cxn ang="0">
                <a:pos x="278" y="42"/>
              </a:cxn>
              <a:cxn ang="0">
                <a:pos x="234" y="111"/>
              </a:cxn>
              <a:cxn ang="0">
                <a:pos x="240" y="116"/>
              </a:cxn>
            </a:cxnLst>
            <a:rect l="0" t="0" r="r" b="b"/>
            <a:pathLst>
              <a:path w="328" h="290">
                <a:moveTo>
                  <a:pt x="325" y="36"/>
                </a:moveTo>
                <a:lnTo>
                  <a:pt x="296" y="7"/>
                </a:lnTo>
                <a:lnTo>
                  <a:pt x="296" y="7"/>
                </a:lnTo>
                <a:lnTo>
                  <a:pt x="292" y="5"/>
                </a:lnTo>
                <a:lnTo>
                  <a:pt x="289" y="4"/>
                </a:lnTo>
                <a:lnTo>
                  <a:pt x="285" y="5"/>
                </a:lnTo>
                <a:lnTo>
                  <a:pt x="281" y="7"/>
                </a:lnTo>
                <a:lnTo>
                  <a:pt x="281" y="7"/>
                </a:lnTo>
                <a:lnTo>
                  <a:pt x="279" y="11"/>
                </a:lnTo>
                <a:lnTo>
                  <a:pt x="279" y="16"/>
                </a:lnTo>
                <a:lnTo>
                  <a:pt x="279" y="16"/>
                </a:lnTo>
                <a:lnTo>
                  <a:pt x="276" y="16"/>
                </a:lnTo>
                <a:lnTo>
                  <a:pt x="272" y="18"/>
                </a:lnTo>
                <a:lnTo>
                  <a:pt x="272" y="18"/>
                </a:lnTo>
                <a:lnTo>
                  <a:pt x="196" y="94"/>
                </a:lnTo>
                <a:lnTo>
                  <a:pt x="196" y="94"/>
                </a:lnTo>
                <a:lnTo>
                  <a:pt x="196" y="103"/>
                </a:lnTo>
                <a:lnTo>
                  <a:pt x="192" y="112"/>
                </a:lnTo>
                <a:lnTo>
                  <a:pt x="200" y="121"/>
                </a:lnTo>
                <a:lnTo>
                  <a:pt x="200" y="121"/>
                </a:lnTo>
                <a:lnTo>
                  <a:pt x="200" y="121"/>
                </a:lnTo>
                <a:lnTo>
                  <a:pt x="183" y="138"/>
                </a:lnTo>
                <a:lnTo>
                  <a:pt x="129" y="83"/>
                </a:lnTo>
                <a:lnTo>
                  <a:pt x="129" y="83"/>
                </a:lnTo>
                <a:lnTo>
                  <a:pt x="131" y="74"/>
                </a:lnTo>
                <a:lnTo>
                  <a:pt x="131" y="67"/>
                </a:lnTo>
                <a:lnTo>
                  <a:pt x="131" y="58"/>
                </a:lnTo>
                <a:lnTo>
                  <a:pt x="129" y="49"/>
                </a:lnTo>
                <a:lnTo>
                  <a:pt x="127" y="42"/>
                </a:lnTo>
                <a:lnTo>
                  <a:pt x="124" y="33"/>
                </a:lnTo>
                <a:lnTo>
                  <a:pt x="118" y="25"/>
                </a:lnTo>
                <a:lnTo>
                  <a:pt x="113" y="18"/>
                </a:lnTo>
                <a:lnTo>
                  <a:pt x="113" y="18"/>
                </a:lnTo>
                <a:lnTo>
                  <a:pt x="105" y="13"/>
                </a:lnTo>
                <a:lnTo>
                  <a:pt x="98" y="9"/>
                </a:lnTo>
                <a:lnTo>
                  <a:pt x="91" y="4"/>
                </a:lnTo>
                <a:lnTo>
                  <a:pt x="82" y="2"/>
                </a:lnTo>
                <a:lnTo>
                  <a:pt x="73" y="0"/>
                </a:lnTo>
                <a:lnTo>
                  <a:pt x="66" y="0"/>
                </a:lnTo>
                <a:lnTo>
                  <a:pt x="57" y="0"/>
                </a:lnTo>
                <a:lnTo>
                  <a:pt x="47" y="2"/>
                </a:lnTo>
                <a:lnTo>
                  <a:pt x="86" y="40"/>
                </a:lnTo>
                <a:lnTo>
                  <a:pt x="76" y="76"/>
                </a:lnTo>
                <a:lnTo>
                  <a:pt x="38" y="85"/>
                </a:lnTo>
                <a:lnTo>
                  <a:pt x="2" y="49"/>
                </a:lnTo>
                <a:lnTo>
                  <a:pt x="2" y="49"/>
                </a:lnTo>
                <a:lnTo>
                  <a:pt x="0" y="56"/>
                </a:lnTo>
                <a:lnTo>
                  <a:pt x="0" y="65"/>
                </a:lnTo>
                <a:lnTo>
                  <a:pt x="0" y="74"/>
                </a:lnTo>
                <a:lnTo>
                  <a:pt x="2" y="82"/>
                </a:lnTo>
                <a:lnTo>
                  <a:pt x="4" y="91"/>
                </a:lnTo>
                <a:lnTo>
                  <a:pt x="8" y="98"/>
                </a:lnTo>
                <a:lnTo>
                  <a:pt x="13" y="105"/>
                </a:lnTo>
                <a:lnTo>
                  <a:pt x="18" y="112"/>
                </a:lnTo>
                <a:lnTo>
                  <a:pt x="18" y="112"/>
                </a:lnTo>
                <a:lnTo>
                  <a:pt x="26" y="118"/>
                </a:lnTo>
                <a:lnTo>
                  <a:pt x="35" y="123"/>
                </a:lnTo>
                <a:lnTo>
                  <a:pt x="42" y="127"/>
                </a:lnTo>
                <a:lnTo>
                  <a:pt x="51" y="129"/>
                </a:lnTo>
                <a:lnTo>
                  <a:pt x="60" y="131"/>
                </a:lnTo>
                <a:lnTo>
                  <a:pt x="69" y="131"/>
                </a:lnTo>
                <a:lnTo>
                  <a:pt x="76" y="131"/>
                </a:lnTo>
                <a:lnTo>
                  <a:pt x="86" y="129"/>
                </a:lnTo>
                <a:lnTo>
                  <a:pt x="86" y="129"/>
                </a:lnTo>
                <a:lnTo>
                  <a:pt x="140" y="181"/>
                </a:lnTo>
                <a:lnTo>
                  <a:pt x="89" y="234"/>
                </a:lnTo>
                <a:lnTo>
                  <a:pt x="86" y="230"/>
                </a:lnTo>
                <a:lnTo>
                  <a:pt x="71" y="243"/>
                </a:lnTo>
                <a:lnTo>
                  <a:pt x="47" y="281"/>
                </a:lnTo>
                <a:lnTo>
                  <a:pt x="53" y="286"/>
                </a:lnTo>
                <a:lnTo>
                  <a:pt x="91" y="263"/>
                </a:lnTo>
                <a:lnTo>
                  <a:pt x="104" y="248"/>
                </a:lnTo>
                <a:lnTo>
                  <a:pt x="100" y="245"/>
                </a:lnTo>
                <a:lnTo>
                  <a:pt x="153" y="194"/>
                </a:lnTo>
                <a:lnTo>
                  <a:pt x="240" y="281"/>
                </a:lnTo>
                <a:lnTo>
                  <a:pt x="240" y="281"/>
                </a:lnTo>
                <a:lnTo>
                  <a:pt x="245" y="285"/>
                </a:lnTo>
                <a:lnTo>
                  <a:pt x="250" y="288"/>
                </a:lnTo>
                <a:lnTo>
                  <a:pt x="256" y="290"/>
                </a:lnTo>
                <a:lnTo>
                  <a:pt x="261" y="290"/>
                </a:lnTo>
                <a:lnTo>
                  <a:pt x="261" y="290"/>
                </a:lnTo>
                <a:lnTo>
                  <a:pt x="267" y="290"/>
                </a:lnTo>
                <a:lnTo>
                  <a:pt x="272" y="288"/>
                </a:lnTo>
                <a:lnTo>
                  <a:pt x="278" y="285"/>
                </a:lnTo>
                <a:lnTo>
                  <a:pt x="283" y="281"/>
                </a:lnTo>
                <a:lnTo>
                  <a:pt x="283" y="281"/>
                </a:lnTo>
                <a:lnTo>
                  <a:pt x="287" y="277"/>
                </a:lnTo>
                <a:lnTo>
                  <a:pt x="290" y="272"/>
                </a:lnTo>
                <a:lnTo>
                  <a:pt x="292" y="265"/>
                </a:lnTo>
                <a:lnTo>
                  <a:pt x="292" y="259"/>
                </a:lnTo>
                <a:lnTo>
                  <a:pt x="292" y="254"/>
                </a:lnTo>
                <a:lnTo>
                  <a:pt x="290" y="248"/>
                </a:lnTo>
                <a:lnTo>
                  <a:pt x="287" y="243"/>
                </a:lnTo>
                <a:lnTo>
                  <a:pt x="283" y="237"/>
                </a:lnTo>
                <a:lnTo>
                  <a:pt x="196" y="150"/>
                </a:lnTo>
                <a:lnTo>
                  <a:pt x="212" y="134"/>
                </a:lnTo>
                <a:lnTo>
                  <a:pt x="220" y="141"/>
                </a:lnTo>
                <a:lnTo>
                  <a:pt x="220" y="141"/>
                </a:lnTo>
                <a:lnTo>
                  <a:pt x="229" y="136"/>
                </a:lnTo>
                <a:lnTo>
                  <a:pt x="240" y="136"/>
                </a:lnTo>
                <a:lnTo>
                  <a:pt x="314" y="62"/>
                </a:lnTo>
                <a:lnTo>
                  <a:pt x="314" y="60"/>
                </a:lnTo>
                <a:lnTo>
                  <a:pt x="314" y="60"/>
                </a:lnTo>
                <a:lnTo>
                  <a:pt x="314" y="60"/>
                </a:lnTo>
                <a:lnTo>
                  <a:pt x="316" y="56"/>
                </a:lnTo>
                <a:lnTo>
                  <a:pt x="318" y="54"/>
                </a:lnTo>
                <a:lnTo>
                  <a:pt x="318" y="54"/>
                </a:lnTo>
                <a:lnTo>
                  <a:pt x="321" y="53"/>
                </a:lnTo>
                <a:lnTo>
                  <a:pt x="325" y="51"/>
                </a:lnTo>
                <a:lnTo>
                  <a:pt x="325" y="51"/>
                </a:lnTo>
                <a:lnTo>
                  <a:pt x="328" y="47"/>
                </a:lnTo>
                <a:lnTo>
                  <a:pt x="328" y="44"/>
                </a:lnTo>
                <a:lnTo>
                  <a:pt x="328" y="40"/>
                </a:lnTo>
                <a:lnTo>
                  <a:pt x="325" y="36"/>
                </a:lnTo>
                <a:lnTo>
                  <a:pt x="325" y="36"/>
                </a:lnTo>
                <a:close/>
                <a:moveTo>
                  <a:pt x="263" y="252"/>
                </a:moveTo>
                <a:lnTo>
                  <a:pt x="263" y="252"/>
                </a:lnTo>
                <a:lnTo>
                  <a:pt x="269" y="254"/>
                </a:lnTo>
                <a:lnTo>
                  <a:pt x="272" y="256"/>
                </a:lnTo>
                <a:lnTo>
                  <a:pt x="276" y="259"/>
                </a:lnTo>
                <a:lnTo>
                  <a:pt x="276" y="265"/>
                </a:lnTo>
                <a:lnTo>
                  <a:pt x="276" y="265"/>
                </a:lnTo>
                <a:lnTo>
                  <a:pt x="276" y="268"/>
                </a:lnTo>
                <a:lnTo>
                  <a:pt x="272" y="272"/>
                </a:lnTo>
                <a:lnTo>
                  <a:pt x="269" y="276"/>
                </a:lnTo>
                <a:lnTo>
                  <a:pt x="263" y="276"/>
                </a:lnTo>
                <a:lnTo>
                  <a:pt x="263" y="276"/>
                </a:lnTo>
                <a:lnTo>
                  <a:pt x="260" y="276"/>
                </a:lnTo>
                <a:lnTo>
                  <a:pt x="256" y="272"/>
                </a:lnTo>
                <a:lnTo>
                  <a:pt x="252" y="268"/>
                </a:lnTo>
                <a:lnTo>
                  <a:pt x="252" y="265"/>
                </a:lnTo>
                <a:lnTo>
                  <a:pt x="252" y="265"/>
                </a:lnTo>
                <a:lnTo>
                  <a:pt x="252" y="259"/>
                </a:lnTo>
                <a:lnTo>
                  <a:pt x="256" y="256"/>
                </a:lnTo>
                <a:lnTo>
                  <a:pt x="260" y="254"/>
                </a:lnTo>
                <a:lnTo>
                  <a:pt x="263" y="252"/>
                </a:lnTo>
                <a:lnTo>
                  <a:pt x="263" y="252"/>
                </a:lnTo>
                <a:close/>
                <a:moveTo>
                  <a:pt x="221" y="98"/>
                </a:moveTo>
                <a:lnTo>
                  <a:pt x="216" y="92"/>
                </a:lnTo>
                <a:lnTo>
                  <a:pt x="272" y="36"/>
                </a:lnTo>
                <a:lnTo>
                  <a:pt x="278" y="42"/>
                </a:lnTo>
                <a:lnTo>
                  <a:pt x="221" y="98"/>
                </a:lnTo>
                <a:close/>
                <a:moveTo>
                  <a:pt x="240" y="116"/>
                </a:moveTo>
                <a:lnTo>
                  <a:pt x="234" y="111"/>
                </a:lnTo>
                <a:lnTo>
                  <a:pt x="290" y="54"/>
                </a:lnTo>
                <a:lnTo>
                  <a:pt x="296" y="60"/>
                </a:lnTo>
                <a:lnTo>
                  <a:pt x="240" y="116"/>
                </a:lnTo>
                <a:close/>
              </a:path>
            </a:pathLst>
          </a:custGeom>
          <a:solidFill>
            <a:schemeClr val="accent2">
              <a:lumMod val="50000"/>
            </a:schemeClr>
          </a:solidFill>
          <a:ln w="9525">
            <a:noFill/>
            <a:round/>
            <a:headEnd/>
            <a:tailEnd/>
          </a:ln>
        </p:spPr>
        <p:txBody>
          <a:bodyPr/>
          <a:lstStyle/>
          <a:p>
            <a:pPr>
              <a:defRPr/>
            </a:pPr>
            <a:endParaRPr lang="en-US" sz="2400"/>
          </a:p>
        </p:txBody>
      </p:sp>
    </p:spTree>
    <p:extLst>
      <p:ext uri="{BB962C8B-B14F-4D97-AF65-F5344CB8AC3E}">
        <p14:creationId xmlns:p14="http://schemas.microsoft.com/office/powerpoint/2010/main" val="21198559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55327" y="2387600"/>
            <a:ext cx="5454073" cy="2171700"/>
          </a:xfrm>
        </p:spPr>
        <p:txBody>
          <a:bodyPr/>
          <a:lstStyle/>
          <a:p>
            <a:pPr algn="l"/>
            <a:r>
              <a:rPr lang="en-US" dirty="0"/>
              <a:t>For additional information and resources on next-generation high schools, visit </a:t>
            </a:r>
            <a:r>
              <a:rPr lang="en-US" dirty="0">
                <a:hlinkClick r:id="rId2"/>
              </a:rPr>
              <a:t>http</a:t>
            </a:r>
            <a:r>
              <a:rPr lang="en-US">
                <a:hlinkClick r:id="rId2"/>
              </a:rPr>
              <a:t>://</a:t>
            </a:r>
            <a:r>
              <a:rPr lang="en-US" smtClean="0">
                <a:hlinkClick r:id="rId2"/>
              </a:rPr>
              <a:t>all4ed.org/</a:t>
            </a:r>
            <a:r>
              <a:rPr lang="en-US" dirty="0" smtClean="0">
                <a:hlinkClick r:id="rId2"/>
              </a:rPr>
              <a:t>nghs</a:t>
            </a:r>
            <a:r>
              <a:rPr lang="en-US" dirty="0" smtClean="0"/>
              <a:t>.</a:t>
            </a:r>
            <a:endParaRPr lang="en-US" dirty="0"/>
          </a:p>
          <a:p>
            <a:pPr algn="l"/>
            <a:endParaRPr lang="en-US" dirty="0"/>
          </a:p>
        </p:txBody>
      </p:sp>
      <p:sp>
        <p:nvSpPr>
          <p:cNvPr id="4" name="Freeform 95"/>
          <p:cNvSpPr>
            <a:spLocks noEditPoints="1"/>
          </p:cNvSpPr>
          <p:nvPr/>
        </p:nvSpPr>
        <p:spPr bwMode="auto">
          <a:xfrm>
            <a:off x="8605404" y="4226023"/>
            <a:ext cx="753918" cy="666554"/>
          </a:xfrm>
          <a:custGeom>
            <a:avLst/>
            <a:gdLst/>
            <a:ahLst/>
            <a:cxnLst>
              <a:cxn ang="0">
                <a:pos x="296" y="7"/>
              </a:cxn>
              <a:cxn ang="0">
                <a:pos x="285" y="5"/>
              </a:cxn>
              <a:cxn ang="0">
                <a:pos x="279" y="11"/>
              </a:cxn>
              <a:cxn ang="0">
                <a:pos x="276" y="16"/>
              </a:cxn>
              <a:cxn ang="0">
                <a:pos x="196" y="94"/>
              </a:cxn>
              <a:cxn ang="0">
                <a:pos x="192" y="112"/>
              </a:cxn>
              <a:cxn ang="0">
                <a:pos x="200" y="121"/>
              </a:cxn>
              <a:cxn ang="0">
                <a:pos x="129" y="83"/>
              </a:cxn>
              <a:cxn ang="0">
                <a:pos x="131" y="58"/>
              </a:cxn>
              <a:cxn ang="0">
                <a:pos x="124" y="33"/>
              </a:cxn>
              <a:cxn ang="0">
                <a:pos x="113" y="18"/>
              </a:cxn>
              <a:cxn ang="0">
                <a:pos x="91" y="4"/>
              </a:cxn>
              <a:cxn ang="0">
                <a:pos x="66" y="0"/>
              </a:cxn>
              <a:cxn ang="0">
                <a:pos x="86" y="40"/>
              </a:cxn>
              <a:cxn ang="0">
                <a:pos x="2" y="49"/>
              </a:cxn>
              <a:cxn ang="0">
                <a:pos x="0" y="65"/>
              </a:cxn>
              <a:cxn ang="0">
                <a:pos x="4" y="91"/>
              </a:cxn>
              <a:cxn ang="0">
                <a:pos x="18" y="112"/>
              </a:cxn>
              <a:cxn ang="0">
                <a:pos x="35" y="123"/>
              </a:cxn>
              <a:cxn ang="0">
                <a:pos x="60" y="131"/>
              </a:cxn>
              <a:cxn ang="0">
                <a:pos x="86" y="129"/>
              </a:cxn>
              <a:cxn ang="0">
                <a:pos x="89" y="234"/>
              </a:cxn>
              <a:cxn ang="0">
                <a:pos x="47" y="281"/>
              </a:cxn>
              <a:cxn ang="0">
                <a:pos x="104" y="248"/>
              </a:cxn>
              <a:cxn ang="0">
                <a:pos x="240" y="281"/>
              </a:cxn>
              <a:cxn ang="0">
                <a:pos x="250" y="288"/>
              </a:cxn>
              <a:cxn ang="0">
                <a:pos x="261" y="290"/>
              </a:cxn>
              <a:cxn ang="0">
                <a:pos x="278" y="285"/>
              </a:cxn>
              <a:cxn ang="0">
                <a:pos x="287" y="277"/>
              </a:cxn>
              <a:cxn ang="0">
                <a:pos x="292" y="259"/>
              </a:cxn>
              <a:cxn ang="0">
                <a:pos x="287" y="243"/>
              </a:cxn>
              <a:cxn ang="0">
                <a:pos x="212" y="134"/>
              </a:cxn>
              <a:cxn ang="0">
                <a:pos x="229" y="136"/>
              </a:cxn>
              <a:cxn ang="0">
                <a:pos x="314" y="60"/>
              </a:cxn>
              <a:cxn ang="0">
                <a:pos x="316" y="56"/>
              </a:cxn>
              <a:cxn ang="0">
                <a:pos x="321" y="53"/>
              </a:cxn>
              <a:cxn ang="0">
                <a:pos x="328" y="47"/>
              </a:cxn>
              <a:cxn ang="0">
                <a:pos x="325" y="36"/>
              </a:cxn>
              <a:cxn ang="0">
                <a:pos x="263" y="252"/>
              </a:cxn>
              <a:cxn ang="0">
                <a:pos x="276" y="259"/>
              </a:cxn>
              <a:cxn ang="0">
                <a:pos x="276" y="268"/>
              </a:cxn>
              <a:cxn ang="0">
                <a:pos x="263" y="276"/>
              </a:cxn>
              <a:cxn ang="0">
                <a:pos x="256" y="272"/>
              </a:cxn>
              <a:cxn ang="0">
                <a:pos x="252" y="265"/>
              </a:cxn>
              <a:cxn ang="0">
                <a:pos x="260" y="254"/>
              </a:cxn>
              <a:cxn ang="0">
                <a:pos x="221" y="98"/>
              </a:cxn>
              <a:cxn ang="0">
                <a:pos x="278" y="42"/>
              </a:cxn>
              <a:cxn ang="0">
                <a:pos x="234" y="111"/>
              </a:cxn>
              <a:cxn ang="0">
                <a:pos x="240" y="116"/>
              </a:cxn>
            </a:cxnLst>
            <a:rect l="0" t="0" r="r" b="b"/>
            <a:pathLst>
              <a:path w="328" h="290">
                <a:moveTo>
                  <a:pt x="325" y="36"/>
                </a:moveTo>
                <a:lnTo>
                  <a:pt x="296" y="7"/>
                </a:lnTo>
                <a:lnTo>
                  <a:pt x="296" y="7"/>
                </a:lnTo>
                <a:lnTo>
                  <a:pt x="292" y="5"/>
                </a:lnTo>
                <a:lnTo>
                  <a:pt x="289" y="4"/>
                </a:lnTo>
                <a:lnTo>
                  <a:pt x="285" y="5"/>
                </a:lnTo>
                <a:lnTo>
                  <a:pt x="281" y="7"/>
                </a:lnTo>
                <a:lnTo>
                  <a:pt x="281" y="7"/>
                </a:lnTo>
                <a:lnTo>
                  <a:pt x="279" y="11"/>
                </a:lnTo>
                <a:lnTo>
                  <a:pt x="279" y="16"/>
                </a:lnTo>
                <a:lnTo>
                  <a:pt x="279" y="16"/>
                </a:lnTo>
                <a:lnTo>
                  <a:pt x="276" y="16"/>
                </a:lnTo>
                <a:lnTo>
                  <a:pt x="272" y="18"/>
                </a:lnTo>
                <a:lnTo>
                  <a:pt x="272" y="18"/>
                </a:lnTo>
                <a:lnTo>
                  <a:pt x="196" y="94"/>
                </a:lnTo>
                <a:lnTo>
                  <a:pt x="196" y="94"/>
                </a:lnTo>
                <a:lnTo>
                  <a:pt x="196" y="103"/>
                </a:lnTo>
                <a:lnTo>
                  <a:pt x="192" y="112"/>
                </a:lnTo>
                <a:lnTo>
                  <a:pt x="200" y="121"/>
                </a:lnTo>
                <a:lnTo>
                  <a:pt x="200" y="121"/>
                </a:lnTo>
                <a:lnTo>
                  <a:pt x="200" y="121"/>
                </a:lnTo>
                <a:lnTo>
                  <a:pt x="183" y="138"/>
                </a:lnTo>
                <a:lnTo>
                  <a:pt x="129" y="83"/>
                </a:lnTo>
                <a:lnTo>
                  <a:pt x="129" y="83"/>
                </a:lnTo>
                <a:lnTo>
                  <a:pt x="131" y="74"/>
                </a:lnTo>
                <a:lnTo>
                  <a:pt x="131" y="67"/>
                </a:lnTo>
                <a:lnTo>
                  <a:pt x="131" y="58"/>
                </a:lnTo>
                <a:lnTo>
                  <a:pt x="129" y="49"/>
                </a:lnTo>
                <a:lnTo>
                  <a:pt x="127" y="42"/>
                </a:lnTo>
                <a:lnTo>
                  <a:pt x="124" y="33"/>
                </a:lnTo>
                <a:lnTo>
                  <a:pt x="118" y="25"/>
                </a:lnTo>
                <a:lnTo>
                  <a:pt x="113" y="18"/>
                </a:lnTo>
                <a:lnTo>
                  <a:pt x="113" y="18"/>
                </a:lnTo>
                <a:lnTo>
                  <a:pt x="105" y="13"/>
                </a:lnTo>
                <a:lnTo>
                  <a:pt x="98" y="9"/>
                </a:lnTo>
                <a:lnTo>
                  <a:pt x="91" y="4"/>
                </a:lnTo>
                <a:lnTo>
                  <a:pt x="82" y="2"/>
                </a:lnTo>
                <a:lnTo>
                  <a:pt x="73" y="0"/>
                </a:lnTo>
                <a:lnTo>
                  <a:pt x="66" y="0"/>
                </a:lnTo>
                <a:lnTo>
                  <a:pt x="57" y="0"/>
                </a:lnTo>
                <a:lnTo>
                  <a:pt x="47" y="2"/>
                </a:lnTo>
                <a:lnTo>
                  <a:pt x="86" y="40"/>
                </a:lnTo>
                <a:lnTo>
                  <a:pt x="76" y="76"/>
                </a:lnTo>
                <a:lnTo>
                  <a:pt x="38" y="85"/>
                </a:lnTo>
                <a:lnTo>
                  <a:pt x="2" y="49"/>
                </a:lnTo>
                <a:lnTo>
                  <a:pt x="2" y="49"/>
                </a:lnTo>
                <a:lnTo>
                  <a:pt x="0" y="56"/>
                </a:lnTo>
                <a:lnTo>
                  <a:pt x="0" y="65"/>
                </a:lnTo>
                <a:lnTo>
                  <a:pt x="0" y="74"/>
                </a:lnTo>
                <a:lnTo>
                  <a:pt x="2" y="82"/>
                </a:lnTo>
                <a:lnTo>
                  <a:pt x="4" y="91"/>
                </a:lnTo>
                <a:lnTo>
                  <a:pt x="8" y="98"/>
                </a:lnTo>
                <a:lnTo>
                  <a:pt x="13" y="105"/>
                </a:lnTo>
                <a:lnTo>
                  <a:pt x="18" y="112"/>
                </a:lnTo>
                <a:lnTo>
                  <a:pt x="18" y="112"/>
                </a:lnTo>
                <a:lnTo>
                  <a:pt x="26" y="118"/>
                </a:lnTo>
                <a:lnTo>
                  <a:pt x="35" y="123"/>
                </a:lnTo>
                <a:lnTo>
                  <a:pt x="42" y="127"/>
                </a:lnTo>
                <a:lnTo>
                  <a:pt x="51" y="129"/>
                </a:lnTo>
                <a:lnTo>
                  <a:pt x="60" y="131"/>
                </a:lnTo>
                <a:lnTo>
                  <a:pt x="69" y="131"/>
                </a:lnTo>
                <a:lnTo>
                  <a:pt x="76" y="131"/>
                </a:lnTo>
                <a:lnTo>
                  <a:pt x="86" y="129"/>
                </a:lnTo>
                <a:lnTo>
                  <a:pt x="86" y="129"/>
                </a:lnTo>
                <a:lnTo>
                  <a:pt x="140" y="181"/>
                </a:lnTo>
                <a:lnTo>
                  <a:pt x="89" y="234"/>
                </a:lnTo>
                <a:lnTo>
                  <a:pt x="86" y="230"/>
                </a:lnTo>
                <a:lnTo>
                  <a:pt x="71" y="243"/>
                </a:lnTo>
                <a:lnTo>
                  <a:pt x="47" y="281"/>
                </a:lnTo>
                <a:lnTo>
                  <a:pt x="53" y="286"/>
                </a:lnTo>
                <a:lnTo>
                  <a:pt x="91" y="263"/>
                </a:lnTo>
                <a:lnTo>
                  <a:pt x="104" y="248"/>
                </a:lnTo>
                <a:lnTo>
                  <a:pt x="100" y="245"/>
                </a:lnTo>
                <a:lnTo>
                  <a:pt x="153" y="194"/>
                </a:lnTo>
                <a:lnTo>
                  <a:pt x="240" y="281"/>
                </a:lnTo>
                <a:lnTo>
                  <a:pt x="240" y="281"/>
                </a:lnTo>
                <a:lnTo>
                  <a:pt x="245" y="285"/>
                </a:lnTo>
                <a:lnTo>
                  <a:pt x="250" y="288"/>
                </a:lnTo>
                <a:lnTo>
                  <a:pt x="256" y="290"/>
                </a:lnTo>
                <a:lnTo>
                  <a:pt x="261" y="290"/>
                </a:lnTo>
                <a:lnTo>
                  <a:pt x="261" y="290"/>
                </a:lnTo>
                <a:lnTo>
                  <a:pt x="267" y="290"/>
                </a:lnTo>
                <a:lnTo>
                  <a:pt x="272" y="288"/>
                </a:lnTo>
                <a:lnTo>
                  <a:pt x="278" y="285"/>
                </a:lnTo>
                <a:lnTo>
                  <a:pt x="283" y="281"/>
                </a:lnTo>
                <a:lnTo>
                  <a:pt x="283" y="281"/>
                </a:lnTo>
                <a:lnTo>
                  <a:pt x="287" y="277"/>
                </a:lnTo>
                <a:lnTo>
                  <a:pt x="290" y="272"/>
                </a:lnTo>
                <a:lnTo>
                  <a:pt x="292" y="265"/>
                </a:lnTo>
                <a:lnTo>
                  <a:pt x="292" y="259"/>
                </a:lnTo>
                <a:lnTo>
                  <a:pt x="292" y="254"/>
                </a:lnTo>
                <a:lnTo>
                  <a:pt x="290" y="248"/>
                </a:lnTo>
                <a:lnTo>
                  <a:pt x="287" y="243"/>
                </a:lnTo>
                <a:lnTo>
                  <a:pt x="283" y="237"/>
                </a:lnTo>
                <a:lnTo>
                  <a:pt x="196" y="150"/>
                </a:lnTo>
                <a:lnTo>
                  <a:pt x="212" y="134"/>
                </a:lnTo>
                <a:lnTo>
                  <a:pt x="220" y="141"/>
                </a:lnTo>
                <a:lnTo>
                  <a:pt x="220" y="141"/>
                </a:lnTo>
                <a:lnTo>
                  <a:pt x="229" y="136"/>
                </a:lnTo>
                <a:lnTo>
                  <a:pt x="240" y="136"/>
                </a:lnTo>
                <a:lnTo>
                  <a:pt x="314" y="62"/>
                </a:lnTo>
                <a:lnTo>
                  <a:pt x="314" y="60"/>
                </a:lnTo>
                <a:lnTo>
                  <a:pt x="314" y="60"/>
                </a:lnTo>
                <a:lnTo>
                  <a:pt x="314" y="60"/>
                </a:lnTo>
                <a:lnTo>
                  <a:pt x="316" y="56"/>
                </a:lnTo>
                <a:lnTo>
                  <a:pt x="318" y="54"/>
                </a:lnTo>
                <a:lnTo>
                  <a:pt x="318" y="54"/>
                </a:lnTo>
                <a:lnTo>
                  <a:pt x="321" y="53"/>
                </a:lnTo>
                <a:lnTo>
                  <a:pt x="325" y="51"/>
                </a:lnTo>
                <a:lnTo>
                  <a:pt x="325" y="51"/>
                </a:lnTo>
                <a:lnTo>
                  <a:pt x="328" y="47"/>
                </a:lnTo>
                <a:lnTo>
                  <a:pt x="328" y="44"/>
                </a:lnTo>
                <a:lnTo>
                  <a:pt x="328" y="40"/>
                </a:lnTo>
                <a:lnTo>
                  <a:pt x="325" y="36"/>
                </a:lnTo>
                <a:lnTo>
                  <a:pt x="325" y="36"/>
                </a:lnTo>
                <a:close/>
                <a:moveTo>
                  <a:pt x="263" y="252"/>
                </a:moveTo>
                <a:lnTo>
                  <a:pt x="263" y="252"/>
                </a:lnTo>
                <a:lnTo>
                  <a:pt x="269" y="254"/>
                </a:lnTo>
                <a:lnTo>
                  <a:pt x="272" y="256"/>
                </a:lnTo>
                <a:lnTo>
                  <a:pt x="276" y="259"/>
                </a:lnTo>
                <a:lnTo>
                  <a:pt x="276" y="265"/>
                </a:lnTo>
                <a:lnTo>
                  <a:pt x="276" y="265"/>
                </a:lnTo>
                <a:lnTo>
                  <a:pt x="276" y="268"/>
                </a:lnTo>
                <a:lnTo>
                  <a:pt x="272" y="272"/>
                </a:lnTo>
                <a:lnTo>
                  <a:pt x="269" y="276"/>
                </a:lnTo>
                <a:lnTo>
                  <a:pt x="263" y="276"/>
                </a:lnTo>
                <a:lnTo>
                  <a:pt x="263" y="276"/>
                </a:lnTo>
                <a:lnTo>
                  <a:pt x="260" y="276"/>
                </a:lnTo>
                <a:lnTo>
                  <a:pt x="256" y="272"/>
                </a:lnTo>
                <a:lnTo>
                  <a:pt x="252" y="268"/>
                </a:lnTo>
                <a:lnTo>
                  <a:pt x="252" y="265"/>
                </a:lnTo>
                <a:lnTo>
                  <a:pt x="252" y="265"/>
                </a:lnTo>
                <a:lnTo>
                  <a:pt x="252" y="259"/>
                </a:lnTo>
                <a:lnTo>
                  <a:pt x="256" y="256"/>
                </a:lnTo>
                <a:lnTo>
                  <a:pt x="260" y="254"/>
                </a:lnTo>
                <a:lnTo>
                  <a:pt x="263" y="252"/>
                </a:lnTo>
                <a:lnTo>
                  <a:pt x="263" y="252"/>
                </a:lnTo>
                <a:close/>
                <a:moveTo>
                  <a:pt x="221" y="98"/>
                </a:moveTo>
                <a:lnTo>
                  <a:pt x="216" y="92"/>
                </a:lnTo>
                <a:lnTo>
                  <a:pt x="272" y="36"/>
                </a:lnTo>
                <a:lnTo>
                  <a:pt x="278" y="42"/>
                </a:lnTo>
                <a:lnTo>
                  <a:pt x="221" y="98"/>
                </a:lnTo>
                <a:close/>
                <a:moveTo>
                  <a:pt x="240" y="116"/>
                </a:moveTo>
                <a:lnTo>
                  <a:pt x="234" y="111"/>
                </a:lnTo>
                <a:lnTo>
                  <a:pt x="290" y="54"/>
                </a:lnTo>
                <a:lnTo>
                  <a:pt x="296" y="60"/>
                </a:lnTo>
                <a:lnTo>
                  <a:pt x="240" y="116"/>
                </a:lnTo>
                <a:close/>
              </a:path>
            </a:pathLst>
          </a:custGeom>
          <a:solidFill>
            <a:schemeClr val="accent2">
              <a:lumMod val="50000"/>
            </a:schemeClr>
          </a:solidFill>
          <a:ln w="9525">
            <a:noFill/>
            <a:round/>
            <a:headEnd/>
            <a:tailEnd/>
          </a:ln>
        </p:spPr>
        <p:txBody>
          <a:bodyPr/>
          <a:lstStyle/>
          <a:p>
            <a:pPr>
              <a:defRPr/>
            </a:pPr>
            <a:endParaRPr lang="en-US" sz="240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923" r="2685" b="36873"/>
          <a:stretch/>
        </p:blipFill>
        <p:spPr>
          <a:xfrm>
            <a:off x="1143000" y="311282"/>
            <a:ext cx="4296456" cy="6546717"/>
          </a:xfrm>
          <a:prstGeom prst="rect">
            <a:avLst/>
          </a:prstGeom>
          <a:ln>
            <a:solidFill>
              <a:schemeClr val="bg1">
                <a:lumMod val="75000"/>
              </a:schemeClr>
            </a:solidFill>
          </a:ln>
        </p:spPr>
      </p:pic>
    </p:spTree>
    <p:extLst>
      <p:ext uri="{BB962C8B-B14F-4D97-AF65-F5344CB8AC3E}">
        <p14:creationId xmlns:p14="http://schemas.microsoft.com/office/powerpoint/2010/main" val="1120405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97143"/>
            <a:ext cx="10972800" cy="746666"/>
          </a:xfrm>
        </p:spPr>
        <p:txBody>
          <a:bodyPr/>
          <a:lstStyle/>
          <a:p>
            <a:r>
              <a:rPr lang="en-US" sz="4800" dirty="0">
                <a:latin typeface="Century Gothic" charset="0"/>
                <a:ea typeface="Century Gothic" charset="0"/>
                <a:cs typeface="Century Gothic" charset="0"/>
              </a:rPr>
              <a:t>Thank You!</a:t>
            </a:r>
          </a:p>
        </p:txBody>
      </p:sp>
      <p:pic>
        <p:nvPicPr>
          <p:cNvPr id="5" name="Picture 4"/>
          <p:cNvPicPr>
            <a:picLocks noChangeAspect="1"/>
          </p:cNvPicPr>
          <p:nvPr/>
        </p:nvPicPr>
        <p:blipFill>
          <a:blip r:embed="rId2"/>
          <a:stretch>
            <a:fillRect/>
          </a:stretch>
        </p:blipFill>
        <p:spPr>
          <a:xfrm>
            <a:off x="373207" y="5187084"/>
            <a:ext cx="2669830" cy="949671"/>
          </a:xfrm>
          <a:prstGeom prst="rect">
            <a:avLst/>
          </a:prstGeom>
        </p:spPr>
      </p:pic>
      <p:grpSp>
        <p:nvGrpSpPr>
          <p:cNvPr id="8" name="Group 7"/>
          <p:cNvGrpSpPr/>
          <p:nvPr/>
        </p:nvGrpSpPr>
        <p:grpSpPr>
          <a:xfrm>
            <a:off x="9380451" y="5767423"/>
            <a:ext cx="1323849" cy="369332"/>
            <a:chOff x="2105386" y="5391598"/>
            <a:chExt cx="1323849" cy="369332"/>
          </a:xfrm>
        </p:grpSpPr>
        <p:sp>
          <p:nvSpPr>
            <p:cNvPr id="6" name="Freeform 7"/>
            <p:cNvSpPr>
              <a:spLocks/>
            </p:cNvSpPr>
            <p:nvPr/>
          </p:nvSpPr>
          <p:spPr bwMode="auto">
            <a:xfrm>
              <a:off x="2105386" y="5473229"/>
              <a:ext cx="251119" cy="206071"/>
            </a:xfrm>
            <a:custGeom>
              <a:avLst/>
              <a:gdLst/>
              <a:ahLst/>
              <a:cxnLst>
                <a:cxn ang="0">
                  <a:pos x="295" y="30"/>
                </a:cxn>
                <a:cxn ang="0">
                  <a:pos x="267" y="37"/>
                </a:cxn>
                <a:cxn ang="0">
                  <a:pos x="280" y="24"/>
                </a:cxn>
                <a:cxn ang="0">
                  <a:pos x="289" y="7"/>
                </a:cxn>
                <a:cxn ang="0">
                  <a:pos x="287" y="6"/>
                </a:cxn>
                <a:cxn ang="0">
                  <a:pos x="250" y="20"/>
                </a:cxn>
                <a:cxn ang="0">
                  <a:pos x="230" y="6"/>
                </a:cxn>
                <a:cxn ang="0">
                  <a:pos x="206" y="0"/>
                </a:cxn>
                <a:cxn ang="0">
                  <a:pos x="171" y="11"/>
                </a:cxn>
                <a:cxn ang="0">
                  <a:pos x="149" y="39"/>
                </a:cxn>
                <a:cxn ang="0">
                  <a:pos x="143" y="63"/>
                </a:cxn>
                <a:cxn ang="0">
                  <a:pos x="126" y="72"/>
                </a:cxn>
                <a:cxn ang="0">
                  <a:pos x="78" y="55"/>
                </a:cxn>
                <a:cxn ang="0">
                  <a:pos x="36" y="26"/>
                </a:cxn>
                <a:cxn ang="0">
                  <a:pos x="23" y="11"/>
                </a:cxn>
                <a:cxn ang="0">
                  <a:pos x="21" y="13"/>
                </a:cxn>
                <a:cxn ang="0">
                  <a:pos x="13" y="43"/>
                </a:cxn>
                <a:cxn ang="0">
                  <a:pos x="26" y="81"/>
                </a:cxn>
                <a:cxn ang="0">
                  <a:pos x="24" y="89"/>
                </a:cxn>
                <a:cxn ang="0">
                  <a:pos x="13" y="85"/>
                </a:cxn>
                <a:cxn ang="0">
                  <a:pos x="12" y="87"/>
                </a:cxn>
                <a:cxn ang="0">
                  <a:pos x="15" y="107"/>
                </a:cxn>
                <a:cxn ang="0">
                  <a:pos x="30" y="131"/>
                </a:cxn>
                <a:cxn ang="0">
                  <a:pos x="56" y="146"/>
                </a:cxn>
                <a:cxn ang="0">
                  <a:pos x="36" y="146"/>
                </a:cxn>
                <a:cxn ang="0">
                  <a:pos x="34" y="146"/>
                </a:cxn>
                <a:cxn ang="0">
                  <a:pos x="37" y="155"/>
                </a:cxn>
                <a:cxn ang="0">
                  <a:pos x="54" y="178"/>
                </a:cxn>
                <a:cxn ang="0">
                  <a:pos x="78" y="189"/>
                </a:cxn>
                <a:cxn ang="0">
                  <a:pos x="71" y="200"/>
                </a:cxn>
                <a:cxn ang="0">
                  <a:pos x="15" y="213"/>
                </a:cxn>
                <a:cxn ang="0">
                  <a:pos x="2" y="213"/>
                </a:cxn>
                <a:cxn ang="0">
                  <a:pos x="0" y="215"/>
                </a:cxn>
                <a:cxn ang="0">
                  <a:pos x="45" y="235"/>
                </a:cxn>
                <a:cxn ang="0">
                  <a:pos x="95" y="242"/>
                </a:cxn>
                <a:cxn ang="0">
                  <a:pos x="150" y="233"/>
                </a:cxn>
                <a:cxn ang="0">
                  <a:pos x="197" y="211"/>
                </a:cxn>
                <a:cxn ang="0">
                  <a:pos x="232" y="176"/>
                </a:cxn>
                <a:cxn ang="0">
                  <a:pos x="256" y="133"/>
                </a:cxn>
                <a:cxn ang="0">
                  <a:pos x="267" y="85"/>
                </a:cxn>
                <a:cxn ang="0">
                  <a:pos x="267" y="63"/>
                </a:cxn>
                <a:cxn ang="0">
                  <a:pos x="297" y="31"/>
                </a:cxn>
                <a:cxn ang="0">
                  <a:pos x="297" y="30"/>
                </a:cxn>
              </a:cxnLst>
              <a:rect l="0" t="0" r="r" b="b"/>
              <a:pathLst>
                <a:path w="297" h="242">
                  <a:moveTo>
                    <a:pt x="297" y="30"/>
                  </a:moveTo>
                  <a:lnTo>
                    <a:pt x="297" y="30"/>
                  </a:lnTo>
                  <a:lnTo>
                    <a:pt x="295" y="30"/>
                  </a:lnTo>
                  <a:lnTo>
                    <a:pt x="295" y="30"/>
                  </a:lnTo>
                  <a:lnTo>
                    <a:pt x="282" y="33"/>
                  </a:lnTo>
                  <a:lnTo>
                    <a:pt x="267" y="37"/>
                  </a:lnTo>
                  <a:lnTo>
                    <a:pt x="267" y="37"/>
                  </a:lnTo>
                  <a:lnTo>
                    <a:pt x="274" y="31"/>
                  </a:lnTo>
                  <a:lnTo>
                    <a:pt x="280" y="24"/>
                  </a:lnTo>
                  <a:lnTo>
                    <a:pt x="286" y="17"/>
                  </a:lnTo>
                  <a:lnTo>
                    <a:pt x="289" y="7"/>
                  </a:lnTo>
                  <a:lnTo>
                    <a:pt x="289" y="7"/>
                  </a:lnTo>
                  <a:lnTo>
                    <a:pt x="289" y="6"/>
                  </a:lnTo>
                  <a:lnTo>
                    <a:pt x="289" y="6"/>
                  </a:lnTo>
                  <a:lnTo>
                    <a:pt x="287" y="6"/>
                  </a:lnTo>
                  <a:lnTo>
                    <a:pt x="287" y="6"/>
                  </a:lnTo>
                  <a:lnTo>
                    <a:pt x="269" y="15"/>
                  </a:lnTo>
                  <a:lnTo>
                    <a:pt x="250" y="20"/>
                  </a:lnTo>
                  <a:lnTo>
                    <a:pt x="250" y="20"/>
                  </a:lnTo>
                  <a:lnTo>
                    <a:pt x="241" y="11"/>
                  </a:lnTo>
                  <a:lnTo>
                    <a:pt x="230" y="6"/>
                  </a:lnTo>
                  <a:lnTo>
                    <a:pt x="217" y="2"/>
                  </a:lnTo>
                  <a:lnTo>
                    <a:pt x="206" y="0"/>
                  </a:lnTo>
                  <a:lnTo>
                    <a:pt x="206" y="0"/>
                  </a:lnTo>
                  <a:lnTo>
                    <a:pt x="193" y="2"/>
                  </a:lnTo>
                  <a:lnTo>
                    <a:pt x="182" y="6"/>
                  </a:lnTo>
                  <a:lnTo>
                    <a:pt x="171" y="11"/>
                  </a:lnTo>
                  <a:lnTo>
                    <a:pt x="161" y="18"/>
                  </a:lnTo>
                  <a:lnTo>
                    <a:pt x="154" y="28"/>
                  </a:lnTo>
                  <a:lnTo>
                    <a:pt x="149" y="39"/>
                  </a:lnTo>
                  <a:lnTo>
                    <a:pt x="145" y="50"/>
                  </a:lnTo>
                  <a:lnTo>
                    <a:pt x="143" y="63"/>
                  </a:lnTo>
                  <a:lnTo>
                    <a:pt x="143" y="63"/>
                  </a:lnTo>
                  <a:lnTo>
                    <a:pt x="145" y="74"/>
                  </a:lnTo>
                  <a:lnTo>
                    <a:pt x="145" y="74"/>
                  </a:lnTo>
                  <a:lnTo>
                    <a:pt x="126" y="72"/>
                  </a:lnTo>
                  <a:lnTo>
                    <a:pt x="110" y="68"/>
                  </a:lnTo>
                  <a:lnTo>
                    <a:pt x="93" y="63"/>
                  </a:lnTo>
                  <a:lnTo>
                    <a:pt x="78" y="55"/>
                  </a:lnTo>
                  <a:lnTo>
                    <a:pt x="62" y="48"/>
                  </a:lnTo>
                  <a:lnTo>
                    <a:pt x="49" y="37"/>
                  </a:lnTo>
                  <a:lnTo>
                    <a:pt x="36" y="26"/>
                  </a:lnTo>
                  <a:lnTo>
                    <a:pt x="23" y="13"/>
                  </a:lnTo>
                  <a:lnTo>
                    <a:pt x="23" y="13"/>
                  </a:lnTo>
                  <a:lnTo>
                    <a:pt x="23" y="11"/>
                  </a:lnTo>
                  <a:lnTo>
                    <a:pt x="23" y="11"/>
                  </a:lnTo>
                  <a:lnTo>
                    <a:pt x="21" y="13"/>
                  </a:lnTo>
                  <a:lnTo>
                    <a:pt x="21" y="13"/>
                  </a:lnTo>
                  <a:lnTo>
                    <a:pt x="15" y="28"/>
                  </a:lnTo>
                  <a:lnTo>
                    <a:pt x="13" y="43"/>
                  </a:lnTo>
                  <a:lnTo>
                    <a:pt x="13" y="43"/>
                  </a:lnTo>
                  <a:lnTo>
                    <a:pt x="13" y="57"/>
                  </a:lnTo>
                  <a:lnTo>
                    <a:pt x="19" y="70"/>
                  </a:lnTo>
                  <a:lnTo>
                    <a:pt x="26" y="81"/>
                  </a:lnTo>
                  <a:lnTo>
                    <a:pt x="36" y="93"/>
                  </a:lnTo>
                  <a:lnTo>
                    <a:pt x="36" y="93"/>
                  </a:lnTo>
                  <a:lnTo>
                    <a:pt x="24" y="89"/>
                  </a:lnTo>
                  <a:lnTo>
                    <a:pt x="13" y="85"/>
                  </a:lnTo>
                  <a:lnTo>
                    <a:pt x="13" y="85"/>
                  </a:lnTo>
                  <a:lnTo>
                    <a:pt x="13" y="85"/>
                  </a:lnTo>
                  <a:lnTo>
                    <a:pt x="13" y="85"/>
                  </a:lnTo>
                  <a:lnTo>
                    <a:pt x="12" y="87"/>
                  </a:lnTo>
                  <a:lnTo>
                    <a:pt x="12" y="87"/>
                  </a:lnTo>
                  <a:lnTo>
                    <a:pt x="12" y="87"/>
                  </a:lnTo>
                  <a:lnTo>
                    <a:pt x="13" y="96"/>
                  </a:lnTo>
                  <a:lnTo>
                    <a:pt x="15" y="107"/>
                  </a:lnTo>
                  <a:lnTo>
                    <a:pt x="19" y="115"/>
                  </a:lnTo>
                  <a:lnTo>
                    <a:pt x="24" y="124"/>
                  </a:lnTo>
                  <a:lnTo>
                    <a:pt x="30" y="131"/>
                  </a:lnTo>
                  <a:lnTo>
                    <a:pt x="37" y="137"/>
                  </a:lnTo>
                  <a:lnTo>
                    <a:pt x="47" y="143"/>
                  </a:lnTo>
                  <a:lnTo>
                    <a:pt x="56" y="146"/>
                  </a:lnTo>
                  <a:lnTo>
                    <a:pt x="56" y="146"/>
                  </a:lnTo>
                  <a:lnTo>
                    <a:pt x="45" y="146"/>
                  </a:lnTo>
                  <a:lnTo>
                    <a:pt x="36" y="146"/>
                  </a:lnTo>
                  <a:lnTo>
                    <a:pt x="36" y="146"/>
                  </a:lnTo>
                  <a:lnTo>
                    <a:pt x="34" y="146"/>
                  </a:lnTo>
                  <a:lnTo>
                    <a:pt x="34" y="146"/>
                  </a:lnTo>
                  <a:lnTo>
                    <a:pt x="34" y="148"/>
                  </a:lnTo>
                  <a:lnTo>
                    <a:pt x="34" y="148"/>
                  </a:lnTo>
                  <a:lnTo>
                    <a:pt x="37" y="155"/>
                  </a:lnTo>
                  <a:lnTo>
                    <a:pt x="41" y="165"/>
                  </a:lnTo>
                  <a:lnTo>
                    <a:pt x="47" y="170"/>
                  </a:lnTo>
                  <a:lnTo>
                    <a:pt x="54" y="178"/>
                  </a:lnTo>
                  <a:lnTo>
                    <a:pt x="62" y="181"/>
                  </a:lnTo>
                  <a:lnTo>
                    <a:pt x="69" y="187"/>
                  </a:lnTo>
                  <a:lnTo>
                    <a:pt x="78" y="189"/>
                  </a:lnTo>
                  <a:lnTo>
                    <a:pt x="87" y="191"/>
                  </a:lnTo>
                  <a:lnTo>
                    <a:pt x="87" y="191"/>
                  </a:lnTo>
                  <a:lnTo>
                    <a:pt x="71" y="200"/>
                  </a:lnTo>
                  <a:lnTo>
                    <a:pt x="54" y="207"/>
                  </a:lnTo>
                  <a:lnTo>
                    <a:pt x="36" y="211"/>
                  </a:lnTo>
                  <a:lnTo>
                    <a:pt x="15" y="213"/>
                  </a:lnTo>
                  <a:lnTo>
                    <a:pt x="15" y="213"/>
                  </a:lnTo>
                  <a:lnTo>
                    <a:pt x="2" y="213"/>
                  </a:lnTo>
                  <a:lnTo>
                    <a:pt x="2" y="213"/>
                  </a:lnTo>
                  <a:lnTo>
                    <a:pt x="0" y="213"/>
                  </a:lnTo>
                  <a:lnTo>
                    <a:pt x="0" y="213"/>
                  </a:lnTo>
                  <a:lnTo>
                    <a:pt x="0" y="215"/>
                  </a:lnTo>
                  <a:lnTo>
                    <a:pt x="0" y="215"/>
                  </a:lnTo>
                  <a:lnTo>
                    <a:pt x="23" y="228"/>
                  </a:lnTo>
                  <a:lnTo>
                    <a:pt x="45" y="235"/>
                  </a:lnTo>
                  <a:lnTo>
                    <a:pt x="69" y="241"/>
                  </a:lnTo>
                  <a:lnTo>
                    <a:pt x="95" y="242"/>
                  </a:lnTo>
                  <a:lnTo>
                    <a:pt x="95" y="242"/>
                  </a:lnTo>
                  <a:lnTo>
                    <a:pt x="113" y="241"/>
                  </a:lnTo>
                  <a:lnTo>
                    <a:pt x="132" y="239"/>
                  </a:lnTo>
                  <a:lnTo>
                    <a:pt x="150" y="233"/>
                  </a:lnTo>
                  <a:lnTo>
                    <a:pt x="167" y="228"/>
                  </a:lnTo>
                  <a:lnTo>
                    <a:pt x="182" y="220"/>
                  </a:lnTo>
                  <a:lnTo>
                    <a:pt x="197" y="211"/>
                  </a:lnTo>
                  <a:lnTo>
                    <a:pt x="210" y="200"/>
                  </a:lnTo>
                  <a:lnTo>
                    <a:pt x="221" y="189"/>
                  </a:lnTo>
                  <a:lnTo>
                    <a:pt x="232" y="176"/>
                  </a:lnTo>
                  <a:lnTo>
                    <a:pt x="241" y="161"/>
                  </a:lnTo>
                  <a:lnTo>
                    <a:pt x="248" y="148"/>
                  </a:lnTo>
                  <a:lnTo>
                    <a:pt x="256" y="133"/>
                  </a:lnTo>
                  <a:lnTo>
                    <a:pt x="261" y="117"/>
                  </a:lnTo>
                  <a:lnTo>
                    <a:pt x="265" y="102"/>
                  </a:lnTo>
                  <a:lnTo>
                    <a:pt x="267" y="85"/>
                  </a:lnTo>
                  <a:lnTo>
                    <a:pt x="267" y="70"/>
                  </a:lnTo>
                  <a:lnTo>
                    <a:pt x="267" y="70"/>
                  </a:lnTo>
                  <a:lnTo>
                    <a:pt x="267" y="63"/>
                  </a:lnTo>
                  <a:lnTo>
                    <a:pt x="267" y="63"/>
                  </a:lnTo>
                  <a:lnTo>
                    <a:pt x="284" y="48"/>
                  </a:lnTo>
                  <a:lnTo>
                    <a:pt x="297" y="31"/>
                  </a:lnTo>
                  <a:lnTo>
                    <a:pt x="297" y="31"/>
                  </a:lnTo>
                  <a:lnTo>
                    <a:pt x="297" y="30"/>
                  </a:lnTo>
                  <a:lnTo>
                    <a:pt x="297" y="30"/>
                  </a:lnTo>
                  <a:close/>
                </a:path>
              </a:pathLst>
            </a:custGeom>
            <a:solidFill>
              <a:schemeClr val="bg1"/>
            </a:solidFill>
            <a:ln w="9525">
              <a:noFill/>
              <a:round/>
              <a:headEnd/>
              <a:tailEnd/>
            </a:ln>
          </p:spPr>
          <p:txBody>
            <a:bodyPr/>
            <a:lstStyle/>
            <a:p>
              <a:pPr>
                <a:defRPr/>
              </a:pPr>
              <a:endParaRPr lang="en-US" sz="2400">
                <a:solidFill>
                  <a:schemeClr val="bg1"/>
                </a:solidFill>
              </a:endParaRPr>
            </a:p>
          </p:txBody>
        </p:sp>
        <p:sp>
          <p:nvSpPr>
            <p:cNvPr id="7" name="Rectangle 6"/>
            <p:cNvSpPr/>
            <p:nvPr/>
          </p:nvSpPr>
          <p:spPr>
            <a:xfrm>
              <a:off x="2356505" y="5391598"/>
              <a:ext cx="1072730" cy="369332"/>
            </a:xfrm>
            <a:prstGeom prst="rect">
              <a:avLst/>
            </a:prstGeom>
          </p:spPr>
          <p:txBody>
            <a:bodyPr wrap="none">
              <a:spAutoFit/>
            </a:bodyPr>
            <a:lstStyle/>
            <a:p>
              <a:r>
                <a:rPr lang="en-US" dirty="0">
                  <a:solidFill>
                    <a:schemeClr val="bg1"/>
                  </a:solidFill>
                  <a:latin typeface="Century Gothic" charset="0"/>
                  <a:ea typeface="Century Gothic" charset="0"/>
                  <a:cs typeface="Century Gothic" charset="0"/>
                </a:rPr>
                <a:t>@all4ed</a:t>
              </a:r>
            </a:p>
          </p:txBody>
        </p:sp>
      </p:grpSp>
      <p:sp>
        <p:nvSpPr>
          <p:cNvPr id="9" name="TextBox 8"/>
          <p:cNvSpPr txBox="1"/>
          <p:nvPr/>
        </p:nvSpPr>
        <p:spPr>
          <a:xfrm>
            <a:off x="9275988" y="5430365"/>
            <a:ext cx="2667896" cy="369332"/>
          </a:xfrm>
          <a:prstGeom prst="rect">
            <a:avLst/>
          </a:prstGeom>
          <a:noFill/>
        </p:spPr>
        <p:txBody>
          <a:bodyPr wrap="square" rtlCol="0">
            <a:spAutoFit/>
          </a:bodyPr>
          <a:lstStyle/>
          <a:p>
            <a:r>
              <a:rPr lang="en-US" dirty="0">
                <a:solidFill>
                  <a:schemeClr val="bg1"/>
                </a:solidFill>
                <a:latin typeface="Century Gothic" charset="0"/>
                <a:ea typeface="Century Gothic" charset="0"/>
                <a:cs typeface="Century Gothic" charset="0"/>
              </a:rPr>
              <a:t>Alliance@all4ed.org</a:t>
            </a:r>
          </a:p>
        </p:txBody>
      </p:sp>
      <p:sp>
        <p:nvSpPr>
          <p:cNvPr id="10" name="TextBox 9"/>
          <p:cNvSpPr txBox="1"/>
          <p:nvPr/>
        </p:nvSpPr>
        <p:spPr>
          <a:xfrm>
            <a:off x="9275988" y="5086687"/>
            <a:ext cx="2667896" cy="369332"/>
          </a:xfrm>
          <a:prstGeom prst="rect">
            <a:avLst/>
          </a:prstGeom>
          <a:noFill/>
        </p:spPr>
        <p:txBody>
          <a:bodyPr wrap="square" rtlCol="0">
            <a:spAutoFit/>
          </a:bodyPr>
          <a:lstStyle/>
          <a:p>
            <a:r>
              <a:rPr lang="en-US" dirty="0">
                <a:solidFill>
                  <a:schemeClr val="bg1"/>
                </a:solidFill>
                <a:latin typeface="Century Gothic" charset="0"/>
                <a:ea typeface="Century Gothic" charset="0"/>
                <a:cs typeface="Century Gothic" charset="0"/>
              </a:rPr>
              <a:t>All4ed.org</a:t>
            </a:r>
          </a:p>
        </p:txBody>
      </p:sp>
      <p:sp>
        <p:nvSpPr>
          <p:cNvPr id="11" name="Title 1"/>
          <p:cNvSpPr txBox="1">
            <a:spLocks/>
          </p:cNvSpPr>
          <p:nvPr/>
        </p:nvSpPr>
        <p:spPr bwMode="auto">
          <a:xfrm>
            <a:off x="609600" y="3490421"/>
            <a:ext cx="10972800" cy="746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i="0" kern="1200">
                <a:solidFill>
                  <a:schemeClr val="bg1"/>
                </a:solidFill>
                <a:latin typeface="Century Gothic" charset="0"/>
                <a:ea typeface="Century Gothic" charset="0"/>
                <a:cs typeface="Century Gothic" charset="0"/>
              </a:defRPr>
            </a:lvl1pPr>
            <a:lvl2pPr algn="ctr" rtl="0" eaLnBrk="1" fontAlgn="base" hangingPunct="1">
              <a:spcBef>
                <a:spcPct val="0"/>
              </a:spcBef>
              <a:spcAft>
                <a:spcPct val="0"/>
              </a:spcAft>
              <a:defRPr sz="5867">
                <a:solidFill>
                  <a:schemeClr val="tx1"/>
                </a:solidFill>
                <a:latin typeface="Calibri" charset="0"/>
              </a:defRPr>
            </a:lvl2pPr>
            <a:lvl3pPr algn="ctr" rtl="0" eaLnBrk="1" fontAlgn="base" hangingPunct="1">
              <a:spcBef>
                <a:spcPct val="0"/>
              </a:spcBef>
              <a:spcAft>
                <a:spcPct val="0"/>
              </a:spcAft>
              <a:defRPr sz="5867">
                <a:solidFill>
                  <a:schemeClr val="tx1"/>
                </a:solidFill>
                <a:latin typeface="Calibri" charset="0"/>
              </a:defRPr>
            </a:lvl3pPr>
            <a:lvl4pPr algn="ctr" rtl="0" eaLnBrk="1" fontAlgn="base" hangingPunct="1">
              <a:spcBef>
                <a:spcPct val="0"/>
              </a:spcBef>
              <a:spcAft>
                <a:spcPct val="0"/>
              </a:spcAft>
              <a:defRPr sz="5867">
                <a:solidFill>
                  <a:schemeClr val="tx1"/>
                </a:solidFill>
                <a:latin typeface="Calibri" charset="0"/>
              </a:defRPr>
            </a:lvl4pPr>
            <a:lvl5pPr algn="ctr" rtl="0" eaLnBrk="1" fontAlgn="base" hangingPunct="1">
              <a:spcBef>
                <a:spcPct val="0"/>
              </a:spcBef>
              <a:spcAft>
                <a:spcPct val="0"/>
              </a:spcAft>
              <a:defRPr sz="5867">
                <a:solidFill>
                  <a:schemeClr val="tx1"/>
                </a:solidFill>
                <a:latin typeface="Calibri" charset="0"/>
              </a:defRPr>
            </a:lvl5pPr>
            <a:lvl6pPr marL="609585" algn="ctr" rtl="0" eaLnBrk="1" fontAlgn="base" hangingPunct="1">
              <a:spcBef>
                <a:spcPct val="0"/>
              </a:spcBef>
              <a:spcAft>
                <a:spcPct val="0"/>
              </a:spcAft>
              <a:defRPr sz="5867">
                <a:solidFill>
                  <a:schemeClr val="tx1"/>
                </a:solidFill>
                <a:latin typeface="Calibri" charset="0"/>
              </a:defRPr>
            </a:lvl6pPr>
            <a:lvl7pPr marL="1219170" algn="ctr" rtl="0" eaLnBrk="1" fontAlgn="base" hangingPunct="1">
              <a:spcBef>
                <a:spcPct val="0"/>
              </a:spcBef>
              <a:spcAft>
                <a:spcPct val="0"/>
              </a:spcAft>
              <a:defRPr sz="5867">
                <a:solidFill>
                  <a:schemeClr val="tx1"/>
                </a:solidFill>
                <a:latin typeface="Calibri" charset="0"/>
              </a:defRPr>
            </a:lvl7pPr>
            <a:lvl8pPr marL="1828754" algn="ctr" rtl="0" eaLnBrk="1" fontAlgn="base" hangingPunct="1">
              <a:spcBef>
                <a:spcPct val="0"/>
              </a:spcBef>
              <a:spcAft>
                <a:spcPct val="0"/>
              </a:spcAft>
              <a:defRPr sz="5867">
                <a:solidFill>
                  <a:schemeClr val="tx1"/>
                </a:solidFill>
                <a:latin typeface="Calibri" charset="0"/>
              </a:defRPr>
            </a:lvl8pPr>
            <a:lvl9pPr marL="2438339" algn="ctr" rtl="0" eaLnBrk="1" fontAlgn="base" hangingPunct="1">
              <a:spcBef>
                <a:spcPct val="0"/>
              </a:spcBef>
              <a:spcAft>
                <a:spcPct val="0"/>
              </a:spcAft>
              <a:defRPr sz="5867">
                <a:solidFill>
                  <a:schemeClr val="tx1"/>
                </a:solidFill>
                <a:latin typeface="Calibri" charset="0"/>
              </a:defRPr>
            </a:lvl9pPr>
          </a:lstStyle>
          <a:p>
            <a:r>
              <a:rPr lang="en-US" sz="3600" b="0" dirty="0"/>
              <a:t>For further information and technical assistance support, please email us at </a:t>
            </a:r>
            <a:r>
              <a:rPr lang="en-US" sz="3600" dirty="0"/>
              <a:t>alliance@all4ed.org</a:t>
            </a:r>
            <a:r>
              <a:rPr lang="en-US" sz="3600" b="0" dirty="0"/>
              <a:t>.</a:t>
            </a:r>
          </a:p>
        </p:txBody>
      </p:sp>
    </p:spTree>
    <p:extLst>
      <p:ext uri="{BB962C8B-B14F-4D97-AF65-F5344CB8AC3E}">
        <p14:creationId xmlns:p14="http://schemas.microsoft.com/office/powerpoint/2010/main" val="101099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theme/theme1.xml><?xml version="1.0" encoding="utf-8"?>
<a:theme xmlns:a="http://schemas.openxmlformats.org/drawingml/2006/main" name="All4Ed">
  <a:themeElements>
    <a:clrScheme name="Custom 1">
      <a:dk1>
        <a:srgbClr val="000000"/>
      </a:dk1>
      <a:lt1>
        <a:sysClr val="window" lastClr="FFFFFF"/>
      </a:lt1>
      <a:dk2>
        <a:srgbClr val="3F3F3F"/>
      </a:dk2>
      <a:lt2>
        <a:srgbClr val="FCFCFC"/>
      </a:lt2>
      <a:accent1>
        <a:srgbClr val="F8D35E"/>
      </a:accent1>
      <a:accent2>
        <a:srgbClr val="1B6AA3"/>
      </a:accent2>
      <a:accent3>
        <a:srgbClr val="3FD5BA"/>
      </a:accent3>
      <a:accent4>
        <a:srgbClr val="F47264"/>
      </a:accent4>
      <a:accent5>
        <a:srgbClr val="8F8FBF"/>
      </a:accent5>
      <a:accent6>
        <a:srgbClr val="7CC8EC"/>
      </a:accent6>
      <a:hlink>
        <a:srgbClr val="0000FF"/>
      </a:hlink>
      <a:folHlink>
        <a:srgbClr val="80008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ll4Ed_Template_FINAL" id="{58EFB3F9-23B9-A844-9262-F6E86FBA3448}" vid="{F340656A-6630-A04D-BC66-0E643A8A995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5.png"/></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20.png"/></Relationships>
</file>

<file path=ppt/webextensions/_rels/webextension3.xml.rels><?xml version="1.0" encoding="UTF-8" standalone="yes"?>
<Relationships xmlns="http://schemas.openxmlformats.org/package/2006/relationships"><Relationship Id="rId1" Type="http://schemas.openxmlformats.org/officeDocument/2006/relationships/image" Target="../media/image21.png"/></Relationships>
</file>

<file path=ppt/webextensions/_rels/webextension4.xml.rels><?xml version="1.0" encoding="UTF-8" standalone="yes"?>
<Relationships xmlns="http://schemas.openxmlformats.org/package/2006/relationships"><Relationship Id="rId1" Type="http://schemas.openxmlformats.org/officeDocument/2006/relationships/image" Target="../media/image29.png"/></Relationships>
</file>

<file path=ppt/webextensions/_rels/webextension5.xml.rels><?xml version="1.0" encoding="UTF-8" standalone="yes"?>
<Relationships xmlns="http://schemas.openxmlformats.org/package/2006/relationships"><Relationship Id="rId1" Type="http://schemas.openxmlformats.org/officeDocument/2006/relationships/image" Target="../media/image31.png"/></Relationships>
</file>

<file path=ppt/webextensions/_rels/webextension6.xml.rels><?xml version="1.0" encoding="UTF-8" standalone="yes"?>
<Relationships xmlns="http://schemas.openxmlformats.org/package/2006/relationships"><Relationship Id="rId1" Type="http://schemas.openxmlformats.org/officeDocument/2006/relationships/image" Target="../media/image54.png"/></Relationships>
</file>

<file path=ppt/webextensions/_rels/webextension7.xml.rels><?xml version="1.0" encoding="UTF-8" standalone="yes"?>
<Relationships xmlns="http://schemas.openxmlformats.org/package/2006/relationships"><Relationship Id="rId1" Type="http://schemas.openxmlformats.org/officeDocument/2006/relationships/image" Target="../media/image55.png"/></Relationships>
</file>

<file path=ppt/webextensions/_rels/webextension8.xml.rels><?xml version="1.0" encoding="UTF-8" standalone="yes"?>
<Relationships xmlns="http://schemas.openxmlformats.org/package/2006/relationships"><Relationship Id="rId1" Type="http://schemas.openxmlformats.org/officeDocument/2006/relationships/image" Target="../media/image56.png"/></Relationships>
</file>

<file path=ppt/webextensions/webextension1.xml><?xml version="1.0" encoding="utf-8"?>
<we:webextension xmlns:we="http://schemas.microsoft.com/office/webextensions/webextension/2010/11" id="{161A4C60-E5C2-5843-A336-0733E01B25AB}">
  <we:reference id="wa104221182" version="1.2.0.2" store="en-US" storeType="OMEX"/>
  <we:alternateReferences>
    <we:reference id="wa104221182" version="1.2.0.2" store="wa104221182" storeType="OMEX"/>
  </we:alternateReferences>
  <we:properties>
    <we:property name="vid" value="&quot;https://www.youtube.com/watch?v=4XDLwUJBUjY&quot;"/>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BC783F2E-23C0-164B-A6A4-BEED309C7F51}">
  <we:reference id="wa104221182" version="1.2.0.2" store="en-US" storeType="OMEX"/>
  <we:alternateReferences>
    <we:reference id="WA104221182" version="1.2.0.2" store="WA104221182" storeType="OMEX"/>
  </we:alternateReferences>
  <we:properties>
    <we:property name="vid" value="&quot;https://vimeo.com/167511129&quot;"/>
  </we:properties>
  <we:bindings/>
  <we:snapshot xmlns:r="http://schemas.openxmlformats.org/officeDocument/2006/relationships" r:embed="rId1"/>
</we:webextension>
</file>

<file path=ppt/webextensions/webextension3.xml><?xml version="1.0" encoding="utf-8"?>
<we:webextension xmlns:we="http://schemas.microsoft.com/office/webextensions/webextension/2010/11" id="{3D589DF8-9FAB-EA44-B995-D0C85C7E1634}">
  <we:reference id="wa104221182" version="1.2.0.2" store="en-US" storeType="OMEX"/>
  <we:alternateReferences>
    <we:reference id="wa104221182" version="1.2.0.2" store="wa104221182" storeType="OMEX"/>
  </we:alternateReferences>
  <we:properties>
    <we:property name="vid" value="&quot;https://www.youtube.com/watch?v=G01-dI3JOfc&quot;"/>
  </we:properties>
  <we:bindings/>
  <we:snapshot xmlns:r="http://schemas.openxmlformats.org/officeDocument/2006/relationships" r:embed="rId1"/>
</we:webextension>
</file>

<file path=ppt/webextensions/webextension4.xml><?xml version="1.0" encoding="utf-8"?>
<we:webextension xmlns:we="http://schemas.microsoft.com/office/webextensions/webextension/2010/11" id="{159F3854-B01D-6345-A3EB-8207EA0C454B}">
  <we:reference id="wa104221182" version="1.2.0.2" store="en-US" storeType="OMEX"/>
  <we:alternateReferences>
    <we:reference id="wa104221182" version="1.2.0.2" store="wa104221182" storeType="OMEX"/>
  </we:alternateReferences>
  <we:properties>
    <we:property name="vid" value="&quot;https://www.youtube.com/watch?v=RLMoAg-iYz0&quot;"/>
  </we:properties>
  <we:bindings/>
  <we:snapshot xmlns:r="http://schemas.openxmlformats.org/officeDocument/2006/relationships" r:embed="rId1"/>
</we:webextension>
</file>

<file path=ppt/webextensions/webextension5.xml><?xml version="1.0" encoding="utf-8"?>
<we:webextension xmlns:we="http://schemas.microsoft.com/office/webextensions/webextension/2010/11" id="{0FA6705B-221C-9C44-A2BE-521FFD07BCEA}">
  <we:reference id="wa104221182" version="1.2.0.2" store="en-US" storeType="OMEX"/>
  <we:alternateReferences>
    <we:reference id="wa104221182" version="1.2.0.2" store="wa104221182" storeType="OMEX"/>
  </we:alternateReferences>
  <we:properties>
    <we:property name="vid" value="&quot;https://www.youtube.com/watch?v=aw3SGD2flno&quot;"/>
  </we:properties>
  <we:bindings/>
  <we:snapshot xmlns:r="http://schemas.openxmlformats.org/officeDocument/2006/relationships" r:embed="rId1"/>
</we:webextension>
</file>

<file path=ppt/webextensions/webextension6.xml><?xml version="1.0" encoding="utf-8"?>
<we:webextension xmlns:we="http://schemas.microsoft.com/office/webextensions/webextension/2010/11" id="{F999D3D7-07E6-A341-AF83-C4DC2F298B37}">
  <we:reference id="wa104221182" version="1.2.0.2" store="en-US" storeType="OMEX"/>
  <we:alternateReferences>
    <we:reference id="wa104221182" version="1.2.0.2" store="wa104221182" storeType="OMEX"/>
  </we:alternateReferences>
  <we:properties>
    <we:property name="vid" value="&quot;https://www.youtube.com/watch?v=STALnCMAyQo&quot;"/>
  </we:properties>
  <we:bindings/>
  <we:snapshot xmlns:r="http://schemas.openxmlformats.org/officeDocument/2006/relationships" r:embed="rId1"/>
</we:webextension>
</file>

<file path=ppt/webextensions/webextension7.xml><?xml version="1.0" encoding="utf-8"?>
<we:webextension xmlns:we="http://schemas.microsoft.com/office/webextensions/webextension/2010/11" id="{F17D37EB-3358-264D-B44F-99A86029A914}">
  <we:reference id="wa104221182" version="1.2.0.2" store="en-US" storeType="OMEX"/>
  <we:alternateReferences>
    <we:reference id="wa104221182" version="1.2.0.2" store="wa104221182" storeType="OMEX"/>
  </we:alternateReferences>
  <we:properties>
    <we:property name="vid" value="&quot;https://www.youtube.com/watch?v=5pltIo1DodQ&quot;"/>
  </we:properties>
  <we:bindings/>
  <we:snapshot xmlns:r="http://schemas.openxmlformats.org/officeDocument/2006/relationships" r:embed="rId1"/>
</we:webextension>
</file>

<file path=ppt/webextensions/webextension8.xml><?xml version="1.0" encoding="utf-8"?>
<we:webextension xmlns:we="http://schemas.microsoft.com/office/webextensions/webextension/2010/11" id="{3F271A2C-7D9C-D64F-9567-3B2EB6289DE4}">
  <we:reference id="wa104221182" version="1.2.0.2" store="en-US" storeType="OMEX"/>
  <we:alternateReferences>
    <we:reference id="wa104221182" version="1.2.0.2" store="wa104221182" storeType="OMEX"/>
  </we:alternateReferences>
  <we:properties>
    <we:property name="vid" value="&quot;https://www.youtube.com/watch?v=RLMoAg-iYz0&quot;"/>
  </we:properties>
  <we:bindings/>
  <we:snapshot xmlns:r="http://schemas.openxmlformats.org/officeDocument/2006/relationships" r:embed="rId1"/>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c328d915-e6f8-47f5-bb08-6bf4e151d206">KUTVPU5XFVF2-2-4530</_dlc_DocId>
    <_dlc_DocIdUrl xmlns="c328d915-e6f8-47f5-bb08-6bf4e151d206">
      <Url>https://all4ed.sharepoint.com/sites/StaffCollab/_layouts/15/DocIdRedir.aspx?ID=KUTVPU5XFVF2-2-4530</Url>
      <Description>KUTVPU5XFVF2-2-4530</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710ECB8B05DA94E817D1C0CE1859600" ma:contentTypeVersion="3" ma:contentTypeDescription="Create a new document." ma:contentTypeScope="" ma:versionID="79bcb6a17ea77477e5d6305e3fd38b85">
  <xsd:schema xmlns:xsd="http://www.w3.org/2001/XMLSchema" xmlns:xs="http://www.w3.org/2001/XMLSchema" xmlns:p="http://schemas.microsoft.com/office/2006/metadata/properties" xmlns:ns2="c328d915-e6f8-47f5-bb08-6bf4e151d206" targetNamespace="http://schemas.microsoft.com/office/2006/metadata/properties" ma:root="true" ma:fieldsID="5b1464c7c32248ed30f3243ede2ca8c8" ns2:_="">
    <xsd:import namespace="c328d915-e6f8-47f5-bb08-6bf4e151d206"/>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ingHintHash"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28d915-e6f8-47f5-bb08-6bf4e151d206"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2" nillable="true" ma:displayName="Sharing Hint Hash" ma:internalName="SharingHintHash" ma:readOnly="true">
      <xsd:simpleType>
        <xsd:restriction base="dms:Text"/>
      </xsd:simpleType>
    </xsd:element>
    <xsd:element name="SharedWithDetails" ma:index="13"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724E2C24-39B6-45B7-B64B-01FCEA57DE09}">
  <ds:schemaRefs>
    <ds:schemaRef ds:uri="http://schemas.microsoft.com/office/2006/documentManagement/types"/>
    <ds:schemaRef ds:uri="http://purl.org/dc/dcmitype/"/>
    <ds:schemaRef ds:uri="http://purl.org/dc/terms/"/>
    <ds:schemaRef ds:uri="http://schemas.microsoft.com/office/infopath/2007/PartnerControls"/>
    <ds:schemaRef ds:uri="http://purl.org/dc/elements/1.1/"/>
    <ds:schemaRef ds:uri="c328d915-e6f8-47f5-bb08-6bf4e151d206"/>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606CA6EB-3C35-4203-8375-697D36E44641}">
  <ds:schemaRefs>
    <ds:schemaRef ds:uri="http://schemas.microsoft.com/sharepoint/v3/contenttype/forms"/>
  </ds:schemaRefs>
</ds:datastoreItem>
</file>

<file path=customXml/itemProps3.xml><?xml version="1.0" encoding="utf-8"?>
<ds:datastoreItem xmlns:ds="http://schemas.openxmlformats.org/officeDocument/2006/customXml" ds:itemID="{AAD73F7C-6CDD-438F-ADFA-984EDDB4EE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28d915-e6f8-47f5-bb08-6bf4e151d2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33C06DE9-37F8-4C6A-90B2-2555117B7984}">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All4Ed_Template_FINAL</Template>
  <TotalTime>7753</TotalTime>
  <Words>5710</Words>
  <Application>Microsoft Macintosh PowerPoint</Application>
  <PresentationFormat>Widescreen</PresentationFormat>
  <Paragraphs>630</Paragraphs>
  <Slides>94</Slides>
  <Notes>64</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94</vt:i4>
      </vt:variant>
    </vt:vector>
  </HeadingPairs>
  <TitlesOfParts>
    <vt:vector size="104" baseType="lpstr">
      <vt:lpstr>Arial</vt:lpstr>
      <vt:lpstr>Arial Rounded MT Bold</vt:lpstr>
      <vt:lpstr>Avenir Light</vt:lpstr>
      <vt:lpstr>Calibri</vt:lpstr>
      <vt:lpstr>Century Gothic</vt:lpstr>
      <vt:lpstr>Helvetica Neue</vt:lpstr>
      <vt:lpstr>Open Sans</vt:lpstr>
      <vt:lpstr>Symbol</vt:lpstr>
      <vt:lpstr>Times New Roman</vt:lpstr>
      <vt:lpstr>All4Ed</vt:lpstr>
      <vt:lpstr>PowerPoint Presentation</vt:lpstr>
      <vt:lpstr>Overview</vt:lpstr>
      <vt:lpstr>Overview</vt:lpstr>
      <vt:lpstr>What Are Next-Generation High Schools?</vt:lpstr>
      <vt:lpstr>Table of Contents</vt:lpstr>
      <vt:lpstr>Moral and Economic Imperative</vt:lpstr>
      <vt:lpstr>Questions to Consider </vt:lpstr>
      <vt:lpstr>The Moment So Far …</vt:lpstr>
      <vt:lpstr>PowerPoint Presentation</vt:lpstr>
      <vt:lpstr>Percentage Distribution of Students Enrolled in Public Elementary and Secondary Schools, by Race/Ethnicity:  Fall 2003, Fall 2013, and Fall 2025</vt:lpstr>
      <vt:lpstr>High School Graduation Rates  Continue to Improve in Most States</vt:lpstr>
      <vt:lpstr> </vt:lpstr>
      <vt:lpstr>PowerPoint Presentation</vt:lpstr>
      <vt:lpstr>PowerPoint Presentation</vt:lpstr>
      <vt:lpstr>PowerPoint Presentation</vt:lpstr>
      <vt:lpstr>Nationally, if 90 percent of the seniors in the Class of 2013 had graduated from high school on time, the nation’s high schools would have produced about 610,000 additional graduates. These additional graduates would have likely produced the following:</vt:lpstr>
      <vt:lpstr>PowerPoint Presentation</vt:lpstr>
      <vt:lpstr>PowerPoint Presentation</vt:lpstr>
      <vt:lpstr>PowerPoint Presentation</vt:lpstr>
      <vt:lpstr>Median Annual Earnings of Full-time, Year-round Workers Ages 25–34, by Educational Attainment: 2014</vt:lpstr>
      <vt:lpstr>PowerPoint Presentation</vt:lpstr>
      <vt:lpstr>U.S. high school graduates equal to  other countries’ high school dropouts …</vt:lpstr>
      <vt:lpstr>Survey of Student Engagement</vt:lpstr>
      <vt:lpstr>Survey of Student Engagement</vt:lpstr>
      <vt:lpstr>What can it mean?</vt:lpstr>
      <vt:lpstr>Rethinking High School: What Can It Mean?</vt:lpstr>
      <vt:lpstr>Across the nation, there is a desire to rethink high schools.</vt:lpstr>
      <vt:lpstr>What can leaders do to change the trajectory of high school students, particularly those traditionally underserved? </vt:lpstr>
      <vt:lpstr>Strengthen Conditions for Learning</vt:lpstr>
      <vt:lpstr>How can the high school experience  be changed … </vt:lpstr>
      <vt:lpstr>Why ISA’s Whole-School Reform Model Works </vt:lpstr>
      <vt:lpstr>Seven Principles of  Institute for Student Achievement</vt:lpstr>
      <vt:lpstr>Increase Access to Advanced Math and Science Courses</vt:lpstr>
      <vt:lpstr>Across the nation, high schools are raising expectations by offering access to advanced high school courses and college courses for traditionally underserved students and the results are promising.</vt:lpstr>
      <vt:lpstr>Listen to San Antonio (TX) Council Member Rey Saldaña’s Story</vt:lpstr>
      <vt:lpstr>Information for Leaders</vt:lpstr>
      <vt:lpstr> Rigorous Standards</vt:lpstr>
      <vt:lpstr>ESSA Academic Standards Requirement</vt:lpstr>
      <vt:lpstr>Listen to Superintendent Daniel King  Make the Case </vt:lpstr>
      <vt:lpstr>What Is an Early College High School?</vt:lpstr>
      <vt:lpstr>What Is a Dual-Enrollment Program?</vt:lpstr>
      <vt:lpstr>What Is a Concurrent-Enrollment Program?</vt:lpstr>
      <vt:lpstr>What Does ESSA Say?:  Opportunities to Advance Access to Rigorous Course Work</vt:lpstr>
      <vt:lpstr>PowerPoint Presentation</vt:lpstr>
      <vt:lpstr>PowerPoint Presentation</vt:lpstr>
      <vt:lpstr>PowerPoint Presentation</vt:lpstr>
      <vt:lpstr>ESSA Opportunities: Implementing Early College High Schools</vt:lpstr>
      <vt:lpstr>PowerPoint Presentation</vt:lpstr>
      <vt:lpstr>PowerPoint Presentation</vt:lpstr>
      <vt:lpstr>PowerPoint Presentation</vt:lpstr>
      <vt:lpstr>PowerPoint Presentation</vt:lpstr>
      <vt:lpstr>How May Federal Funds Be Used?  </vt:lpstr>
      <vt:lpstr>Moving from Policy to Practice: Promising Approaches</vt:lpstr>
      <vt:lpstr>High School to College Transition Made Easier</vt:lpstr>
      <vt:lpstr>PowerPoint Presentation</vt:lpstr>
      <vt:lpstr>Early College High Schools:  Removing Obstacles—Changing Lives</vt:lpstr>
      <vt:lpstr>Early College High Schools:  Removing Obstacles—Changing Lives</vt:lpstr>
      <vt:lpstr>Expanding Opportunities: Dual-Enrollment Programs</vt:lpstr>
      <vt:lpstr>Expanding Opportunities:  Dual-Enrollment Programs</vt:lpstr>
      <vt:lpstr>Find Information on State Approaches to Implementation</vt:lpstr>
      <vt:lpstr>PowerPoint Presentation</vt:lpstr>
      <vt:lpstr>ED Funds Dual-Enrollment Programs  Through Pell Grant Experiment</vt:lpstr>
      <vt:lpstr>Moving from Grass “Tops” to Grass “Roots”: Policies, Procedures, and Practices</vt:lpstr>
      <vt:lpstr>What Do Leaders Need to Consider?</vt:lpstr>
      <vt:lpstr>Successful Implementation Requires Careful Planning and Effective Communication</vt:lpstr>
      <vt:lpstr>One Approach to Implementation</vt:lpstr>
      <vt:lpstr>Additional Approaches that May Mitigate Student Risk</vt:lpstr>
      <vt:lpstr>Examples of Policies</vt:lpstr>
      <vt:lpstr>Early College High Schools: Texas</vt:lpstr>
      <vt:lpstr>Dual-Enrollment Programs: Colorado</vt:lpstr>
      <vt:lpstr>Study Analyzes U.S. Enrollment Policies</vt:lpstr>
      <vt:lpstr>Examples of Procedures</vt:lpstr>
      <vt:lpstr>Not Left to Chance</vt:lpstr>
      <vt:lpstr>Examples of Practices</vt:lpstr>
      <vt:lpstr>Practice in Action</vt:lpstr>
      <vt:lpstr>A Closer Look: Students Speak</vt:lpstr>
      <vt:lpstr>Consider Your Policies, Procedures, and Practices</vt:lpstr>
      <vt:lpstr>Research and Additional Resources</vt:lpstr>
      <vt:lpstr>Research and Additional Resources </vt:lpstr>
      <vt:lpstr>Research and Additional Resources (cont’d) </vt:lpstr>
      <vt:lpstr>Research and Additional Resources (cont’d) </vt:lpstr>
      <vt:lpstr>Research and Additional Resources (cont’d)</vt:lpstr>
      <vt:lpstr>Research and Additional Resources (cont’d)</vt:lpstr>
      <vt:lpstr>Planning and Implementation Tools</vt:lpstr>
      <vt:lpstr>Reflections</vt:lpstr>
      <vt:lpstr>Data-Driven Planning</vt:lpstr>
      <vt:lpstr>Data Collection Tool</vt:lpstr>
      <vt:lpstr>Listen to San Antonio (TX) Council Member-Rey Saldaña’s Story</vt:lpstr>
      <vt:lpstr>Tool: Rey Saldaña Video</vt:lpstr>
      <vt:lpstr>Policies, Procedures, and Practices</vt:lpstr>
      <vt:lpstr>Supporting Educators</vt:lpstr>
      <vt:lpstr>Evaluating Success: Things to Consider</vt:lpstr>
      <vt:lpstr>PowerPoint Presentation</vt:lpstr>
      <vt:lpstr>Thank You!</vt:lpstr>
    </vt:vector>
  </TitlesOfParts>
  <Company/>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385</cp:revision>
  <dcterms:created xsi:type="dcterms:W3CDTF">2016-08-23T13:43:26Z</dcterms:created>
  <dcterms:modified xsi:type="dcterms:W3CDTF">2016-11-17T14:49:05Z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0x0101008710ECB8B05DA94E817D1C0CE1859600</vt:lpwstr>
  </property>
  <property fmtid="{D5CDD505-2E9C-101B-9397-08002B2CF9AE}" pid="3" name="_dlc_DocIdItemGuid">
    <vt:lpwstr>9693891f-22d9-4885-a460-c0025a76dd50</vt:lpwstr>
  </property>
</Properties>
</file>