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3" ContentType="audio/mpeg"/>
  <Default Extension="rels" ContentType="application/vnd.openxmlformats-package.relationships+xml"/>
  <Default Extension="gif" ContentType="image/gif"/>
  <Default Extension="wdp" ContentType="image/vnd.ms-photo"/>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webextensions/webextension1.xml" ContentType="application/vnd.ms-office.webextension+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webextensions/webextension2.xml" ContentType="application/vnd.ms-office.webextension+xml"/>
  <Override PartName="/ppt/notesSlides/notesSlide7.xml" ContentType="application/vnd.openxmlformats-officedocument.presentationml.notesSlide+xml"/>
  <Override PartName="/ppt/notesSlides/notesSlide8.xml" ContentType="application/vnd.openxmlformats-officedocument.presentationml.notesSlide+xml"/>
  <Override PartName="/ppt/webextensions/webextension3.xml" ContentType="application/vnd.ms-office.webextension+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webextensions/webextension4.xml" ContentType="application/vnd.ms-office.webextension+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webextensions/webextension5.xml" ContentType="application/vnd.ms-office.webextension+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webextensions/webextension6.xml" ContentType="application/vnd.ms-office.webextension+xml"/>
  <Override PartName="/ppt/webextensions/webextension7.xml" ContentType="application/vnd.ms-office.webextension+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webextensions/webextension8.xml" ContentType="application/vnd.ms-office.webextension+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5"/>
    <p:sldMasterId id="2147483701" r:id="rId6"/>
  </p:sldMasterIdLst>
  <p:notesMasterIdLst>
    <p:notesMasterId r:id="rId112"/>
  </p:notesMasterIdLst>
  <p:sldIdLst>
    <p:sldId id="533" r:id="rId7"/>
    <p:sldId id="538" r:id="rId8"/>
    <p:sldId id="535" r:id="rId9"/>
    <p:sldId id="536" r:id="rId10"/>
    <p:sldId id="537" r:id="rId11"/>
    <p:sldId id="293" r:id="rId12"/>
    <p:sldId id="438" r:id="rId13"/>
    <p:sldId id="461" r:id="rId14"/>
    <p:sldId id="518" r:id="rId15"/>
    <p:sldId id="539" r:id="rId16"/>
    <p:sldId id="521" r:id="rId17"/>
    <p:sldId id="540" r:id="rId18"/>
    <p:sldId id="441" r:id="rId19"/>
    <p:sldId id="462" r:id="rId20"/>
    <p:sldId id="555" r:id="rId21"/>
    <p:sldId id="392" r:id="rId22"/>
    <p:sldId id="544" r:id="rId23"/>
    <p:sldId id="545" r:id="rId24"/>
    <p:sldId id="460" r:id="rId25"/>
    <p:sldId id="399" r:id="rId26"/>
    <p:sldId id="553" r:id="rId27"/>
    <p:sldId id="554" r:id="rId28"/>
    <p:sldId id="403" r:id="rId29"/>
    <p:sldId id="445" r:id="rId30"/>
    <p:sldId id="547" r:id="rId31"/>
    <p:sldId id="422" r:id="rId32"/>
    <p:sldId id="471" r:id="rId33"/>
    <p:sldId id="448" r:id="rId34"/>
    <p:sldId id="548" r:id="rId35"/>
    <p:sldId id="549" r:id="rId36"/>
    <p:sldId id="398" r:id="rId37"/>
    <p:sldId id="478" r:id="rId38"/>
    <p:sldId id="493" r:id="rId39"/>
    <p:sldId id="473" r:id="rId40"/>
    <p:sldId id="474" r:id="rId41"/>
    <p:sldId id="476" r:id="rId42"/>
    <p:sldId id="477" r:id="rId43"/>
    <p:sldId id="475" r:id="rId44"/>
    <p:sldId id="494" r:id="rId45"/>
    <p:sldId id="479" r:id="rId46"/>
    <p:sldId id="512" r:id="rId47"/>
    <p:sldId id="510" r:id="rId48"/>
    <p:sldId id="513" r:id="rId49"/>
    <p:sldId id="509" r:id="rId50"/>
    <p:sldId id="515" r:id="rId51"/>
    <p:sldId id="511" r:id="rId52"/>
    <p:sldId id="514" r:id="rId53"/>
    <p:sldId id="488" r:id="rId54"/>
    <p:sldId id="404" r:id="rId55"/>
    <p:sldId id="532" r:id="rId56"/>
    <p:sldId id="374" r:id="rId57"/>
    <p:sldId id="421" r:id="rId58"/>
    <p:sldId id="495" r:id="rId59"/>
    <p:sldId id="375" r:id="rId60"/>
    <p:sldId id="496" r:id="rId61"/>
    <p:sldId id="427" r:id="rId62"/>
    <p:sldId id="428" r:id="rId63"/>
    <p:sldId id="429" r:id="rId64"/>
    <p:sldId id="497" r:id="rId65"/>
    <p:sldId id="430" r:id="rId66"/>
    <p:sldId id="498" r:id="rId67"/>
    <p:sldId id="502" r:id="rId68"/>
    <p:sldId id="501" r:id="rId69"/>
    <p:sldId id="327" r:id="rId70"/>
    <p:sldId id="503" r:id="rId71"/>
    <p:sldId id="489" r:id="rId72"/>
    <p:sldId id="506" r:id="rId73"/>
    <p:sldId id="505" r:id="rId74"/>
    <p:sldId id="344" r:id="rId75"/>
    <p:sldId id="348" r:id="rId76"/>
    <p:sldId id="519" r:id="rId77"/>
    <p:sldId id="351" r:id="rId78"/>
    <p:sldId id="376" r:id="rId79"/>
    <p:sldId id="377" r:id="rId80"/>
    <p:sldId id="516" r:id="rId81"/>
    <p:sldId id="355" r:id="rId82"/>
    <p:sldId id="356" r:id="rId83"/>
    <p:sldId id="357" r:id="rId84"/>
    <p:sldId id="431" r:id="rId85"/>
    <p:sldId id="552" r:id="rId86"/>
    <p:sldId id="490" r:id="rId87"/>
    <p:sldId id="523" r:id="rId88"/>
    <p:sldId id="524" r:id="rId89"/>
    <p:sldId id="525" r:id="rId90"/>
    <p:sldId id="526" r:id="rId91"/>
    <p:sldId id="527" r:id="rId92"/>
    <p:sldId id="528" r:id="rId93"/>
    <p:sldId id="529" r:id="rId94"/>
    <p:sldId id="530" r:id="rId95"/>
    <p:sldId id="531" r:id="rId96"/>
    <p:sldId id="470" r:id="rId97"/>
    <p:sldId id="507" r:id="rId98"/>
    <p:sldId id="491" r:id="rId99"/>
    <p:sldId id="379" r:id="rId100"/>
    <p:sldId id="366" r:id="rId101"/>
    <p:sldId id="424" r:id="rId102"/>
    <p:sldId id="413" r:id="rId103"/>
    <p:sldId id="492" r:id="rId104"/>
    <p:sldId id="415" r:id="rId105"/>
    <p:sldId id="412" r:id="rId106"/>
    <p:sldId id="454" r:id="rId107"/>
    <p:sldId id="455" r:id="rId108"/>
    <p:sldId id="543" r:id="rId109"/>
    <p:sldId id="551" r:id="rId110"/>
    <p:sldId id="550" r:id="rId1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A042BCAD-9A78-A743-8684-F45A6D9F39B4}">
          <p14:sldIdLst>
            <p14:sldId id="533"/>
            <p14:sldId id="538"/>
            <p14:sldId id="535"/>
            <p14:sldId id="536"/>
            <p14:sldId id="537"/>
            <p14:sldId id="293"/>
          </p14:sldIdLst>
        </p14:section>
        <p14:section name="What is Deeper Learning and Why Does it Matter?" id="{0CD2596A-D17C-2642-AF54-77D270A8BB6A}">
          <p14:sldIdLst>
            <p14:sldId id="438"/>
            <p14:sldId id="461"/>
            <p14:sldId id="518"/>
            <p14:sldId id="539"/>
            <p14:sldId id="521"/>
            <p14:sldId id="540"/>
            <p14:sldId id="441"/>
            <p14:sldId id="462"/>
            <p14:sldId id="555"/>
            <p14:sldId id="392"/>
            <p14:sldId id="544"/>
            <p14:sldId id="545"/>
            <p14:sldId id="460"/>
            <p14:sldId id="399"/>
            <p14:sldId id="553"/>
            <p14:sldId id="554"/>
            <p14:sldId id="403"/>
            <p14:sldId id="445"/>
            <p14:sldId id="547"/>
            <p14:sldId id="422"/>
            <p14:sldId id="471"/>
            <p14:sldId id="448"/>
            <p14:sldId id="548"/>
            <p14:sldId id="549"/>
            <p14:sldId id="398"/>
          </p14:sldIdLst>
        </p14:section>
        <p14:section name="Deeper Learning - Whate does the research say?" id="{10921AAF-2FA9-594B-8A74-86B71DC2874D}">
          <p14:sldIdLst>
            <p14:sldId id="478"/>
            <p14:sldId id="493"/>
            <p14:sldId id="473"/>
            <p14:sldId id="474"/>
            <p14:sldId id="476"/>
            <p14:sldId id="477"/>
            <p14:sldId id="475"/>
            <p14:sldId id="494"/>
          </p14:sldIdLst>
        </p14:section>
        <p14:section name="What Does ESSA Say?:Oppertunities to Expand Deeper Learning" id="{27AE9AC0-5E2C-B947-9AD1-F5FD85A4E0AF}">
          <p14:sldIdLst>
            <p14:sldId id="479"/>
            <p14:sldId id="512"/>
            <p14:sldId id="510"/>
            <p14:sldId id="513"/>
            <p14:sldId id="509"/>
            <p14:sldId id="515"/>
            <p14:sldId id="511"/>
            <p14:sldId id="514"/>
          </p14:sldIdLst>
        </p14:section>
        <p14:section name="Deeper Learning Information for Educators" id="{21A30AAC-0B7E-C645-A0FF-48DFFBDFE170}">
          <p14:sldIdLst>
            <p14:sldId id="488"/>
            <p14:sldId id="404"/>
            <p14:sldId id="532"/>
            <p14:sldId id="374"/>
            <p14:sldId id="421"/>
            <p14:sldId id="495"/>
            <p14:sldId id="375"/>
            <p14:sldId id="496"/>
            <p14:sldId id="427"/>
            <p14:sldId id="428"/>
            <p14:sldId id="429"/>
            <p14:sldId id="497"/>
            <p14:sldId id="430"/>
            <p14:sldId id="498"/>
            <p14:sldId id="502"/>
            <p14:sldId id="501"/>
            <p14:sldId id="327"/>
            <p14:sldId id="503"/>
          </p14:sldIdLst>
        </p14:section>
        <p14:section name="Moving from Grass Tops to Grass Roots - Policies, Procedures, and Practices" id="{03FE4F7E-F714-F341-9DAC-1A64B5CB277A}">
          <p14:sldIdLst>
            <p14:sldId id="489"/>
            <p14:sldId id="506"/>
            <p14:sldId id="505"/>
            <p14:sldId id="344"/>
            <p14:sldId id="348"/>
            <p14:sldId id="519"/>
            <p14:sldId id="351"/>
            <p14:sldId id="376"/>
            <p14:sldId id="377"/>
            <p14:sldId id="516"/>
            <p14:sldId id="355"/>
            <p14:sldId id="356"/>
            <p14:sldId id="357"/>
            <p14:sldId id="431"/>
            <p14:sldId id="552"/>
          </p14:sldIdLst>
        </p14:section>
        <p14:section name="Research and Additional Resources" id="{1A889CD6-A403-A94C-AE49-E8DDD891BCFE}">
          <p14:sldIdLst>
            <p14:sldId id="490"/>
            <p14:sldId id="523"/>
            <p14:sldId id="524"/>
            <p14:sldId id="525"/>
            <p14:sldId id="526"/>
            <p14:sldId id="527"/>
            <p14:sldId id="528"/>
            <p14:sldId id="529"/>
            <p14:sldId id="530"/>
            <p14:sldId id="531"/>
            <p14:sldId id="470"/>
            <p14:sldId id="507"/>
          </p14:sldIdLst>
        </p14:section>
        <p14:section name="Planning and Implementation Tools" id="{AFBD0710-D4C6-134F-9BB4-AEA069DD9CFE}">
          <p14:sldIdLst>
            <p14:sldId id="491"/>
            <p14:sldId id="379"/>
            <p14:sldId id="366"/>
            <p14:sldId id="424"/>
            <p14:sldId id="413"/>
            <p14:sldId id="492"/>
            <p14:sldId id="415"/>
            <p14:sldId id="412"/>
            <p14:sldId id="454"/>
            <p14:sldId id="455"/>
            <p14:sldId id="543"/>
            <p14:sldId id="551"/>
            <p14:sldId id="55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tephanie Wood-Garnett" initials="SW [2]" lastIdx="1" clrIdx="6">
    <p:extLst/>
  </p:cmAuthor>
  <p:cmAuthor id="1" name="Kate Bradley" initials="KB" lastIdx="25" clrIdx="0"/>
  <p:cmAuthor id="2" name="Stephanie Wood-Garnett" initials="SW" lastIdx="2" clrIdx="1">
    <p:extLst/>
  </p:cmAuthor>
  <p:cmAuthor id="3" name="Keisha Hartley" initials="KH [3]" lastIdx="1" clrIdx="2"/>
  <p:cmAuthor id="4" name="Keisha Hartley" initials="KH [4]" lastIdx="1" clrIdx="3"/>
  <p:cmAuthor id="5" name="Keisha Hartley" initials="KH [6]" lastIdx="1" clrIdx="4"/>
  <p:cmAuthor id="6" name="Keisha Hartley" initials="KH [5]" lastIdx="1"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7B9DD"/>
    <a:srgbClr val="BF63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4" autoAdjust="0"/>
    <p:restoredTop sz="93243" autoAdjust="0"/>
  </p:normalViewPr>
  <p:slideViewPr>
    <p:cSldViewPr snapToGrid="0">
      <p:cViewPr varScale="1">
        <p:scale>
          <a:sx n="106" d="100"/>
          <a:sy n="106" d="100"/>
        </p:scale>
        <p:origin x="216" y="248"/>
      </p:cViewPr>
      <p:guideLst/>
    </p:cSldViewPr>
  </p:slideViewPr>
  <p:notesTextViewPr>
    <p:cViewPr>
      <p:scale>
        <a:sx n="66" d="100"/>
        <a:sy n="66" d="100"/>
      </p:scale>
      <p:origin x="0" y="0"/>
    </p:cViewPr>
  </p:notesTextViewPr>
  <p:sorterViewPr>
    <p:cViewPr>
      <p:scale>
        <a:sx n="100" d="100"/>
        <a:sy n="100" d="100"/>
      </p:scale>
      <p:origin x="0" y="-312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5.xml"/><Relationship Id="rId102" Type="http://schemas.openxmlformats.org/officeDocument/2006/relationships/slide" Target="slides/slide96.xml"/><Relationship Id="rId103" Type="http://schemas.openxmlformats.org/officeDocument/2006/relationships/slide" Target="slides/slide97.xml"/><Relationship Id="rId104" Type="http://schemas.openxmlformats.org/officeDocument/2006/relationships/slide" Target="slides/slide98.xml"/><Relationship Id="rId105" Type="http://schemas.openxmlformats.org/officeDocument/2006/relationships/slide" Target="slides/slide99.xml"/><Relationship Id="rId106" Type="http://schemas.openxmlformats.org/officeDocument/2006/relationships/slide" Target="slides/slide100.xml"/><Relationship Id="rId107" Type="http://schemas.openxmlformats.org/officeDocument/2006/relationships/slide" Target="slides/slide10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8" Type="http://schemas.openxmlformats.org/officeDocument/2006/relationships/slide" Target="slides/slide102.xml"/><Relationship Id="rId109" Type="http://schemas.openxmlformats.org/officeDocument/2006/relationships/slide" Target="slides/slide10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110" Type="http://schemas.openxmlformats.org/officeDocument/2006/relationships/slide" Target="slides/slide104.xml"/><Relationship Id="rId90" Type="http://schemas.openxmlformats.org/officeDocument/2006/relationships/slide" Target="slides/slide84.xml"/><Relationship Id="rId91" Type="http://schemas.openxmlformats.org/officeDocument/2006/relationships/slide" Target="slides/slide85.xml"/><Relationship Id="rId92" Type="http://schemas.openxmlformats.org/officeDocument/2006/relationships/slide" Target="slides/slide86.xml"/><Relationship Id="rId93" Type="http://schemas.openxmlformats.org/officeDocument/2006/relationships/slide" Target="slides/slide87.xml"/><Relationship Id="rId94" Type="http://schemas.openxmlformats.org/officeDocument/2006/relationships/slide" Target="slides/slide88.xml"/><Relationship Id="rId95" Type="http://schemas.openxmlformats.org/officeDocument/2006/relationships/slide" Target="slides/slide89.xml"/><Relationship Id="rId96" Type="http://schemas.openxmlformats.org/officeDocument/2006/relationships/slide" Target="slides/slide90.xml"/><Relationship Id="rId97" Type="http://schemas.openxmlformats.org/officeDocument/2006/relationships/slide" Target="slides/slide91.xml"/><Relationship Id="rId98" Type="http://schemas.openxmlformats.org/officeDocument/2006/relationships/slide" Target="slides/slide92.xml"/><Relationship Id="rId99" Type="http://schemas.openxmlformats.org/officeDocument/2006/relationships/slide" Target="slides/slide93.xml"/><Relationship Id="rId111" Type="http://schemas.openxmlformats.org/officeDocument/2006/relationships/slide" Target="slides/slide105.xml"/><Relationship Id="rId112" Type="http://schemas.openxmlformats.org/officeDocument/2006/relationships/notesMaster" Target="notesMasters/notesMaster1.xml"/><Relationship Id="rId113" Type="http://schemas.openxmlformats.org/officeDocument/2006/relationships/commentAuthors" Target="commentAuthors.xml"/><Relationship Id="rId114" Type="http://schemas.openxmlformats.org/officeDocument/2006/relationships/presProps" Target="presProps.xml"/><Relationship Id="rId115" Type="http://schemas.openxmlformats.org/officeDocument/2006/relationships/viewProps" Target="viewProps.xml"/><Relationship Id="rId116" Type="http://schemas.openxmlformats.org/officeDocument/2006/relationships/theme" Target="theme/theme1.xml"/><Relationship Id="rId117" Type="http://schemas.openxmlformats.org/officeDocument/2006/relationships/tableStyles" Target="tableStyles.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100" Type="http://schemas.openxmlformats.org/officeDocument/2006/relationships/slide" Target="slides/slide94.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slide" Target="slides/slide79.xml"/><Relationship Id="rId86" Type="http://schemas.openxmlformats.org/officeDocument/2006/relationships/slide" Target="slides/slide80.xml"/><Relationship Id="rId87" Type="http://schemas.openxmlformats.org/officeDocument/2006/relationships/slide" Target="slides/slide81.xml"/><Relationship Id="rId88" Type="http://schemas.openxmlformats.org/officeDocument/2006/relationships/slide" Target="slides/slide82.xml"/><Relationship Id="rId89" Type="http://schemas.openxmlformats.org/officeDocument/2006/relationships/slide" Target="slides/slide8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F3A12C-4556-D447-8FB8-554497285C45}"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en-US"/>
        </a:p>
      </dgm:t>
    </dgm:pt>
    <dgm:pt modelId="{AA3AC0E7-2DD7-034A-92F7-2DA8BACD538C}">
      <dgm:prSet/>
      <dgm:spPr/>
      <dgm:t>
        <a:bodyPr/>
        <a:lstStyle/>
        <a:p>
          <a:pPr algn="l" rtl="0"/>
          <a:r>
            <a:rPr lang="en-US" b="1" i="0" dirty="0"/>
            <a:t>Deeper learning entails the delivery of challenging academic standards to students in innovative ways that allow them to learn and apply what they have learned.</a:t>
          </a:r>
          <a:endParaRPr lang="en-US" b="1" dirty="0"/>
        </a:p>
      </dgm:t>
    </dgm:pt>
    <dgm:pt modelId="{E776DF87-CEF3-C548-ACF8-3406EFF2B6E2}" type="parTrans" cxnId="{82A7A6CE-4F53-4A49-B15D-A5FD78112894}">
      <dgm:prSet/>
      <dgm:spPr/>
      <dgm:t>
        <a:bodyPr/>
        <a:lstStyle/>
        <a:p>
          <a:endParaRPr lang="en-US"/>
        </a:p>
      </dgm:t>
    </dgm:pt>
    <dgm:pt modelId="{B3A920B3-FEF4-544B-8343-DECAA3827326}" type="sibTrans" cxnId="{82A7A6CE-4F53-4A49-B15D-A5FD78112894}">
      <dgm:prSet/>
      <dgm:spPr/>
      <dgm:t>
        <a:bodyPr/>
        <a:lstStyle/>
        <a:p>
          <a:endParaRPr lang="en-US"/>
        </a:p>
      </dgm:t>
    </dgm:pt>
    <dgm:pt modelId="{DF72E15B-574F-B846-AFA2-BC8630E456BE}">
      <dgm:prSet/>
      <dgm:spPr>
        <a:solidFill>
          <a:schemeClr val="accent5">
            <a:lumMod val="75000"/>
          </a:schemeClr>
        </a:solidFill>
      </dgm:spPr>
      <dgm:t>
        <a:bodyPr/>
        <a:lstStyle/>
        <a:p>
          <a:pPr algn="l" rtl="0"/>
          <a:r>
            <a:rPr lang="en-US" b="1" i="0" dirty="0"/>
            <a:t>The student population in the United States is increasingly diverse and there is a moral and economic imperative of ensuring that all students, including those traditionally underserved are also achieving deeper learning outcomes.</a:t>
          </a:r>
          <a:endParaRPr lang="en-US" b="1" dirty="0"/>
        </a:p>
      </dgm:t>
    </dgm:pt>
    <dgm:pt modelId="{486BD393-935B-BD4D-99BA-9B1BDC6E61D0}" type="parTrans" cxnId="{AD6346E9-8A1F-B040-B02C-895317BDD2C6}">
      <dgm:prSet/>
      <dgm:spPr/>
      <dgm:t>
        <a:bodyPr/>
        <a:lstStyle/>
        <a:p>
          <a:endParaRPr lang="en-US"/>
        </a:p>
      </dgm:t>
    </dgm:pt>
    <dgm:pt modelId="{0116C86E-72A4-2142-B89A-80D315BD57AA}" type="sibTrans" cxnId="{AD6346E9-8A1F-B040-B02C-895317BDD2C6}">
      <dgm:prSet/>
      <dgm:spPr/>
      <dgm:t>
        <a:bodyPr/>
        <a:lstStyle/>
        <a:p>
          <a:endParaRPr lang="en-US"/>
        </a:p>
      </dgm:t>
    </dgm:pt>
    <dgm:pt modelId="{9C4E9F58-B17F-5047-8540-FB9CD8A1820F}" type="pres">
      <dgm:prSet presAssocID="{22F3A12C-4556-D447-8FB8-554497285C45}" presName="linearFlow" presStyleCnt="0">
        <dgm:presLayoutVars>
          <dgm:dir/>
          <dgm:resizeHandles val="exact"/>
        </dgm:presLayoutVars>
      </dgm:prSet>
      <dgm:spPr/>
      <dgm:t>
        <a:bodyPr/>
        <a:lstStyle/>
        <a:p>
          <a:endParaRPr lang="en-US"/>
        </a:p>
      </dgm:t>
    </dgm:pt>
    <dgm:pt modelId="{DC056479-3761-C64B-A4A6-24B8BC4DA8D0}" type="pres">
      <dgm:prSet presAssocID="{AA3AC0E7-2DD7-034A-92F7-2DA8BACD538C}" presName="composite" presStyleCnt="0"/>
      <dgm:spPr/>
    </dgm:pt>
    <dgm:pt modelId="{2DEA412B-6AC9-E047-8293-57270793A36B}" type="pres">
      <dgm:prSet presAssocID="{AA3AC0E7-2DD7-034A-92F7-2DA8BACD538C}" presName="imgShp" presStyleLbl="fgImgPlace1" presStyleIdx="0" presStyleCnt="2" custLinFactNeighborX="-64437" custLinFactNeighborY="2172"/>
      <dgm:spPr>
        <a:solidFill>
          <a:srgbClr val="87B9DD"/>
        </a:solidFill>
        <a:ln>
          <a:noFill/>
        </a:ln>
      </dgm:spPr>
      <dgm:t>
        <a:bodyPr/>
        <a:lstStyle/>
        <a:p>
          <a:endParaRPr lang="en-US"/>
        </a:p>
      </dgm:t>
    </dgm:pt>
    <dgm:pt modelId="{AAF09306-E164-0D49-8B63-A246F6F482F0}" type="pres">
      <dgm:prSet presAssocID="{AA3AC0E7-2DD7-034A-92F7-2DA8BACD538C}" presName="txShp" presStyleLbl="node1" presStyleIdx="0" presStyleCnt="2" custScaleX="121720">
        <dgm:presLayoutVars>
          <dgm:bulletEnabled val="1"/>
        </dgm:presLayoutVars>
      </dgm:prSet>
      <dgm:spPr/>
      <dgm:t>
        <a:bodyPr/>
        <a:lstStyle/>
        <a:p>
          <a:endParaRPr lang="en-US"/>
        </a:p>
      </dgm:t>
    </dgm:pt>
    <dgm:pt modelId="{CB20118A-94C4-2E46-976B-D1BBCE09D869}" type="pres">
      <dgm:prSet presAssocID="{B3A920B3-FEF4-544B-8343-DECAA3827326}" presName="spacing" presStyleCnt="0"/>
      <dgm:spPr/>
    </dgm:pt>
    <dgm:pt modelId="{7D992A7F-07AB-9846-9E58-1AFA144BCD30}" type="pres">
      <dgm:prSet presAssocID="{DF72E15B-574F-B846-AFA2-BC8630E456BE}" presName="composite" presStyleCnt="0"/>
      <dgm:spPr/>
    </dgm:pt>
    <dgm:pt modelId="{D8351E26-4B6E-6342-B863-487C99D2BED0}" type="pres">
      <dgm:prSet presAssocID="{DF72E15B-574F-B846-AFA2-BC8630E456BE}" presName="imgShp" presStyleLbl="fgImgPlace1" presStyleIdx="1" presStyleCnt="2" custLinFactNeighborX="-60817" custLinFactNeighborY="-7213"/>
      <dgm:spPr>
        <a:solidFill>
          <a:schemeClr val="accent3">
            <a:lumMod val="60000"/>
            <a:lumOff val="40000"/>
          </a:schemeClr>
        </a:solidFill>
        <a:ln>
          <a:noFill/>
        </a:ln>
      </dgm:spPr>
      <dgm:t>
        <a:bodyPr/>
        <a:lstStyle/>
        <a:p>
          <a:endParaRPr lang="en-US"/>
        </a:p>
      </dgm:t>
    </dgm:pt>
    <dgm:pt modelId="{7F1617BB-0E67-214B-A44D-AD3935A81AB5}" type="pres">
      <dgm:prSet presAssocID="{DF72E15B-574F-B846-AFA2-BC8630E456BE}" presName="txShp" presStyleLbl="node1" presStyleIdx="1" presStyleCnt="2" custScaleX="121350">
        <dgm:presLayoutVars>
          <dgm:bulletEnabled val="1"/>
        </dgm:presLayoutVars>
      </dgm:prSet>
      <dgm:spPr/>
      <dgm:t>
        <a:bodyPr/>
        <a:lstStyle/>
        <a:p>
          <a:endParaRPr lang="en-US"/>
        </a:p>
      </dgm:t>
    </dgm:pt>
  </dgm:ptLst>
  <dgm:cxnLst>
    <dgm:cxn modelId="{82A7A6CE-4F53-4A49-B15D-A5FD78112894}" srcId="{22F3A12C-4556-D447-8FB8-554497285C45}" destId="{AA3AC0E7-2DD7-034A-92F7-2DA8BACD538C}" srcOrd="0" destOrd="0" parTransId="{E776DF87-CEF3-C548-ACF8-3406EFF2B6E2}" sibTransId="{B3A920B3-FEF4-544B-8343-DECAA3827326}"/>
    <dgm:cxn modelId="{F00E0569-B906-0B41-9017-D782B2B6B84F}" type="presOf" srcId="{DF72E15B-574F-B846-AFA2-BC8630E456BE}" destId="{7F1617BB-0E67-214B-A44D-AD3935A81AB5}" srcOrd="0" destOrd="0" presId="urn:microsoft.com/office/officeart/2005/8/layout/vList3"/>
    <dgm:cxn modelId="{B0953C3C-4130-CB4E-8707-C00BF1CCF213}" type="presOf" srcId="{22F3A12C-4556-D447-8FB8-554497285C45}" destId="{9C4E9F58-B17F-5047-8540-FB9CD8A1820F}" srcOrd="0" destOrd="0" presId="urn:microsoft.com/office/officeart/2005/8/layout/vList3"/>
    <dgm:cxn modelId="{AD6346E9-8A1F-B040-B02C-895317BDD2C6}" srcId="{22F3A12C-4556-D447-8FB8-554497285C45}" destId="{DF72E15B-574F-B846-AFA2-BC8630E456BE}" srcOrd="1" destOrd="0" parTransId="{486BD393-935B-BD4D-99BA-9B1BDC6E61D0}" sibTransId="{0116C86E-72A4-2142-B89A-80D315BD57AA}"/>
    <dgm:cxn modelId="{E9677568-2C10-064D-9177-509F64E105B2}" type="presOf" srcId="{AA3AC0E7-2DD7-034A-92F7-2DA8BACD538C}" destId="{AAF09306-E164-0D49-8B63-A246F6F482F0}" srcOrd="0" destOrd="0" presId="urn:microsoft.com/office/officeart/2005/8/layout/vList3"/>
    <dgm:cxn modelId="{968C6AE5-B3FB-2E42-A2BC-733CC927CF46}" type="presParOf" srcId="{9C4E9F58-B17F-5047-8540-FB9CD8A1820F}" destId="{DC056479-3761-C64B-A4A6-24B8BC4DA8D0}" srcOrd="0" destOrd="0" presId="urn:microsoft.com/office/officeart/2005/8/layout/vList3"/>
    <dgm:cxn modelId="{17EB7168-5708-0C4F-A71F-1CCDBA617A4A}" type="presParOf" srcId="{DC056479-3761-C64B-A4A6-24B8BC4DA8D0}" destId="{2DEA412B-6AC9-E047-8293-57270793A36B}" srcOrd="0" destOrd="0" presId="urn:microsoft.com/office/officeart/2005/8/layout/vList3"/>
    <dgm:cxn modelId="{1275167B-0C94-D945-9C38-847FDD807459}" type="presParOf" srcId="{DC056479-3761-C64B-A4A6-24B8BC4DA8D0}" destId="{AAF09306-E164-0D49-8B63-A246F6F482F0}" srcOrd="1" destOrd="0" presId="urn:microsoft.com/office/officeart/2005/8/layout/vList3"/>
    <dgm:cxn modelId="{BFF39E58-6F24-1B47-A375-39D3615AAC84}" type="presParOf" srcId="{9C4E9F58-B17F-5047-8540-FB9CD8A1820F}" destId="{CB20118A-94C4-2E46-976B-D1BBCE09D869}" srcOrd="1" destOrd="0" presId="urn:microsoft.com/office/officeart/2005/8/layout/vList3"/>
    <dgm:cxn modelId="{C7769909-A97D-C948-84BB-DDC29A94894E}" type="presParOf" srcId="{9C4E9F58-B17F-5047-8540-FB9CD8A1820F}" destId="{7D992A7F-07AB-9846-9E58-1AFA144BCD30}" srcOrd="2" destOrd="0" presId="urn:microsoft.com/office/officeart/2005/8/layout/vList3"/>
    <dgm:cxn modelId="{73E18355-43DC-A749-B7FD-750555F8854E}" type="presParOf" srcId="{7D992A7F-07AB-9846-9E58-1AFA144BCD30}" destId="{D8351E26-4B6E-6342-B863-487C99D2BED0}" srcOrd="0" destOrd="0" presId="urn:microsoft.com/office/officeart/2005/8/layout/vList3"/>
    <dgm:cxn modelId="{9471FE12-571B-6040-899C-33C585DAD473}" type="presParOf" srcId="{7D992A7F-07AB-9846-9E58-1AFA144BCD30}" destId="{7F1617BB-0E67-214B-A44D-AD3935A81AB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F09306-E164-0D49-8B63-A246F6F482F0}">
      <dsp:nvSpPr>
        <dsp:cNvPr id="0" name=""/>
        <dsp:cNvSpPr/>
      </dsp:nvSpPr>
      <dsp:spPr>
        <a:xfrm rot="10800000">
          <a:off x="1100472" y="403"/>
          <a:ext cx="9348810" cy="1468564"/>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596" tIns="83820" rIns="156464" bIns="83820" numCol="1" spcCol="1270" anchor="ctr" anchorCtr="0">
          <a:noAutofit/>
        </a:bodyPr>
        <a:lstStyle/>
        <a:p>
          <a:pPr lvl="0" algn="l" defTabSz="977900" rtl="0">
            <a:lnSpc>
              <a:spcPct val="90000"/>
            </a:lnSpc>
            <a:spcBef>
              <a:spcPct val="0"/>
            </a:spcBef>
            <a:spcAft>
              <a:spcPct val="35000"/>
            </a:spcAft>
          </a:pPr>
          <a:r>
            <a:rPr lang="en-US" sz="2200" b="1" i="0" kern="1200" dirty="0"/>
            <a:t>Deeper learning entails the delivery of challenging academic standards to students in innovative ways that allow them to learn and apply what they have learned.</a:t>
          </a:r>
          <a:endParaRPr lang="en-US" sz="2200" b="1" kern="1200" dirty="0"/>
        </a:p>
      </dsp:txBody>
      <dsp:txXfrm rot="10800000">
        <a:off x="1467613" y="403"/>
        <a:ext cx="8981669" cy="1468564"/>
      </dsp:txXfrm>
    </dsp:sp>
    <dsp:sp modelId="{2DEA412B-6AC9-E047-8293-57270793A36B}">
      <dsp:nvSpPr>
        <dsp:cNvPr id="0" name=""/>
        <dsp:cNvSpPr/>
      </dsp:nvSpPr>
      <dsp:spPr>
        <a:xfrm>
          <a:off x="254002" y="32300"/>
          <a:ext cx="1468564" cy="1468564"/>
        </a:xfrm>
        <a:prstGeom prst="ellipse">
          <a:avLst/>
        </a:prstGeom>
        <a:solidFill>
          <a:srgbClr val="87B9DD"/>
        </a:solidFill>
        <a:ln w="25400" cap="flat" cmpd="sng" algn="ctr">
          <a:noFill/>
          <a:prstDash val="solid"/>
        </a:ln>
        <a:effectLst/>
      </dsp:spPr>
      <dsp:style>
        <a:lnRef idx="2">
          <a:scrgbClr r="0" g="0" b="0"/>
        </a:lnRef>
        <a:fillRef idx="1">
          <a:scrgbClr r="0" g="0" b="0"/>
        </a:fillRef>
        <a:effectRef idx="0">
          <a:scrgbClr r="0" g="0" b="0"/>
        </a:effectRef>
        <a:fontRef idx="minor"/>
      </dsp:style>
    </dsp:sp>
    <dsp:sp modelId="{7F1617BB-0E67-214B-A44D-AD3935A81AB5}">
      <dsp:nvSpPr>
        <dsp:cNvPr id="0" name=""/>
        <dsp:cNvSpPr/>
      </dsp:nvSpPr>
      <dsp:spPr>
        <a:xfrm rot="10800000">
          <a:off x="1114681" y="1836109"/>
          <a:ext cx="9320392" cy="1468564"/>
        </a:xfrm>
        <a:prstGeom prst="homePlat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596" tIns="83820" rIns="156464" bIns="83820" numCol="1" spcCol="1270" anchor="ctr" anchorCtr="0">
          <a:noAutofit/>
        </a:bodyPr>
        <a:lstStyle/>
        <a:p>
          <a:pPr lvl="0" algn="l" defTabSz="977900" rtl="0">
            <a:lnSpc>
              <a:spcPct val="90000"/>
            </a:lnSpc>
            <a:spcBef>
              <a:spcPct val="0"/>
            </a:spcBef>
            <a:spcAft>
              <a:spcPct val="35000"/>
            </a:spcAft>
          </a:pPr>
          <a:r>
            <a:rPr lang="en-US" sz="2200" b="1" i="0" kern="1200" dirty="0"/>
            <a:t>The student population in the United States is increasingly diverse and there is a moral and economic imperative of ensuring that all students, including those traditionally underserved are also achieving deeper learning outcomes.</a:t>
          </a:r>
          <a:endParaRPr lang="en-US" sz="2200" b="1" kern="1200" dirty="0"/>
        </a:p>
      </dsp:txBody>
      <dsp:txXfrm rot="10800000">
        <a:off x="1481822" y="1836109"/>
        <a:ext cx="8953251" cy="1468564"/>
      </dsp:txXfrm>
    </dsp:sp>
    <dsp:sp modelId="{D8351E26-4B6E-6342-B863-487C99D2BED0}">
      <dsp:nvSpPr>
        <dsp:cNvPr id="0" name=""/>
        <dsp:cNvSpPr/>
      </dsp:nvSpPr>
      <dsp:spPr>
        <a:xfrm>
          <a:off x="307164" y="1730182"/>
          <a:ext cx="1468564" cy="1468564"/>
        </a:xfrm>
        <a:prstGeom prst="ellipse">
          <a:avLst/>
        </a:prstGeom>
        <a:solidFill>
          <a:schemeClr val="accent3">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47DC1A-F50B-4D3B-B6D7-67F704D67134}" type="datetimeFigureOut">
              <a:rPr lang="en-US" smtClean="0"/>
              <a:t>11/17/16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EEC5B9-3F95-4514-AAFC-F7BAE5D84874}" type="slidenum">
              <a:rPr lang="en-US" smtClean="0"/>
              <a:t>‹#›</a:t>
            </a:fld>
            <a:endParaRPr lang="en-US" dirty="0"/>
          </a:p>
        </p:txBody>
      </p:sp>
    </p:spTree>
    <p:extLst>
      <p:ext uri="{BB962C8B-B14F-4D97-AF65-F5344CB8AC3E}">
        <p14:creationId xmlns:p14="http://schemas.microsoft.com/office/powerpoint/2010/main" val="2029447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nces.ed.gov/programs/coe/indicator_cge.asp#info"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549BCD59-2956-0040-A30E-3599D19C9A43}" type="slidenum">
              <a:rPr lang="en-US" smtClean="0"/>
              <a:t>1</a:t>
            </a:fld>
            <a:endParaRPr lang="en-US" dirty="0"/>
          </a:p>
        </p:txBody>
      </p:sp>
    </p:spTree>
    <p:extLst>
      <p:ext uri="{BB962C8B-B14F-4D97-AF65-F5344CB8AC3E}">
        <p14:creationId xmlns:p14="http://schemas.microsoft.com/office/powerpoint/2010/main" val="3559588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99D88C3-9D94-E14B-A235-EAB6E88C561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647446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17</a:t>
            </a:fld>
            <a:endParaRPr lang="en-US" dirty="0"/>
          </a:p>
        </p:txBody>
      </p:sp>
    </p:spTree>
    <p:extLst>
      <p:ext uri="{BB962C8B-B14F-4D97-AF65-F5344CB8AC3E}">
        <p14:creationId xmlns:p14="http://schemas.microsoft.com/office/powerpoint/2010/main" val="2898926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data above provides the economic benefits for increasing the high school graduation rate for the Class of 2013. The table provides two scenarios: (1) students with only a high school diploma; and (2) students with at least some college credits. Scenario 1 assumes that only some of the additional 610,000 graduates will attain some college credits, a vocational certification, associate’s degree, or bachelor’s degree and beyond. Scenario 2 assumes that all 610,000 additional graduates have completed at least some college credits, while only some will attain a vocational certification, associate’s degree, or bachelor’s degree and beyond.</a:t>
            </a:r>
          </a:p>
          <a:p>
            <a:endParaRPr lang="en-US" sz="1600" dirty="0">
              <a:latin typeface="Calibri"/>
            </a:endParaRPr>
          </a:p>
          <a:p>
            <a:r>
              <a:rPr lang="en-US" sz="1600" dirty="0"/>
              <a:t>*The following estimates are annual: Income, spending, vehicle purchases, GRP, job creation, and taxes. Home sales represents the total home purchases by the age of 39. </a:t>
            </a:r>
            <a:endParaRPr lang="en-US" sz="1600" dirty="0">
              <a:latin typeface="Calibri"/>
            </a:endParaRPr>
          </a:p>
          <a:p>
            <a:r>
              <a:rPr lang="en-US" sz="1600" dirty="0">
                <a:latin typeface="Calibri"/>
              </a:rPr>
              <a:t/>
            </a:r>
            <a:br>
              <a:rPr lang="en-US" sz="1600" dirty="0">
                <a:latin typeface="Calibri"/>
              </a:rPr>
            </a:br>
            <a:r>
              <a:rPr lang="en-US" sz="1600" dirty="0"/>
              <a:t>For state or regional specific data, visit www.impact.all4ed.org. </a:t>
            </a:r>
          </a:p>
        </p:txBody>
      </p:sp>
      <p:sp>
        <p:nvSpPr>
          <p:cNvPr id="4" name="Slide Number Placeholder 3"/>
          <p:cNvSpPr>
            <a:spLocks noGrp="1"/>
          </p:cNvSpPr>
          <p:nvPr>
            <p:ph type="sldNum" sz="quarter" idx="10"/>
          </p:nvPr>
        </p:nvSpPr>
        <p:spPr/>
        <p:txBody>
          <a:bodyPr/>
          <a:lstStyle/>
          <a:p>
            <a:fld id="{A99D88C3-9D94-E14B-A235-EAB6E88C561E}" type="slidenum">
              <a:rPr lang="en-US" smtClean="0"/>
              <a:t>18</a:t>
            </a:fld>
            <a:endParaRPr lang="en-US" dirty="0"/>
          </a:p>
        </p:txBody>
      </p:sp>
    </p:spTree>
    <p:extLst>
      <p:ext uri="{BB962C8B-B14F-4D97-AF65-F5344CB8AC3E}">
        <p14:creationId xmlns:p14="http://schemas.microsoft.com/office/powerpoint/2010/main" val="2576949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99D88C3-9D94-E14B-A235-EAB6E88C561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562758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Gothic" panose="020B0502020202020204" pitchFamily="34" charset="0"/>
              </a:rPr>
              <a:t>Gallup Student Poll 2015 “Engaged Today – Ready for Tomorrow </a:t>
            </a:r>
            <a:endParaRPr lang="en-US" b="1" dirty="0"/>
          </a:p>
        </p:txBody>
      </p:sp>
      <p:sp>
        <p:nvSpPr>
          <p:cNvPr id="4" name="Slide Number Placeholder 3"/>
          <p:cNvSpPr>
            <a:spLocks noGrp="1"/>
          </p:cNvSpPr>
          <p:nvPr>
            <p:ph type="sldNum" sz="quarter" idx="10"/>
          </p:nvPr>
        </p:nvSpPr>
        <p:spPr/>
        <p:txBody>
          <a:bodyPr/>
          <a:lstStyle/>
          <a:p>
            <a:fld id="{A99D88C3-9D94-E14B-A235-EAB6E88C561E}" type="slidenum">
              <a:rPr lang="en-US" smtClean="0"/>
              <a:t>21</a:t>
            </a:fld>
            <a:endParaRPr lang="en-US"/>
          </a:p>
        </p:txBody>
      </p:sp>
    </p:spTree>
    <p:extLst>
      <p:ext uri="{BB962C8B-B14F-4D97-AF65-F5344CB8AC3E}">
        <p14:creationId xmlns:p14="http://schemas.microsoft.com/office/powerpoint/2010/main" val="612152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99D88C3-9D94-E14B-A235-EAB6E88C561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664286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25</a:t>
            </a:fld>
            <a:endParaRPr lang="en-US" dirty="0"/>
          </a:p>
        </p:txBody>
      </p:sp>
    </p:spTree>
    <p:extLst>
      <p:ext uri="{BB962C8B-B14F-4D97-AF65-F5344CB8AC3E}">
        <p14:creationId xmlns:p14="http://schemas.microsoft.com/office/powerpoint/2010/main" val="4243513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26</a:t>
            </a:fld>
            <a:endParaRPr lang="en-US" dirty="0"/>
          </a:p>
        </p:txBody>
      </p:sp>
    </p:spTree>
    <p:extLst>
      <p:ext uri="{BB962C8B-B14F-4D97-AF65-F5344CB8AC3E}">
        <p14:creationId xmlns:p14="http://schemas.microsoft.com/office/powerpoint/2010/main" val="545146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27</a:t>
            </a:fld>
            <a:endParaRPr lang="en-US" dirty="0"/>
          </a:p>
        </p:txBody>
      </p:sp>
    </p:spTree>
    <p:extLst>
      <p:ext uri="{BB962C8B-B14F-4D97-AF65-F5344CB8AC3E}">
        <p14:creationId xmlns:p14="http://schemas.microsoft.com/office/powerpoint/2010/main" val="4222918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99D88C3-9D94-E14B-A235-EAB6E88C561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125121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2</a:t>
            </a:fld>
            <a:endParaRPr lang="en-US" dirty="0"/>
          </a:p>
        </p:txBody>
      </p:sp>
    </p:spTree>
    <p:extLst>
      <p:ext uri="{BB962C8B-B14F-4D97-AF65-F5344CB8AC3E}">
        <p14:creationId xmlns:p14="http://schemas.microsoft.com/office/powerpoint/2010/main" val="2944334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600" dirty="0">
              <a:solidFill>
                <a:schemeClr val="tx1">
                  <a:lumMod val="75000"/>
                  <a:lumOff val="25000"/>
                </a:schemeClr>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A99D88C3-9D94-E14B-A235-EAB6E88C561E}" type="slidenum">
              <a:rPr lang="en-US" smtClean="0"/>
              <a:t>29</a:t>
            </a:fld>
            <a:endParaRPr lang="en-US" dirty="0"/>
          </a:p>
        </p:txBody>
      </p:sp>
    </p:spTree>
    <p:extLst>
      <p:ext uri="{BB962C8B-B14F-4D97-AF65-F5344CB8AC3E}">
        <p14:creationId xmlns:p14="http://schemas.microsoft.com/office/powerpoint/2010/main" val="671121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30</a:t>
            </a:fld>
            <a:endParaRPr lang="en-US" dirty="0"/>
          </a:p>
        </p:txBody>
      </p:sp>
    </p:spTree>
    <p:extLst>
      <p:ext uri="{BB962C8B-B14F-4D97-AF65-F5344CB8AC3E}">
        <p14:creationId xmlns:p14="http://schemas.microsoft.com/office/powerpoint/2010/main" val="172329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r>
            <a:br>
              <a:rPr lang="en-US" dirty="0"/>
            </a:br>
            <a:endParaRPr lang="en-US" dirty="0"/>
          </a:p>
          <a:p>
            <a:r>
              <a:rPr lang="en-US" dirty="0"/>
              <a:t/>
            </a:r>
            <a:br>
              <a:rPr lang="en-US" dirty="0"/>
            </a:br>
            <a:endParaRPr lang="en-US" dirty="0">
              <a:latin typeface="Calibri"/>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99D88C3-9D94-E14B-A235-EAB6E88C561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35846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32</a:t>
            </a:fld>
            <a:endParaRPr lang="en-US" dirty="0"/>
          </a:p>
        </p:txBody>
      </p:sp>
    </p:spTree>
    <p:extLst>
      <p:ext uri="{BB962C8B-B14F-4D97-AF65-F5344CB8AC3E}">
        <p14:creationId xmlns:p14="http://schemas.microsoft.com/office/powerpoint/2010/main" val="2777579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EEC5B9-3F95-4514-AAFC-F7BAE5D84874}" type="slidenum">
              <a:rPr lang="en-US" smtClean="0"/>
              <a:t>33</a:t>
            </a:fld>
            <a:endParaRPr lang="en-US" dirty="0"/>
          </a:p>
        </p:txBody>
      </p:sp>
    </p:spTree>
    <p:extLst>
      <p:ext uri="{BB962C8B-B14F-4D97-AF65-F5344CB8AC3E}">
        <p14:creationId xmlns:p14="http://schemas.microsoft.com/office/powerpoint/2010/main" val="3623314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99D88C3-9D94-E14B-A235-EAB6E88C561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850216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The Every Student Succeeds Act allows districts to target Title I funds to high schools.</a:t>
            </a:r>
          </a:p>
          <a:p>
            <a:pPr fontAlgn="base"/>
            <a:r>
              <a:rPr lang="en-US" dirty="0"/>
              <a:t>​</a:t>
            </a:r>
          </a:p>
          <a:p>
            <a:pPr fontAlgn="base"/>
            <a:r>
              <a:rPr lang="en-US" dirty="0"/>
              <a:t>Districts are allowed to lower the priority threshold to receive Title I funds from 75% to 50% for high schools.​</a:t>
            </a:r>
          </a:p>
          <a:p>
            <a:pPr fontAlgn="base"/>
            <a:r>
              <a:rPr lang="en-US" dirty="0"/>
              <a:t>Districts are allowed to use the “feeder pattern” to determine poverty in high schools​.</a:t>
            </a:r>
          </a:p>
          <a:p>
            <a:endParaRPr lang="en-US" dirty="0"/>
          </a:p>
          <a:p>
            <a:endParaRPr lang="en-US" dirty="0"/>
          </a:p>
        </p:txBody>
      </p:sp>
      <p:sp>
        <p:nvSpPr>
          <p:cNvPr id="4" name="Slide Number Placeholder 3"/>
          <p:cNvSpPr>
            <a:spLocks noGrp="1"/>
          </p:cNvSpPr>
          <p:nvPr>
            <p:ph type="sldNum" sz="quarter" idx="10"/>
          </p:nvPr>
        </p:nvSpPr>
        <p:spPr/>
        <p:txBody>
          <a:bodyPr/>
          <a:lstStyle/>
          <a:p>
            <a:fld id="{549BCD59-2956-0040-A30E-3599D19C9A43}" type="slidenum">
              <a:rPr lang="en-US" smtClean="0"/>
              <a:t>41</a:t>
            </a:fld>
            <a:endParaRPr lang="en-US" dirty="0"/>
          </a:p>
        </p:txBody>
      </p:sp>
    </p:spTree>
    <p:extLst>
      <p:ext uri="{BB962C8B-B14F-4D97-AF65-F5344CB8AC3E}">
        <p14:creationId xmlns:p14="http://schemas.microsoft.com/office/powerpoint/2010/main" val="10905976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kern="1200" dirty="0">
                <a:solidFill>
                  <a:schemeClr val="tx1"/>
                </a:solidFill>
                <a:effectLst/>
                <a:latin typeface="+mn-lt"/>
                <a:ea typeface="+mn-ea"/>
                <a:cs typeface="+mn-cs"/>
              </a:rPr>
              <a:t>Also:,</a:t>
            </a:r>
            <a:r>
              <a:rPr lang="en-US" sz="1200" b="0" i="0" kern="1200" baseline="0" dirty="0">
                <a:solidFill>
                  <a:schemeClr val="tx1"/>
                </a:solidFill>
                <a:effectLst/>
                <a:latin typeface="+mn-lt"/>
                <a:ea typeface="+mn-ea"/>
                <a:cs typeface="+mn-cs"/>
              </a:rPr>
              <a:t> </a:t>
            </a:r>
          </a:p>
          <a:p>
            <a:pPr marL="171450" indent="-171450" rtl="0">
              <a:buFont typeface="Arial" panose="020B0604020202020204" pitchFamily="34" charset="0"/>
              <a:buChar char="•"/>
            </a:pPr>
            <a:r>
              <a:rPr lang="en-US" sz="1200" b="0" i="0" kern="1200" dirty="0">
                <a:solidFill>
                  <a:schemeClr val="tx1"/>
                </a:solidFill>
                <a:effectLst/>
                <a:latin typeface="+mn-lt"/>
                <a:ea typeface="+mn-ea"/>
                <a:cs typeface="+mn-cs"/>
              </a:rPr>
              <a:t>Student participation in college </a:t>
            </a:r>
            <a:r>
              <a:rPr lang="en-US" dirty="0"/>
              <a:t>course work </a:t>
            </a:r>
            <a:r>
              <a:rPr lang="en-US" sz="1200" b="0" i="0" kern="1200" dirty="0">
                <a:solidFill>
                  <a:schemeClr val="tx1"/>
                </a:solidFill>
                <a:effectLst/>
                <a:latin typeface="+mn-lt"/>
                <a:ea typeface="+mn-ea"/>
                <a:cs typeface="+mn-cs"/>
              </a:rPr>
              <a:t>must be included in state report cards</a:t>
            </a:r>
          </a:p>
          <a:p>
            <a:pPr marL="171450" indent="-171450" rtl="0">
              <a:buFont typeface="Arial" panose="020B0604020202020204" pitchFamily="34" charset="0"/>
              <a:buChar char="•"/>
            </a:pPr>
            <a:r>
              <a:rPr lang="en-US" dirty="0"/>
              <a:t>Local education agency </a:t>
            </a:r>
            <a:r>
              <a:rPr lang="en-US" sz="1200" b="0" i="0" kern="1200" dirty="0">
                <a:solidFill>
                  <a:schemeClr val="tx1"/>
                </a:solidFill>
                <a:effectLst/>
                <a:latin typeface="+mn-lt"/>
                <a:ea typeface="+mn-ea"/>
                <a:cs typeface="+mn-cs"/>
              </a:rPr>
              <a:t>plans must include strategies to help students transition between high school and postsecondary education, such as </a:t>
            </a:r>
            <a:r>
              <a:rPr lang="en-US" dirty="0"/>
              <a:t>dual-enrollment </a:t>
            </a:r>
            <a:r>
              <a:rPr lang="en-US" sz="1200" b="0" i="0" kern="1200" dirty="0">
                <a:solidFill>
                  <a:schemeClr val="tx1"/>
                </a:solidFill>
                <a:effectLst/>
                <a:latin typeface="+mn-lt"/>
                <a:ea typeface="+mn-ea"/>
                <a:cs typeface="+mn-cs"/>
              </a:rPr>
              <a:t>and </a:t>
            </a:r>
            <a:r>
              <a:rPr lang="en-US" dirty="0"/>
              <a:t>early college high school programs</a:t>
            </a:r>
          </a:p>
          <a:p>
            <a:pPr marL="171450" indent="-171450" rtl="0">
              <a:buFont typeface="Arial" panose="020B0604020202020204" pitchFamily="34" charset="0"/>
              <a:buChar char="•"/>
            </a:pPr>
            <a:r>
              <a:rPr lang="en-US" dirty="0"/>
              <a:t>A school operating a “schoolwide program” under ESSA’s Title I must describe in its “schoolwide program plan” how it will address the needs of all children in the school, particularly the needs of students at risk of not meeting the challenging state academic standards. The school may address the academic needs of these students by preparing students for and building their awareness of opportunities for postsecondary education and the workforce and broadening access to course work that enables students to earn postsecondary credit while in high school (e.g., AP, IB, dual or concurrent enrollment, or early college high schools).</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49BCD59-2956-0040-A30E-3599D19C9A43}" type="slidenum">
              <a:rPr lang="en-US" smtClean="0"/>
              <a:t>43</a:t>
            </a:fld>
            <a:endParaRPr lang="en-US" dirty="0"/>
          </a:p>
        </p:txBody>
      </p:sp>
    </p:spTree>
    <p:extLst>
      <p:ext uri="{BB962C8B-B14F-4D97-AF65-F5344CB8AC3E}">
        <p14:creationId xmlns:p14="http://schemas.microsoft.com/office/powerpoint/2010/main" val="172843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ESSA, a state may use up to 3% of its Title I funds for “direct student services” that may support the acquisition of deeper learning skills. States award grants to geographically diverse districts to use these funds. Districts may use these funds to support (1)</a:t>
            </a:r>
            <a:r>
              <a:rPr lang="en-US" baseline="0" dirty="0"/>
              <a:t> </a:t>
            </a:r>
            <a:r>
              <a:rPr lang="en-US" dirty="0"/>
              <a:t>student enrollment and participation in academic courses not otherwise available at a school, including advanced course work:</a:t>
            </a:r>
            <a:r>
              <a:rPr lang="en-US" baseline="0" dirty="0"/>
              <a:t> (2) </a:t>
            </a:r>
            <a:r>
              <a:rPr lang="en-US" dirty="0"/>
              <a:t>activities that assist students in completing credit-bearing postsecondary education-level instruction, such as Advanced Placement (AP) and International Baccalaureate (IB) courses, including covering fees associated with such course work; and (3)</a:t>
            </a:r>
            <a:r>
              <a:rPr lang="en-US" baseline="0" dirty="0"/>
              <a:t> </a:t>
            </a:r>
            <a:r>
              <a:rPr lang="en-US" dirty="0"/>
              <a:t>components of personalized learning.</a:t>
            </a:r>
          </a:p>
        </p:txBody>
      </p:sp>
      <p:sp>
        <p:nvSpPr>
          <p:cNvPr id="4" name="Slide Number Placeholder 3"/>
          <p:cNvSpPr>
            <a:spLocks noGrp="1"/>
          </p:cNvSpPr>
          <p:nvPr>
            <p:ph type="sldNum" sz="quarter" idx="10"/>
          </p:nvPr>
        </p:nvSpPr>
        <p:spPr/>
        <p:txBody>
          <a:bodyPr/>
          <a:lstStyle/>
          <a:p>
            <a:fld id="{76EEC5B9-3F95-4514-AAFC-F7BAE5D84874}" type="slidenum">
              <a:rPr lang="en-US" smtClean="0"/>
              <a:t>45</a:t>
            </a:fld>
            <a:endParaRPr lang="en-US" dirty="0"/>
          </a:p>
        </p:txBody>
      </p:sp>
    </p:spTree>
    <p:extLst>
      <p:ext uri="{BB962C8B-B14F-4D97-AF65-F5344CB8AC3E}">
        <p14:creationId xmlns:p14="http://schemas.microsoft.com/office/powerpoint/2010/main" val="16843306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9BCD59-2956-0040-A30E-3599D19C9A43}" type="slidenum">
              <a:rPr lang="en-US" smtClean="0"/>
              <a:t>47</a:t>
            </a:fld>
            <a:endParaRPr lang="en-US" dirty="0"/>
          </a:p>
        </p:txBody>
      </p:sp>
    </p:spTree>
    <p:extLst>
      <p:ext uri="{BB962C8B-B14F-4D97-AF65-F5344CB8AC3E}">
        <p14:creationId xmlns:p14="http://schemas.microsoft.com/office/powerpoint/2010/main" val="1120471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the Every Student Succeeds Act (ESSA) of 2015, states and districts are responsible for supporting and improving the quality of low-performing high schools.</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99D88C3-9D94-E14B-A235-EAB6E88C561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84259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48</a:t>
            </a:fld>
            <a:endParaRPr lang="en-US" dirty="0"/>
          </a:p>
        </p:txBody>
      </p:sp>
    </p:spTree>
    <p:extLst>
      <p:ext uri="{BB962C8B-B14F-4D97-AF65-F5344CB8AC3E}">
        <p14:creationId xmlns:p14="http://schemas.microsoft.com/office/powerpoint/2010/main" val="195743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99D88C3-9D94-E14B-A235-EAB6E88C561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04271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a:latin typeface="+mn-lt"/>
              </a:rPr>
              <a:t>At the</a:t>
            </a:r>
            <a:r>
              <a:rPr lang="en-US" sz="3200" baseline="0" dirty="0">
                <a:latin typeface="+mn-lt"/>
              </a:rPr>
              <a:t> heart of deeper learning</a:t>
            </a:r>
            <a:r>
              <a:rPr lang="en-US" sz="3200" dirty="0">
                <a:latin typeface="+mn-lt"/>
              </a:rPr>
              <a:t> is a set of competencies students must master in order to develop a keen understanding of academic content and apply their knowledge to problems in the classroom and on the job. </a:t>
            </a:r>
          </a:p>
        </p:txBody>
      </p:sp>
      <p:sp>
        <p:nvSpPr>
          <p:cNvPr id="4" name="Slide Number Placeholder 3"/>
          <p:cNvSpPr>
            <a:spLocks noGrp="1"/>
          </p:cNvSpPr>
          <p:nvPr>
            <p:ph type="sldNum" sz="quarter" idx="10"/>
          </p:nvPr>
        </p:nvSpPr>
        <p:spPr/>
        <p:txBody>
          <a:bodyPr/>
          <a:lstStyle/>
          <a:p>
            <a:fld id="{76EEC5B9-3F95-4514-AAFC-F7BAE5D84874}" type="slidenum">
              <a:rPr lang="en-US" smtClean="0"/>
              <a:t>51</a:t>
            </a:fld>
            <a:endParaRPr lang="en-US" dirty="0"/>
          </a:p>
        </p:txBody>
      </p:sp>
    </p:spTree>
    <p:extLst>
      <p:ext uri="{BB962C8B-B14F-4D97-AF65-F5344CB8AC3E}">
        <p14:creationId xmlns:p14="http://schemas.microsoft.com/office/powerpoint/2010/main" val="33106245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EEC5B9-3F95-4514-AAFC-F7BAE5D84874}" type="slidenum">
              <a:rPr lang="en-US" smtClean="0"/>
              <a:t>52</a:t>
            </a:fld>
            <a:endParaRPr lang="en-US" dirty="0"/>
          </a:p>
        </p:txBody>
      </p:sp>
    </p:spTree>
    <p:extLst>
      <p:ext uri="{BB962C8B-B14F-4D97-AF65-F5344CB8AC3E}">
        <p14:creationId xmlns:p14="http://schemas.microsoft.com/office/powerpoint/2010/main" val="84738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EEC5B9-3F95-4514-AAFC-F7BAE5D84874}" type="slidenum">
              <a:rPr lang="en-US" smtClean="0"/>
              <a:t>54</a:t>
            </a:fld>
            <a:endParaRPr lang="en-US" dirty="0"/>
          </a:p>
        </p:txBody>
      </p:sp>
    </p:spTree>
    <p:extLst>
      <p:ext uri="{BB962C8B-B14F-4D97-AF65-F5344CB8AC3E}">
        <p14:creationId xmlns:p14="http://schemas.microsoft.com/office/powerpoint/2010/main" val="5948300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EEC5B9-3F95-4514-AAFC-F7BAE5D84874}" type="slidenum">
              <a:rPr lang="en-US" smtClean="0"/>
              <a:t>55</a:t>
            </a:fld>
            <a:endParaRPr lang="en-US" dirty="0"/>
          </a:p>
        </p:txBody>
      </p:sp>
    </p:spTree>
    <p:extLst>
      <p:ext uri="{BB962C8B-B14F-4D97-AF65-F5344CB8AC3E}">
        <p14:creationId xmlns:p14="http://schemas.microsoft.com/office/powerpoint/2010/main" val="8342924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EEC5B9-3F95-4514-AAFC-F7BAE5D84874}" type="slidenum">
              <a:rPr lang="en-US" smtClean="0"/>
              <a:t>56</a:t>
            </a:fld>
            <a:endParaRPr lang="en-US" dirty="0"/>
          </a:p>
        </p:txBody>
      </p:sp>
    </p:spTree>
    <p:extLst>
      <p:ext uri="{BB962C8B-B14F-4D97-AF65-F5344CB8AC3E}">
        <p14:creationId xmlns:p14="http://schemas.microsoft.com/office/powerpoint/2010/main" val="37883756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EEC5B9-3F95-4514-AAFC-F7BAE5D84874}" type="slidenum">
              <a:rPr lang="en-US" smtClean="0"/>
              <a:t>57</a:t>
            </a:fld>
            <a:endParaRPr lang="en-US" dirty="0"/>
          </a:p>
        </p:txBody>
      </p:sp>
    </p:spTree>
    <p:extLst>
      <p:ext uri="{BB962C8B-B14F-4D97-AF65-F5344CB8AC3E}">
        <p14:creationId xmlns:p14="http://schemas.microsoft.com/office/powerpoint/2010/main" val="25685559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EEC5B9-3F95-4514-AAFC-F7BAE5D84874}" type="slidenum">
              <a:rPr lang="en-US" smtClean="0"/>
              <a:t>58</a:t>
            </a:fld>
            <a:endParaRPr lang="en-US" dirty="0"/>
          </a:p>
        </p:txBody>
      </p:sp>
    </p:spTree>
    <p:extLst>
      <p:ext uri="{BB962C8B-B14F-4D97-AF65-F5344CB8AC3E}">
        <p14:creationId xmlns:p14="http://schemas.microsoft.com/office/powerpoint/2010/main" val="39776067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EEC5B9-3F95-4514-AAFC-F7BAE5D84874}" type="slidenum">
              <a:rPr lang="en-US" smtClean="0"/>
              <a:t>60</a:t>
            </a:fld>
            <a:endParaRPr lang="en-US" dirty="0"/>
          </a:p>
        </p:txBody>
      </p:sp>
    </p:spTree>
    <p:extLst>
      <p:ext uri="{BB962C8B-B14F-4D97-AF65-F5344CB8AC3E}">
        <p14:creationId xmlns:p14="http://schemas.microsoft.com/office/powerpoint/2010/main" val="3926506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8</a:t>
            </a:fld>
            <a:endParaRPr lang="en-US" dirty="0"/>
          </a:p>
        </p:txBody>
      </p:sp>
    </p:spTree>
    <p:extLst>
      <p:ext uri="{BB962C8B-B14F-4D97-AF65-F5344CB8AC3E}">
        <p14:creationId xmlns:p14="http://schemas.microsoft.com/office/powerpoint/2010/main" val="27860577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EEC5B9-3F95-4514-AAFC-F7BAE5D84874}" type="slidenum">
              <a:rPr lang="en-US" smtClean="0"/>
              <a:t>62</a:t>
            </a:fld>
            <a:endParaRPr lang="en-US" dirty="0"/>
          </a:p>
        </p:txBody>
      </p:sp>
    </p:spTree>
    <p:extLst>
      <p:ext uri="{BB962C8B-B14F-4D97-AF65-F5344CB8AC3E}">
        <p14:creationId xmlns:p14="http://schemas.microsoft.com/office/powerpoint/2010/main" val="39751876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66</a:t>
            </a:fld>
            <a:endParaRPr lang="en-US" dirty="0"/>
          </a:p>
        </p:txBody>
      </p:sp>
    </p:spTree>
    <p:extLst>
      <p:ext uri="{BB962C8B-B14F-4D97-AF65-F5344CB8AC3E}">
        <p14:creationId xmlns:p14="http://schemas.microsoft.com/office/powerpoint/2010/main" val="3937536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Century Gothic" charset="0"/>
              <a:ea typeface="Century Gothic" charset="0"/>
              <a:cs typeface="Century Gothic" charset="0"/>
            </a:endParaRPr>
          </a:p>
          <a:p>
            <a:endParaRPr lang="en-US" dirty="0"/>
          </a:p>
        </p:txBody>
      </p:sp>
      <p:sp>
        <p:nvSpPr>
          <p:cNvPr id="4" name="Slide Number Placeholder 3"/>
          <p:cNvSpPr>
            <a:spLocks noGrp="1"/>
          </p:cNvSpPr>
          <p:nvPr>
            <p:ph type="sldNum" sz="quarter" idx="10"/>
          </p:nvPr>
        </p:nvSpPr>
        <p:spPr/>
        <p:txBody>
          <a:bodyPr/>
          <a:lstStyle/>
          <a:p>
            <a:fld id="{549BCD59-2956-0040-A30E-3599D19C9A43}" type="slidenum">
              <a:rPr lang="en-US" smtClean="0"/>
              <a:t>72</a:t>
            </a:fld>
            <a:endParaRPr lang="en-US" dirty="0"/>
          </a:p>
        </p:txBody>
      </p:sp>
    </p:spTree>
    <p:extLst>
      <p:ext uri="{BB962C8B-B14F-4D97-AF65-F5344CB8AC3E}">
        <p14:creationId xmlns:p14="http://schemas.microsoft.com/office/powerpoint/2010/main" val="5833888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Century Gothic" charset="0"/>
              <a:ea typeface="Century Gothic" charset="0"/>
              <a:cs typeface="Century Gothic" charset="0"/>
            </a:endParaRPr>
          </a:p>
          <a:p>
            <a:endParaRPr lang="en-US" dirty="0"/>
          </a:p>
        </p:txBody>
      </p:sp>
      <p:sp>
        <p:nvSpPr>
          <p:cNvPr id="4" name="Slide Number Placeholder 3"/>
          <p:cNvSpPr>
            <a:spLocks noGrp="1"/>
          </p:cNvSpPr>
          <p:nvPr>
            <p:ph type="sldNum" sz="quarter" idx="10"/>
          </p:nvPr>
        </p:nvSpPr>
        <p:spPr/>
        <p:txBody>
          <a:bodyPr/>
          <a:lstStyle/>
          <a:p>
            <a:fld id="{549BCD59-2956-0040-A30E-3599D19C9A43}" type="slidenum">
              <a:rPr lang="en-US" smtClean="0"/>
              <a:t>73</a:t>
            </a:fld>
            <a:endParaRPr lang="en-US" dirty="0"/>
          </a:p>
        </p:txBody>
      </p:sp>
    </p:spTree>
    <p:extLst>
      <p:ext uri="{BB962C8B-B14F-4D97-AF65-F5344CB8AC3E}">
        <p14:creationId xmlns:p14="http://schemas.microsoft.com/office/powerpoint/2010/main" val="30387651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Century Gothic" charset="0"/>
              <a:ea typeface="Century Gothic" charset="0"/>
              <a:cs typeface="Century Gothic" charset="0"/>
            </a:endParaRPr>
          </a:p>
          <a:p>
            <a:endParaRPr lang="en-US" dirty="0"/>
          </a:p>
        </p:txBody>
      </p:sp>
      <p:sp>
        <p:nvSpPr>
          <p:cNvPr id="4" name="Slide Number Placeholder 3"/>
          <p:cNvSpPr>
            <a:spLocks noGrp="1"/>
          </p:cNvSpPr>
          <p:nvPr>
            <p:ph type="sldNum" sz="quarter" idx="10"/>
          </p:nvPr>
        </p:nvSpPr>
        <p:spPr/>
        <p:txBody>
          <a:bodyPr/>
          <a:lstStyle/>
          <a:p>
            <a:fld id="{549BCD59-2956-0040-A30E-3599D19C9A43}" type="slidenum">
              <a:rPr lang="en-US" smtClean="0"/>
              <a:t>74</a:t>
            </a:fld>
            <a:endParaRPr lang="en-US" dirty="0"/>
          </a:p>
        </p:txBody>
      </p:sp>
    </p:spTree>
    <p:extLst>
      <p:ext uri="{BB962C8B-B14F-4D97-AF65-F5344CB8AC3E}">
        <p14:creationId xmlns:p14="http://schemas.microsoft.com/office/powerpoint/2010/main" val="20354375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80</a:t>
            </a:fld>
            <a:endParaRPr lang="en-US" dirty="0"/>
          </a:p>
        </p:txBody>
      </p:sp>
    </p:spTree>
    <p:extLst>
      <p:ext uri="{BB962C8B-B14F-4D97-AF65-F5344CB8AC3E}">
        <p14:creationId xmlns:p14="http://schemas.microsoft.com/office/powerpoint/2010/main" val="42935451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81</a:t>
            </a:fld>
            <a:endParaRPr lang="en-US" dirty="0"/>
          </a:p>
        </p:txBody>
      </p:sp>
    </p:spTree>
    <p:extLst>
      <p:ext uri="{BB962C8B-B14F-4D97-AF65-F5344CB8AC3E}">
        <p14:creationId xmlns:p14="http://schemas.microsoft.com/office/powerpoint/2010/main" val="40489330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EEC5B9-3F95-4514-AAFC-F7BAE5D84874}" type="slidenum">
              <a:rPr lang="en-US" smtClean="0"/>
              <a:t>91</a:t>
            </a:fld>
            <a:endParaRPr lang="en-US" dirty="0"/>
          </a:p>
        </p:txBody>
      </p:sp>
    </p:spTree>
    <p:extLst>
      <p:ext uri="{BB962C8B-B14F-4D97-AF65-F5344CB8AC3E}">
        <p14:creationId xmlns:p14="http://schemas.microsoft.com/office/powerpoint/2010/main" val="29905833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93</a:t>
            </a:fld>
            <a:endParaRPr lang="en-US" dirty="0"/>
          </a:p>
        </p:txBody>
      </p:sp>
    </p:spTree>
    <p:extLst>
      <p:ext uri="{BB962C8B-B14F-4D97-AF65-F5344CB8AC3E}">
        <p14:creationId xmlns:p14="http://schemas.microsoft.com/office/powerpoint/2010/main" val="4853366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99D88C3-9D94-E14B-A235-EAB6E88C561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244535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EEC5B9-3F95-4514-AAFC-F7BAE5D84874}" type="slidenum">
              <a:rPr lang="en-US" smtClean="0"/>
              <a:t>9</a:t>
            </a:fld>
            <a:endParaRPr lang="en-US" dirty="0"/>
          </a:p>
        </p:txBody>
      </p:sp>
    </p:spTree>
    <p:extLst>
      <p:ext uri="{BB962C8B-B14F-4D97-AF65-F5344CB8AC3E}">
        <p14:creationId xmlns:p14="http://schemas.microsoft.com/office/powerpoint/2010/main" val="13376590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99D88C3-9D94-E14B-A235-EAB6E88C561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445671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br>
              <a:rPr lang="en-US" dirty="0"/>
            </a:br>
            <a:endParaRPr lang="en-US" dirty="0"/>
          </a:p>
          <a:p>
            <a:r>
              <a:rPr lang="en-US" dirty="0">
                <a:latin typeface="Calibri"/>
              </a:rPr>
              <a:t/>
            </a:r>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99D88C3-9D94-E14B-A235-EAB6E88C561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063399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99D88C3-9D94-E14B-A235-EAB6E88C561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8136706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99D88C3-9D94-E14B-A235-EAB6E88C561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354406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99D88C3-9D94-E14B-A235-EAB6E88C561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1842677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103</a:t>
            </a:fld>
            <a:endParaRPr lang="en-US" dirty="0"/>
          </a:p>
        </p:txBody>
      </p:sp>
    </p:spTree>
    <p:extLst>
      <p:ext uri="{BB962C8B-B14F-4D97-AF65-F5344CB8AC3E}">
        <p14:creationId xmlns:p14="http://schemas.microsoft.com/office/powerpoint/2010/main" val="291335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10</a:t>
            </a:fld>
            <a:endParaRPr lang="en-US" dirty="0"/>
          </a:p>
        </p:txBody>
      </p:sp>
    </p:spTree>
    <p:extLst>
      <p:ext uri="{BB962C8B-B14F-4D97-AF65-F5344CB8AC3E}">
        <p14:creationId xmlns:p14="http://schemas.microsoft.com/office/powerpoint/2010/main" val="1503776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12</a:t>
            </a:fld>
            <a:endParaRPr lang="en-US" dirty="0"/>
          </a:p>
        </p:txBody>
      </p:sp>
    </p:spTree>
    <p:extLst>
      <p:ext uri="{BB962C8B-B14F-4D97-AF65-F5344CB8AC3E}">
        <p14:creationId xmlns:p14="http://schemas.microsoft.com/office/powerpoint/2010/main" val="3700754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Not applicable.</a:t>
            </a:r>
            <a:r>
              <a:rPr lang="en-US" dirty="0"/>
              <a:t/>
            </a:r>
            <a:br>
              <a:rPr lang="en-US" dirty="0"/>
            </a:br>
            <a:r>
              <a:rPr lang="en-US" sz="1200" b="0" i="0" kern="1200" dirty="0">
                <a:solidFill>
                  <a:schemeClr val="tx1"/>
                </a:solidFill>
                <a:effectLst/>
                <a:latin typeface="+mn-lt"/>
                <a:ea typeface="+mn-ea"/>
                <a:cs typeface="+mn-cs"/>
              </a:rPr>
              <a:t>Note: Race categories exclude persons of Hispanic ethnicity. Prior to 2008, separate data on students of </a:t>
            </a:r>
            <a:r>
              <a:rPr lang="en-US" dirty="0"/>
              <a:t>two </a:t>
            </a:r>
            <a:r>
              <a:rPr lang="en-US" sz="1200" b="0" i="0" kern="1200" dirty="0">
                <a:solidFill>
                  <a:schemeClr val="tx1"/>
                </a:solidFill>
                <a:effectLst/>
                <a:latin typeface="+mn-lt"/>
                <a:ea typeface="+mn-ea"/>
                <a:cs typeface="+mn-cs"/>
              </a:rPr>
              <a:t>or more races were not collected. Although rounded numbers are displayed, the figures are based on unrounded estimates. Detail may not sum to totals because of rounding. Data for 2025 are projected.</a:t>
            </a:r>
            <a:r>
              <a:rPr lang="en-US" dirty="0"/>
              <a:t/>
            </a:r>
            <a:br>
              <a:rPr lang="en-US" dirty="0"/>
            </a:br>
            <a:r>
              <a:rPr lang="en-US" dirty="0"/>
              <a:t>Source</a:t>
            </a:r>
            <a:r>
              <a:rPr lang="en-US" sz="1200" b="0" i="0" kern="1200" dirty="0">
                <a:solidFill>
                  <a:schemeClr val="tx1"/>
                </a:solidFill>
                <a:effectLst/>
                <a:latin typeface="+mn-lt"/>
                <a:ea typeface="+mn-ea"/>
                <a:cs typeface="+mn-cs"/>
              </a:rPr>
              <a:t>: U.S. Department of Education, National Center for Education Statistics, Common Core of Data (CCD), “State Nonfiscal Survey of Public Elementary and Secondary Education,” 2003–04 and 2013–14; and National Elementary and Secondary Enrollment by Race/Ethnicity Projection Model, 1972 through 2025. See </a:t>
            </a:r>
            <a:r>
              <a:rPr lang="en-US" sz="1200" b="0" i="1" kern="1200" dirty="0">
                <a:solidFill>
                  <a:schemeClr val="tx1"/>
                </a:solidFill>
                <a:effectLst/>
                <a:latin typeface="+mn-lt"/>
                <a:ea typeface="+mn-ea"/>
                <a:cs typeface="+mn-cs"/>
              </a:rPr>
              <a:t>Digest of Education Statistics 2015</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3"/>
              </a:rPr>
              <a:t>table 203.50</a:t>
            </a:r>
            <a:r>
              <a:rPr lang="en-US" sz="1200" b="0" i="0" kern="1200" dirty="0">
                <a:solidFill>
                  <a:schemeClr val="tx1"/>
                </a:solidFill>
                <a:effectLst/>
                <a:latin typeface="+mn-lt"/>
                <a:ea typeface="+mn-ea"/>
                <a:cs typeface="+mn-cs"/>
              </a:rPr>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99D88C3-9D94-E14B-A235-EAB6E88C561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541498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15</a:t>
            </a:fld>
            <a:endParaRPr lang="en-US"/>
          </a:p>
        </p:txBody>
      </p:sp>
    </p:spTree>
    <p:extLst>
      <p:ext uri="{BB962C8B-B14F-4D97-AF65-F5344CB8AC3E}">
        <p14:creationId xmlns:p14="http://schemas.microsoft.com/office/powerpoint/2010/main" val="1109344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7690" y="1546412"/>
            <a:ext cx="5476620" cy="3765176"/>
          </a:xfrm>
          <a:prstGeom prst="rect">
            <a:avLst/>
          </a:prstGeom>
        </p:spPr>
      </p:pic>
    </p:spTree>
    <p:extLst>
      <p:ext uri="{BB962C8B-B14F-4D97-AF65-F5344CB8AC3E}">
        <p14:creationId xmlns:p14="http://schemas.microsoft.com/office/powerpoint/2010/main" val="4172825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B07020-5644-47F5-A34B-B534F19E7511}" type="datetimeFigureOut">
              <a:rPr lang="en-US" smtClean="0"/>
              <a:t>11/17/16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228619-2CC9-47FF-AB55-AE3EFB89B1D2}" type="slidenum">
              <a:rPr lang="en-US" smtClean="0"/>
              <a:t>‹#›</a:t>
            </a:fld>
            <a:endParaRPr lang="en-US" dirty="0"/>
          </a:p>
        </p:txBody>
      </p:sp>
    </p:spTree>
    <p:extLst>
      <p:ext uri="{BB962C8B-B14F-4D97-AF65-F5344CB8AC3E}">
        <p14:creationId xmlns:p14="http://schemas.microsoft.com/office/powerpoint/2010/main" val="3788490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7690" y="1546412"/>
            <a:ext cx="5476620" cy="3765176"/>
          </a:xfrm>
          <a:prstGeom prst="rect">
            <a:avLst/>
          </a:prstGeom>
        </p:spPr>
      </p:pic>
    </p:spTree>
    <p:extLst>
      <p:ext uri="{BB962C8B-B14F-4D97-AF65-F5344CB8AC3E}">
        <p14:creationId xmlns:p14="http://schemas.microsoft.com/office/powerpoint/2010/main" val="2184660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ctr">
            <a:normAutofit/>
          </a:bodyPr>
          <a:lstStyle>
            <a:lvl1pPr algn="ctr">
              <a:defRPr sz="5400" b="1" i="0">
                <a:solidFill>
                  <a:schemeClr val="tx1">
                    <a:lumMod val="75000"/>
                    <a:lumOff val="25000"/>
                  </a:schemeClr>
                </a:solidFill>
                <a:latin typeface="Century Gothic" charset="0"/>
                <a:ea typeface="Century Gothic" charset="0"/>
                <a:cs typeface="Century Gothic"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solidFill>
                  <a:schemeClr val="tx1">
                    <a:lumMod val="75000"/>
                    <a:lumOff val="25000"/>
                  </a:schemeClr>
                </a:solidFill>
                <a:latin typeface="Century Gothic" charset="0"/>
                <a:ea typeface="Century Gothic" charset="0"/>
                <a:cs typeface="Century Goth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CA47B96-0551-6944-B8BA-19649A0F6F90}" type="datetimeFigureOut">
              <a:rPr lang="en-US" smtClean="0"/>
              <a:t>11/17/16</a:t>
            </a:fld>
            <a:endParaRPr lang="en-US" dirty="0"/>
          </a:p>
        </p:txBody>
      </p:sp>
      <p:sp>
        <p:nvSpPr>
          <p:cNvPr id="9" name="Rectangle 8"/>
          <p:cNvSpPr/>
          <p:nvPr userDrawn="1"/>
        </p:nvSpPr>
        <p:spPr>
          <a:xfrm>
            <a:off x="11516566" y="179668"/>
            <a:ext cx="357187" cy="3571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pPr algn="ctr" eaLnBrk="1" fontAlgn="auto" hangingPunct="1">
                <a:spcBef>
                  <a:spcPts val="0"/>
                </a:spcBef>
                <a:spcAft>
                  <a:spcPts val="0"/>
                </a:spcAft>
                <a:defRPr/>
              </a:pPr>
              <a:t>‹#›</a:t>
            </a:fld>
            <a:endParaRPr lang="en-US" sz="1100" dirty="0">
              <a:latin typeface="Open Sans" pitchFamily="34" charset="0"/>
              <a:ea typeface="Open Sans" pitchFamily="34" charset="0"/>
              <a:cs typeface="Open Sans" pitchFamily="34" charset="0"/>
            </a:endParaRPr>
          </a:p>
        </p:txBody>
      </p:sp>
      <p:pic>
        <p:nvPicPr>
          <p:cNvPr id="8" name="Picture 7"/>
          <p:cNvPicPr>
            <a:picLocks noChangeAspect="1"/>
          </p:cNvPicPr>
          <p:nvPr userDrawn="1"/>
        </p:nvPicPr>
        <p:blipFill>
          <a:blip r:embed="rId2"/>
          <a:stretch>
            <a:fillRect/>
          </a:stretch>
        </p:blipFill>
        <p:spPr>
          <a:xfrm>
            <a:off x="11516566" y="6288391"/>
            <a:ext cx="511575" cy="502102"/>
          </a:xfrm>
          <a:prstGeom prst="rect">
            <a:avLst/>
          </a:prstGeom>
        </p:spPr>
      </p:pic>
    </p:spTree>
    <p:extLst>
      <p:ext uri="{BB962C8B-B14F-4D97-AF65-F5344CB8AC3E}">
        <p14:creationId xmlns:p14="http://schemas.microsoft.com/office/powerpoint/2010/main" val="1779493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540512"/>
            <a:ext cx="10972800" cy="1143000"/>
          </a:xfrm>
        </p:spPr>
        <p:txBody>
          <a:bodyPr anchor="ctr"/>
          <a:lstStyle>
            <a:lvl1pPr>
              <a:defRPr sz="4000" b="1" i="0">
                <a:solidFill>
                  <a:schemeClr val="tx1">
                    <a:lumMod val="75000"/>
                    <a:lumOff val="25000"/>
                  </a:schemeClr>
                </a:solidFill>
                <a:latin typeface="Century Gothic" charset="0"/>
                <a:ea typeface="Century Gothic" charset="0"/>
                <a:cs typeface="Century Gothic"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7E25CD-D119-3E43-AD7F-82B24736A77C}" type="datetimeFigureOut">
              <a:rPr lang="en-US" altLang="en-US" smtClean="0"/>
              <a:pPr/>
              <a:t>11/17/16</a:t>
            </a:fld>
            <a:endParaRPr lang="en-US" altLang="en-US" dirty="0"/>
          </a:p>
        </p:txBody>
      </p:sp>
      <p:sp>
        <p:nvSpPr>
          <p:cNvPr id="6" name="Rectangle 5"/>
          <p:cNvSpPr/>
          <p:nvPr userDrawn="1"/>
        </p:nvSpPr>
        <p:spPr>
          <a:xfrm>
            <a:off x="11516566" y="179668"/>
            <a:ext cx="357187" cy="3571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pPr algn="ctr" eaLnBrk="1" fontAlgn="auto" hangingPunct="1">
                <a:spcBef>
                  <a:spcPts val="0"/>
                </a:spcBef>
                <a:spcAft>
                  <a:spcPts val="0"/>
                </a:spcAft>
                <a:defRPr/>
              </a:pPr>
              <a:t>‹#›</a:t>
            </a:fld>
            <a:endParaRPr lang="en-US" sz="1100" dirty="0">
              <a:latin typeface="Open Sans" pitchFamily="34" charset="0"/>
              <a:ea typeface="Open Sans" pitchFamily="34" charset="0"/>
              <a:cs typeface="Open Sans" pitchFamily="34" charset="0"/>
            </a:endParaRPr>
          </a:p>
        </p:txBody>
      </p:sp>
      <p:pic>
        <p:nvPicPr>
          <p:cNvPr id="7" name="Picture 6"/>
          <p:cNvPicPr>
            <a:picLocks noChangeAspect="1"/>
          </p:cNvPicPr>
          <p:nvPr userDrawn="1"/>
        </p:nvPicPr>
        <p:blipFill>
          <a:blip r:embed="rId2"/>
          <a:stretch>
            <a:fillRect/>
          </a:stretch>
        </p:blipFill>
        <p:spPr>
          <a:xfrm>
            <a:off x="11516566" y="6288391"/>
            <a:ext cx="511575" cy="502102"/>
          </a:xfrm>
          <a:prstGeom prst="rect">
            <a:avLst/>
          </a:prstGeom>
        </p:spPr>
      </p:pic>
      <p:sp>
        <p:nvSpPr>
          <p:cNvPr id="8" name="Subtitle 2"/>
          <p:cNvSpPr>
            <a:spLocks noGrp="1"/>
          </p:cNvSpPr>
          <p:nvPr>
            <p:ph type="subTitle" idx="1"/>
          </p:nvPr>
        </p:nvSpPr>
        <p:spPr>
          <a:xfrm>
            <a:off x="609600" y="2205038"/>
            <a:ext cx="10972800" cy="3751262"/>
          </a:xfrm>
        </p:spPr>
        <p:txBody>
          <a:bodyPr/>
          <a:lstStyle>
            <a:lvl1pPr marL="0" indent="0" algn="ctr">
              <a:buNone/>
              <a:defRPr sz="2400" b="0" i="0">
                <a:solidFill>
                  <a:schemeClr val="tx1">
                    <a:lumMod val="75000"/>
                    <a:lumOff val="25000"/>
                  </a:schemeClr>
                </a:solidFill>
                <a:latin typeface="Century Gothic" charset="0"/>
                <a:ea typeface="Century Gothic" charset="0"/>
                <a:cs typeface="Century Goth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96684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12192000" cy="4191000"/>
          </a:xfrm>
          <a:solidFill>
            <a:schemeClr val="accent6">
              <a:lumMod val="40000"/>
              <a:lumOff val="60000"/>
            </a:schemeClr>
          </a:solidFill>
        </p:spPr>
        <p:txBody>
          <a:bodyPr/>
          <a:lstStyle/>
          <a:p>
            <a:r>
              <a:rPr lang="en-US" dirty="0"/>
              <a:t>Drag picture to placeholder or click icon to add</a:t>
            </a:r>
          </a:p>
        </p:txBody>
      </p:sp>
      <p:sp>
        <p:nvSpPr>
          <p:cNvPr id="2" name="Title 1"/>
          <p:cNvSpPr>
            <a:spLocks noGrp="1"/>
          </p:cNvSpPr>
          <p:nvPr>
            <p:ph type="title"/>
          </p:nvPr>
        </p:nvSpPr>
        <p:spPr>
          <a:xfrm>
            <a:off x="419100" y="2954337"/>
            <a:ext cx="7162800" cy="754063"/>
          </a:xfrm>
        </p:spPr>
        <p:txBody>
          <a:bodyPr>
            <a:normAutofit/>
          </a:bodyPr>
          <a:lstStyle>
            <a:lvl1pPr>
              <a:defRPr sz="3600" b="1" i="0">
                <a:solidFill>
                  <a:schemeClr val="bg1"/>
                </a:solidFill>
                <a:latin typeface="Century Gothic" charset="0"/>
                <a:ea typeface="Century Gothic" charset="0"/>
                <a:cs typeface="Century Gothic"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419100" y="4686300"/>
            <a:ext cx="8509000" cy="1612900"/>
          </a:xfrm>
        </p:spPr>
        <p:txBody>
          <a:bodyPr/>
          <a:lstStyle>
            <a:lvl1pPr>
              <a:defRPr sz="2000" b="0" i="0">
                <a:latin typeface="Century Gothic" charset="0"/>
                <a:ea typeface="Century Gothic" charset="0"/>
                <a:cs typeface="Century Gothic" charset="0"/>
              </a:defRPr>
            </a:lvl1pPr>
            <a:lvl2pPr>
              <a:defRPr sz="1800" b="0" i="0">
                <a:latin typeface="Century Gothic" charset="0"/>
                <a:ea typeface="Century Gothic" charset="0"/>
                <a:cs typeface="Century Gothic" charset="0"/>
              </a:defRPr>
            </a:lvl2pPr>
            <a:lvl3pPr>
              <a:defRPr sz="1600" b="0" i="0">
                <a:latin typeface="Century Gothic" charset="0"/>
                <a:ea typeface="Century Gothic" charset="0"/>
                <a:cs typeface="Century Gothic" charset="0"/>
              </a:defRPr>
            </a:lvl3pPr>
            <a:lvl4pPr>
              <a:defRPr sz="1400" b="0" i="0">
                <a:latin typeface="Century Gothic" charset="0"/>
                <a:ea typeface="Century Gothic" charset="0"/>
                <a:cs typeface="Century Gothic" charset="0"/>
              </a:defRPr>
            </a:lvl4pPr>
            <a:lvl5pPr>
              <a:defRPr sz="1400" b="0" i="0">
                <a:latin typeface="Century Gothic" charset="0"/>
                <a:ea typeface="Century Gothic" charset="0"/>
                <a:cs typeface="Century Gothic"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solidFill>
                  <a:schemeClr val="bg1">
                    <a:lumMod val="50000"/>
                  </a:schemeClr>
                </a:solidFill>
              </a:rPr>
              <a:pPr algn="ctr" eaLnBrk="1" fontAlgn="auto" hangingPunct="1">
                <a:spcBef>
                  <a:spcPts val="0"/>
                </a:spcBef>
                <a:spcAft>
                  <a:spcPts val="0"/>
                </a:spcAft>
                <a:defRPr/>
              </a:pPr>
              <a:t>‹#›</a:t>
            </a:fld>
            <a:endParaRPr lang="en-US" sz="1100" dirty="0">
              <a:solidFill>
                <a:schemeClr val="bg1">
                  <a:lumMod val="50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411422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dirty="0">
              <a:solidFill>
                <a:srgbClr val="FFFFFF"/>
              </a:solidFill>
            </a:endParaRPr>
          </a:p>
        </p:txBody>
      </p:sp>
      <p:sp>
        <p:nvSpPr>
          <p:cNvPr id="2" name="Title 1"/>
          <p:cNvSpPr>
            <a:spLocks noGrp="1"/>
          </p:cNvSpPr>
          <p:nvPr>
            <p:ph type="title"/>
          </p:nvPr>
        </p:nvSpPr>
        <p:spPr>
          <a:xfrm>
            <a:off x="609600" y="540512"/>
            <a:ext cx="10972800" cy="1143000"/>
          </a:xfrm>
        </p:spPr>
        <p:txBody>
          <a:bodyPr/>
          <a:lstStyle>
            <a:lvl1pPr>
              <a:defRPr b="1" i="0">
                <a:solidFill>
                  <a:schemeClr val="bg1"/>
                </a:solidFill>
                <a:latin typeface="Century Gothic" charset="0"/>
                <a:ea typeface="Century Gothic" charset="0"/>
                <a:cs typeface="Century Gothic" charset="0"/>
              </a:defRPr>
            </a:lvl1pPr>
          </a:lstStyle>
          <a:p>
            <a:r>
              <a:rPr lang="en-US"/>
              <a:t>Click to edit Master title style</a:t>
            </a:r>
            <a:endParaRPr lang="en-US" dirty="0"/>
          </a:p>
        </p:txBody>
      </p:sp>
      <p:sp>
        <p:nvSpPr>
          <p:cNvPr id="5" name="Text Placeholder 7"/>
          <p:cNvSpPr>
            <a:spLocks noGrp="1"/>
          </p:cNvSpPr>
          <p:nvPr>
            <p:ph type="body" sz="quarter" idx="10"/>
          </p:nvPr>
        </p:nvSpPr>
        <p:spPr>
          <a:xfrm>
            <a:off x="609600" y="2963334"/>
            <a:ext cx="8509000" cy="1612900"/>
          </a:xfrm>
        </p:spPr>
        <p:txBody>
          <a:bodyPr/>
          <a:lstStyle>
            <a:lvl1pPr>
              <a:defRPr sz="2000" b="0" i="0">
                <a:solidFill>
                  <a:schemeClr val="bg1"/>
                </a:solidFill>
                <a:latin typeface="Century Gothic" charset="0"/>
                <a:ea typeface="Century Gothic" charset="0"/>
                <a:cs typeface="Century Gothic" charset="0"/>
              </a:defRPr>
            </a:lvl1pPr>
            <a:lvl2pPr>
              <a:defRPr sz="1800" b="0" i="0">
                <a:solidFill>
                  <a:schemeClr val="bg1"/>
                </a:solidFill>
                <a:latin typeface="Century Gothic" charset="0"/>
                <a:ea typeface="Century Gothic" charset="0"/>
                <a:cs typeface="Century Gothic" charset="0"/>
              </a:defRPr>
            </a:lvl2pPr>
            <a:lvl3pPr>
              <a:defRPr sz="1600" b="0" i="0">
                <a:solidFill>
                  <a:schemeClr val="bg1"/>
                </a:solidFill>
                <a:latin typeface="Century Gothic" charset="0"/>
                <a:ea typeface="Century Gothic" charset="0"/>
                <a:cs typeface="Century Gothic" charset="0"/>
              </a:defRPr>
            </a:lvl3pPr>
            <a:lvl4pPr>
              <a:defRPr sz="1400" b="0" i="0">
                <a:solidFill>
                  <a:schemeClr val="bg1"/>
                </a:solidFill>
                <a:latin typeface="Century Gothic" charset="0"/>
                <a:ea typeface="Century Gothic" charset="0"/>
                <a:cs typeface="Century Gothic" charset="0"/>
              </a:defRPr>
            </a:lvl4pPr>
            <a:lvl5pPr>
              <a:defRPr sz="1400" b="0" i="0">
                <a:solidFill>
                  <a:schemeClr val="bg1"/>
                </a:solidFill>
                <a:latin typeface="Century Gothic" charset="0"/>
                <a:ea typeface="Century Gothic" charset="0"/>
                <a:cs typeface="Century Gothic"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p:nvPr userDrawn="1"/>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solidFill>
                  <a:schemeClr val="bg1">
                    <a:lumMod val="50000"/>
                  </a:schemeClr>
                </a:solidFill>
              </a:rPr>
              <a:pPr algn="ctr" eaLnBrk="1" fontAlgn="auto" hangingPunct="1">
                <a:spcBef>
                  <a:spcPts val="0"/>
                </a:spcBef>
                <a:spcAft>
                  <a:spcPts val="0"/>
                </a:spcAft>
                <a:defRPr/>
              </a:pPr>
              <a:t>‹#›</a:t>
            </a:fld>
            <a:endParaRPr lang="en-US" sz="1100" dirty="0">
              <a:solidFill>
                <a:schemeClr val="bg1">
                  <a:lumMod val="50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2684674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7" name="Picture Placeholder 16"/>
          <p:cNvSpPr>
            <a:spLocks noGrp="1"/>
          </p:cNvSpPr>
          <p:nvPr>
            <p:ph type="pic" sz="quarter" idx="11"/>
          </p:nvPr>
        </p:nvSpPr>
        <p:spPr>
          <a:xfrm>
            <a:off x="0" y="0"/>
            <a:ext cx="12192000" cy="6858000"/>
          </a:xfrm>
          <a:solidFill>
            <a:schemeClr val="accent6">
              <a:lumMod val="40000"/>
              <a:lumOff val="60000"/>
            </a:schemeClr>
          </a:solidFill>
        </p:spPr>
        <p:txBody>
          <a:bodyPr/>
          <a:lstStyle/>
          <a:p>
            <a:r>
              <a:rPr lang="en-US" dirty="0"/>
              <a:t>Drag picture to placeholder or click icon to add</a:t>
            </a:r>
          </a:p>
        </p:txBody>
      </p:sp>
      <p:sp>
        <p:nvSpPr>
          <p:cNvPr id="13" name="Oval 12"/>
          <p:cNvSpPr/>
          <p:nvPr userDrawn="1"/>
        </p:nvSpPr>
        <p:spPr>
          <a:xfrm>
            <a:off x="5837238" y="302535"/>
            <a:ext cx="6151562" cy="6178318"/>
          </a:xfrm>
          <a:prstGeom prst="ellipse">
            <a:avLst/>
          </a:prstGeom>
          <a:solidFill>
            <a:schemeClr val="accent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dirty="0">
              <a:solidFill>
                <a:srgbClr val="FFFFFF"/>
              </a:solidFill>
            </a:endParaRPr>
          </a:p>
        </p:txBody>
      </p:sp>
      <p:sp>
        <p:nvSpPr>
          <p:cNvPr id="14" name="Oval 13"/>
          <p:cNvSpPr/>
          <p:nvPr userDrawn="1"/>
        </p:nvSpPr>
        <p:spPr>
          <a:xfrm>
            <a:off x="6956426" y="1385890"/>
            <a:ext cx="3990974" cy="39909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dirty="0">
              <a:solidFill>
                <a:srgbClr val="FFFFFF"/>
              </a:solidFill>
            </a:endParaRPr>
          </a:p>
        </p:txBody>
      </p:sp>
      <p:sp>
        <p:nvSpPr>
          <p:cNvPr id="15" name="Text Placeholder 7"/>
          <p:cNvSpPr>
            <a:spLocks noGrp="1"/>
          </p:cNvSpPr>
          <p:nvPr>
            <p:ph type="body" sz="quarter" idx="10"/>
          </p:nvPr>
        </p:nvSpPr>
        <p:spPr>
          <a:xfrm>
            <a:off x="7269163" y="2645834"/>
            <a:ext cx="3365500" cy="1761066"/>
          </a:xfrm>
        </p:spPr>
        <p:txBody>
          <a:bodyPr/>
          <a:lstStyle>
            <a:lvl1pPr>
              <a:defRPr sz="2000" b="0" i="0">
                <a:solidFill>
                  <a:schemeClr val="bg1"/>
                </a:solidFill>
                <a:latin typeface="Century Gothic" charset="0"/>
                <a:ea typeface="Century Gothic" charset="0"/>
                <a:cs typeface="Century Gothic" charset="0"/>
              </a:defRPr>
            </a:lvl1pPr>
            <a:lvl2pPr>
              <a:defRPr sz="1800" b="0" i="0">
                <a:solidFill>
                  <a:schemeClr val="bg1"/>
                </a:solidFill>
                <a:latin typeface="Avenir Light" charset="0"/>
                <a:ea typeface="Avenir Light" charset="0"/>
                <a:cs typeface="Avenir Light" charset="0"/>
              </a:defRPr>
            </a:lvl2pPr>
            <a:lvl3pPr>
              <a:defRPr sz="1600" b="0" i="0">
                <a:solidFill>
                  <a:schemeClr val="bg1"/>
                </a:solidFill>
                <a:latin typeface="Avenir Light" charset="0"/>
                <a:ea typeface="Avenir Light" charset="0"/>
                <a:cs typeface="Avenir Light" charset="0"/>
              </a:defRPr>
            </a:lvl3pPr>
            <a:lvl4pPr>
              <a:defRPr sz="1400" b="0" i="0">
                <a:solidFill>
                  <a:schemeClr val="bg1"/>
                </a:solidFill>
                <a:latin typeface="Avenir Light" charset="0"/>
                <a:ea typeface="Avenir Light" charset="0"/>
                <a:cs typeface="Avenir Light" charset="0"/>
              </a:defRPr>
            </a:lvl4pPr>
            <a:lvl5pPr>
              <a:defRPr sz="1400" b="0" i="0">
                <a:solidFill>
                  <a:schemeClr val="bg1"/>
                </a:solidFill>
                <a:latin typeface="Avenir Light" charset="0"/>
                <a:ea typeface="Avenir Light" charset="0"/>
                <a:cs typeface="Avenir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Rectangle 17"/>
          <p:cNvSpPr/>
          <p:nvPr userDrawn="1"/>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solidFill>
                  <a:schemeClr val="bg1">
                    <a:lumMod val="50000"/>
                  </a:schemeClr>
                </a:solidFill>
              </a:rPr>
              <a:pPr algn="ctr" eaLnBrk="1" fontAlgn="auto" hangingPunct="1">
                <a:spcBef>
                  <a:spcPts val="0"/>
                </a:spcBef>
                <a:spcAft>
                  <a:spcPts val="0"/>
                </a:spcAft>
                <a:defRPr/>
              </a:pPr>
              <a:t>‹#›</a:t>
            </a:fld>
            <a:endParaRPr lang="en-US" sz="1100" dirty="0">
              <a:solidFill>
                <a:schemeClr val="bg1">
                  <a:lumMod val="50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409241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0.70"/>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grpSp>
        <p:nvGrpSpPr>
          <p:cNvPr id="10" name="Group 9"/>
          <p:cNvGrpSpPr>
            <a:grpSpLocks/>
          </p:cNvGrpSpPr>
          <p:nvPr userDrawn="1"/>
        </p:nvGrpSpPr>
        <p:grpSpPr bwMode="auto">
          <a:xfrm>
            <a:off x="4114800" y="0"/>
            <a:ext cx="4140200" cy="3429000"/>
            <a:chOff x="3000364" y="0"/>
            <a:chExt cx="3143272" cy="3429000"/>
          </a:xfrm>
        </p:grpSpPr>
        <p:sp>
          <p:nvSpPr>
            <p:cNvPr id="11" name="Rectangle 10"/>
            <p:cNvSpPr/>
            <p:nvPr/>
          </p:nvSpPr>
          <p:spPr>
            <a:xfrm>
              <a:off x="3000364" y="0"/>
              <a:ext cx="3143272"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dirty="0">
                <a:solidFill>
                  <a:srgbClr val="FFFFFF"/>
                </a:solidFill>
              </a:endParaRPr>
            </a:p>
          </p:txBody>
        </p:sp>
        <p:sp>
          <p:nvSpPr>
            <p:cNvPr id="15" name="Rectangle 14"/>
            <p:cNvSpPr/>
            <p:nvPr/>
          </p:nvSpPr>
          <p:spPr bwMode="auto">
            <a:xfrm>
              <a:off x="3500431" y="1000125"/>
              <a:ext cx="857256" cy="46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dirty="0">
                <a:solidFill>
                  <a:srgbClr val="FFFFFF"/>
                </a:solidFill>
              </a:endParaRPr>
            </a:p>
          </p:txBody>
        </p:sp>
      </p:grpSp>
      <p:grpSp>
        <p:nvGrpSpPr>
          <p:cNvPr id="16" name="Group 15"/>
          <p:cNvGrpSpPr>
            <a:grpSpLocks/>
          </p:cNvGrpSpPr>
          <p:nvPr userDrawn="1"/>
        </p:nvGrpSpPr>
        <p:grpSpPr bwMode="auto">
          <a:xfrm>
            <a:off x="5941519" y="3429000"/>
            <a:ext cx="4114801" cy="3429000"/>
            <a:chOff x="4572000" y="2571750"/>
            <a:chExt cx="3143272" cy="3429000"/>
          </a:xfrm>
        </p:grpSpPr>
        <p:sp>
          <p:nvSpPr>
            <p:cNvPr id="17" name="Rectangle 16"/>
            <p:cNvSpPr/>
            <p:nvPr/>
          </p:nvSpPr>
          <p:spPr>
            <a:xfrm>
              <a:off x="4572000" y="2571750"/>
              <a:ext cx="3143272"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dirty="0">
                <a:solidFill>
                  <a:srgbClr val="FFFFFF"/>
                </a:solidFill>
              </a:endParaRPr>
            </a:p>
          </p:txBody>
        </p:sp>
        <p:sp>
          <p:nvSpPr>
            <p:cNvPr id="21" name="Rectangle 20"/>
            <p:cNvSpPr/>
            <p:nvPr/>
          </p:nvSpPr>
          <p:spPr bwMode="auto">
            <a:xfrm>
              <a:off x="5072067" y="3571875"/>
              <a:ext cx="857256" cy="46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dirty="0">
                <a:solidFill>
                  <a:srgbClr val="FFFFFF"/>
                </a:solidFill>
              </a:endParaRPr>
            </a:p>
          </p:txBody>
        </p:sp>
      </p:grpSp>
      <p:sp>
        <p:nvSpPr>
          <p:cNvPr id="28" name="Picture Placeholder 26"/>
          <p:cNvSpPr>
            <a:spLocks noGrp="1"/>
          </p:cNvSpPr>
          <p:nvPr>
            <p:ph type="pic" sz="quarter" idx="13"/>
          </p:nvPr>
        </p:nvSpPr>
        <p:spPr>
          <a:xfrm>
            <a:off x="8246569" y="0"/>
            <a:ext cx="3945431" cy="3429000"/>
          </a:xfrm>
          <a:solidFill>
            <a:schemeClr val="accent6">
              <a:lumMod val="40000"/>
              <a:lumOff val="60000"/>
            </a:schemeClr>
          </a:solidFill>
        </p:spPr>
        <p:txBody>
          <a:bodyPr/>
          <a:lstStyle/>
          <a:p>
            <a:r>
              <a:rPr lang="en-US" dirty="0"/>
              <a:t>Drag picture to placeholder or click icon to add</a:t>
            </a:r>
          </a:p>
        </p:txBody>
      </p:sp>
      <p:sp>
        <p:nvSpPr>
          <p:cNvPr id="22" name="Title 1"/>
          <p:cNvSpPr>
            <a:spLocks noGrp="1"/>
          </p:cNvSpPr>
          <p:nvPr>
            <p:ph type="title"/>
          </p:nvPr>
        </p:nvSpPr>
        <p:spPr>
          <a:xfrm>
            <a:off x="3879850" y="491596"/>
            <a:ext cx="4610100" cy="347133"/>
          </a:xfrm>
        </p:spPr>
        <p:txBody>
          <a:bodyPr/>
          <a:lstStyle>
            <a:lvl1pPr>
              <a:defRPr sz="1800" b="1" i="0">
                <a:solidFill>
                  <a:schemeClr val="bg1"/>
                </a:solidFill>
                <a:latin typeface="Century Gothic" charset="0"/>
                <a:ea typeface="Century Gothic" charset="0"/>
                <a:cs typeface="Century Gothic" charset="0"/>
              </a:defRPr>
            </a:lvl1pPr>
          </a:lstStyle>
          <a:p>
            <a:r>
              <a:rPr lang="en-US"/>
              <a:t>Click to edit Master title style</a:t>
            </a:r>
            <a:endParaRPr lang="en-US" dirty="0"/>
          </a:p>
        </p:txBody>
      </p:sp>
      <p:sp>
        <p:nvSpPr>
          <p:cNvPr id="23" name="Title 1"/>
          <p:cNvSpPr txBox="1">
            <a:spLocks/>
          </p:cNvSpPr>
          <p:nvPr userDrawn="1"/>
        </p:nvSpPr>
        <p:spPr bwMode="auto">
          <a:xfrm>
            <a:off x="5693869" y="3938058"/>
            <a:ext cx="4610100" cy="34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1800" b="1" i="0" kern="1200">
                <a:solidFill>
                  <a:schemeClr val="bg1"/>
                </a:solidFill>
                <a:latin typeface="Avenir Heavy" charset="0"/>
                <a:ea typeface="Avenir Heavy" charset="0"/>
                <a:cs typeface="Avenir Heavy" charset="0"/>
              </a:defRPr>
            </a:lvl1pPr>
            <a:lvl2pPr algn="ctr" rtl="0" eaLnBrk="1" fontAlgn="base" hangingPunct="1">
              <a:spcBef>
                <a:spcPct val="0"/>
              </a:spcBef>
              <a:spcAft>
                <a:spcPct val="0"/>
              </a:spcAft>
              <a:defRPr sz="5867">
                <a:solidFill>
                  <a:schemeClr val="tx1"/>
                </a:solidFill>
                <a:latin typeface="Calibri" charset="0"/>
              </a:defRPr>
            </a:lvl2pPr>
            <a:lvl3pPr algn="ctr" rtl="0" eaLnBrk="1" fontAlgn="base" hangingPunct="1">
              <a:spcBef>
                <a:spcPct val="0"/>
              </a:spcBef>
              <a:spcAft>
                <a:spcPct val="0"/>
              </a:spcAft>
              <a:defRPr sz="5867">
                <a:solidFill>
                  <a:schemeClr val="tx1"/>
                </a:solidFill>
                <a:latin typeface="Calibri" charset="0"/>
              </a:defRPr>
            </a:lvl3pPr>
            <a:lvl4pPr algn="ctr" rtl="0" eaLnBrk="1" fontAlgn="base" hangingPunct="1">
              <a:spcBef>
                <a:spcPct val="0"/>
              </a:spcBef>
              <a:spcAft>
                <a:spcPct val="0"/>
              </a:spcAft>
              <a:defRPr sz="5867">
                <a:solidFill>
                  <a:schemeClr val="tx1"/>
                </a:solidFill>
                <a:latin typeface="Calibri" charset="0"/>
              </a:defRPr>
            </a:lvl4pPr>
            <a:lvl5pPr algn="ctr" rtl="0" eaLnBrk="1" fontAlgn="base" hangingPunct="1">
              <a:spcBef>
                <a:spcPct val="0"/>
              </a:spcBef>
              <a:spcAft>
                <a:spcPct val="0"/>
              </a:spcAft>
              <a:defRPr sz="5867">
                <a:solidFill>
                  <a:schemeClr val="tx1"/>
                </a:solidFill>
                <a:latin typeface="Calibri" charset="0"/>
              </a:defRPr>
            </a:lvl5pPr>
            <a:lvl6pPr marL="609585" algn="ctr" rtl="0" eaLnBrk="1" fontAlgn="base" hangingPunct="1">
              <a:spcBef>
                <a:spcPct val="0"/>
              </a:spcBef>
              <a:spcAft>
                <a:spcPct val="0"/>
              </a:spcAft>
              <a:defRPr sz="5867">
                <a:solidFill>
                  <a:schemeClr val="tx1"/>
                </a:solidFill>
                <a:latin typeface="Calibri" charset="0"/>
              </a:defRPr>
            </a:lvl6pPr>
            <a:lvl7pPr marL="1219170" algn="ctr" rtl="0" eaLnBrk="1" fontAlgn="base" hangingPunct="1">
              <a:spcBef>
                <a:spcPct val="0"/>
              </a:spcBef>
              <a:spcAft>
                <a:spcPct val="0"/>
              </a:spcAft>
              <a:defRPr sz="5867">
                <a:solidFill>
                  <a:schemeClr val="tx1"/>
                </a:solidFill>
                <a:latin typeface="Calibri" charset="0"/>
              </a:defRPr>
            </a:lvl7pPr>
            <a:lvl8pPr marL="1828754" algn="ctr" rtl="0" eaLnBrk="1" fontAlgn="base" hangingPunct="1">
              <a:spcBef>
                <a:spcPct val="0"/>
              </a:spcBef>
              <a:spcAft>
                <a:spcPct val="0"/>
              </a:spcAft>
              <a:defRPr sz="5867">
                <a:solidFill>
                  <a:schemeClr val="tx1"/>
                </a:solidFill>
                <a:latin typeface="Calibri" charset="0"/>
              </a:defRPr>
            </a:lvl8pPr>
            <a:lvl9pPr marL="2438339" algn="ctr" rtl="0" eaLnBrk="1" fontAlgn="base" hangingPunct="1">
              <a:spcBef>
                <a:spcPct val="0"/>
              </a:spcBef>
              <a:spcAft>
                <a:spcPct val="0"/>
              </a:spcAft>
              <a:defRPr sz="5867">
                <a:solidFill>
                  <a:schemeClr val="tx1"/>
                </a:solidFill>
                <a:latin typeface="Calibri" charset="0"/>
              </a:defRPr>
            </a:lvl9pPr>
          </a:lstStyle>
          <a:p>
            <a:r>
              <a:rPr lang="en-US" dirty="0">
                <a:latin typeface="Century Gothic" charset="0"/>
                <a:ea typeface="Century Gothic" charset="0"/>
                <a:cs typeface="Century Gothic" charset="0"/>
              </a:rPr>
              <a:t>Click to edit Master title style</a:t>
            </a:r>
          </a:p>
        </p:txBody>
      </p:sp>
      <p:sp>
        <p:nvSpPr>
          <p:cNvPr id="24" name="Text Placeholder 7"/>
          <p:cNvSpPr>
            <a:spLocks noGrp="1"/>
          </p:cNvSpPr>
          <p:nvPr>
            <p:ph type="body" sz="quarter" idx="10"/>
          </p:nvPr>
        </p:nvSpPr>
        <p:spPr>
          <a:xfrm>
            <a:off x="4244974" y="1399380"/>
            <a:ext cx="3879851" cy="1488811"/>
          </a:xfrm>
        </p:spPr>
        <p:txBody>
          <a:bodyPr/>
          <a:lstStyle>
            <a:lvl1pPr>
              <a:defRPr sz="2000" b="0" i="0">
                <a:solidFill>
                  <a:schemeClr val="bg1"/>
                </a:solidFill>
                <a:latin typeface="Century Gothic" charset="0"/>
                <a:ea typeface="Century Gothic" charset="0"/>
                <a:cs typeface="Century Gothic" charset="0"/>
              </a:defRPr>
            </a:lvl1pPr>
            <a:lvl2pPr>
              <a:defRPr sz="1800" b="0" i="0">
                <a:solidFill>
                  <a:schemeClr val="bg1"/>
                </a:solidFill>
                <a:latin typeface="Century Gothic" charset="0"/>
                <a:ea typeface="Century Gothic" charset="0"/>
                <a:cs typeface="Century Gothic" charset="0"/>
              </a:defRPr>
            </a:lvl2pPr>
            <a:lvl3pPr>
              <a:defRPr sz="1600" b="0" i="0">
                <a:solidFill>
                  <a:schemeClr val="bg1"/>
                </a:solidFill>
                <a:latin typeface="Century Gothic" charset="0"/>
                <a:ea typeface="Century Gothic" charset="0"/>
                <a:cs typeface="Century Gothic" charset="0"/>
              </a:defRPr>
            </a:lvl3pPr>
            <a:lvl4pPr>
              <a:defRPr sz="1400" b="0" i="0">
                <a:solidFill>
                  <a:schemeClr val="bg1"/>
                </a:solidFill>
                <a:latin typeface="Century Gothic" charset="0"/>
                <a:ea typeface="Century Gothic" charset="0"/>
                <a:cs typeface="Century Gothic" charset="0"/>
              </a:defRPr>
            </a:lvl4pPr>
            <a:lvl5pPr>
              <a:defRPr sz="1400" b="0" i="0">
                <a:solidFill>
                  <a:schemeClr val="bg1"/>
                </a:solidFill>
                <a:latin typeface="Century Gothic" charset="0"/>
                <a:ea typeface="Century Gothic" charset="0"/>
                <a:cs typeface="Century Gothic"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Picture Placeholder 26"/>
          <p:cNvSpPr>
            <a:spLocks noGrp="1"/>
          </p:cNvSpPr>
          <p:nvPr>
            <p:ph type="pic" sz="quarter" idx="15"/>
          </p:nvPr>
        </p:nvSpPr>
        <p:spPr>
          <a:xfrm>
            <a:off x="10023416" y="3429000"/>
            <a:ext cx="2168584" cy="3429000"/>
          </a:xfrm>
          <a:solidFill>
            <a:schemeClr val="accent6">
              <a:lumMod val="40000"/>
              <a:lumOff val="60000"/>
            </a:schemeClr>
          </a:solidFill>
        </p:spPr>
        <p:txBody>
          <a:bodyPr/>
          <a:lstStyle/>
          <a:p>
            <a:r>
              <a:rPr lang="en-US" dirty="0"/>
              <a:t>Drag picture to placeholder or click icon to add</a:t>
            </a:r>
          </a:p>
        </p:txBody>
      </p:sp>
      <p:sp>
        <p:nvSpPr>
          <p:cNvPr id="25" name="Text Placeholder 7"/>
          <p:cNvSpPr>
            <a:spLocks noGrp="1"/>
          </p:cNvSpPr>
          <p:nvPr>
            <p:ph type="body" sz="quarter" idx="11"/>
          </p:nvPr>
        </p:nvSpPr>
        <p:spPr>
          <a:xfrm>
            <a:off x="6058993" y="4904052"/>
            <a:ext cx="3879851" cy="1488811"/>
          </a:xfrm>
        </p:spPr>
        <p:txBody>
          <a:bodyPr/>
          <a:lstStyle>
            <a:lvl1pPr>
              <a:defRPr sz="2000" b="0" i="0">
                <a:solidFill>
                  <a:schemeClr val="bg1"/>
                </a:solidFill>
                <a:latin typeface="Century Gothic" charset="0"/>
                <a:ea typeface="Century Gothic" charset="0"/>
                <a:cs typeface="Century Gothic" charset="0"/>
              </a:defRPr>
            </a:lvl1pPr>
            <a:lvl2pPr>
              <a:defRPr sz="1800" b="0" i="0">
                <a:solidFill>
                  <a:schemeClr val="bg1"/>
                </a:solidFill>
                <a:latin typeface="Century Gothic" charset="0"/>
                <a:ea typeface="Century Gothic" charset="0"/>
                <a:cs typeface="Century Gothic" charset="0"/>
              </a:defRPr>
            </a:lvl2pPr>
            <a:lvl3pPr>
              <a:defRPr sz="1600" b="0" i="0">
                <a:solidFill>
                  <a:schemeClr val="bg1"/>
                </a:solidFill>
                <a:latin typeface="Century Gothic" charset="0"/>
                <a:ea typeface="Century Gothic" charset="0"/>
                <a:cs typeface="Century Gothic" charset="0"/>
              </a:defRPr>
            </a:lvl3pPr>
            <a:lvl4pPr>
              <a:defRPr sz="1400" b="0" i="0">
                <a:solidFill>
                  <a:schemeClr val="bg1"/>
                </a:solidFill>
                <a:latin typeface="Century Gothic" charset="0"/>
                <a:ea typeface="Century Gothic" charset="0"/>
                <a:cs typeface="Century Gothic" charset="0"/>
              </a:defRPr>
            </a:lvl4pPr>
            <a:lvl5pPr>
              <a:defRPr sz="1400" b="0" i="0">
                <a:solidFill>
                  <a:schemeClr val="bg1"/>
                </a:solidFill>
                <a:latin typeface="Century Gothic" charset="0"/>
                <a:ea typeface="Century Gothic" charset="0"/>
                <a:cs typeface="Century Gothic"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Picture Placeholder 26"/>
          <p:cNvSpPr>
            <a:spLocks noGrp="1"/>
          </p:cNvSpPr>
          <p:nvPr>
            <p:ph type="pic" sz="quarter" idx="12"/>
          </p:nvPr>
        </p:nvSpPr>
        <p:spPr>
          <a:xfrm>
            <a:off x="-17606" y="0"/>
            <a:ext cx="4114800" cy="3429000"/>
          </a:xfrm>
          <a:solidFill>
            <a:schemeClr val="accent6">
              <a:lumMod val="40000"/>
              <a:lumOff val="60000"/>
            </a:schemeClr>
          </a:solidFill>
        </p:spPr>
        <p:txBody>
          <a:bodyPr/>
          <a:lstStyle/>
          <a:p>
            <a:r>
              <a:rPr lang="en-US" dirty="0"/>
              <a:t>Drag picture to placeholder or click icon to add</a:t>
            </a:r>
          </a:p>
        </p:txBody>
      </p:sp>
      <p:sp>
        <p:nvSpPr>
          <p:cNvPr id="29" name="Picture Placeholder 26"/>
          <p:cNvSpPr>
            <a:spLocks noGrp="1"/>
          </p:cNvSpPr>
          <p:nvPr>
            <p:ph type="pic" sz="quarter" idx="14"/>
          </p:nvPr>
        </p:nvSpPr>
        <p:spPr>
          <a:xfrm>
            <a:off x="-17606" y="3429000"/>
            <a:ext cx="5959125" cy="3429000"/>
          </a:xfrm>
          <a:solidFill>
            <a:schemeClr val="accent6">
              <a:lumMod val="40000"/>
              <a:lumOff val="60000"/>
            </a:schemeClr>
          </a:solidFill>
        </p:spPr>
        <p:txBody>
          <a:bodyPr/>
          <a:lstStyle/>
          <a:p>
            <a:r>
              <a:rPr lang="en-US" dirty="0"/>
              <a:t>Drag picture to placeholder or click icon to add</a:t>
            </a:r>
          </a:p>
        </p:txBody>
      </p:sp>
      <p:sp>
        <p:nvSpPr>
          <p:cNvPr id="31" name="Rectangle 30"/>
          <p:cNvSpPr/>
          <p:nvPr userDrawn="1"/>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solidFill>
                  <a:schemeClr val="bg1">
                    <a:lumMod val="50000"/>
                  </a:schemeClr>
                </a:solidFill>
              </a:rPr>
              <a:pPr algn="ctr" eaLnBrk="1" fontAlgn="auto" hangingPunct="1">
                <a:spcBef>
                  <a:spcPts val="0"/>
                </a:spcBef>
                <a:spcAft>
                  <a:spcPts val="0"/>
                </a:spcAft>
                <a:defRPr/>
              </a:pPr>
              <a:t>‹#›</a:t>
            </a:fld>
            <a:endParaRPr lang="en-US" sz="1100" dirty="0">
              <a:solidFill>
                <a:schemeClr val="bg1">
                  <a:lumMod val="50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18687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Top)">
                                      <p:cBhvr>
                                        <p:cTn id="7" dur="500"/>
                                        <p:tgtEl>
                                          <p:spTgt spid="10"/>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slide(fromBottom)">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822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9C164BE7-D838-48B3-AA42-E6EB0A9F172E}" type="datetimeFigureOut">
              <a:rPr lang="en-US" smtClean="0"/>
              <a:t>11/17/16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DF4088F-1F1D-4C03-801C-606AEDFECCE6}" type="slidenum">
              <a:rPr lang="en-US" smtClean="0"/>
              <a:t>‹#›</a:t>
            </a:fld>
            <a:endParaRPr lang="en-US" dirty="0"/>
          </a:p>
        </p:txBody>
      </p:sp>
    </p:spTree>
    <p:extLst>
      <p:ext uri="{BB962C8B-B14F-4D97-AF65-F5344CB8AC3E}">
        <p14:creationId xmlns:p14="http://schemas.microsoft.com/office/powerpoint/2010/main" val="3776244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ctr">
            <a:normAutofit/>
          </a:bodyPr>
          <a:lstStyle>
            <a:lvl1pPr algn="ctr">
              <a:defRPr sz="5400" b="1" i="0">
                <a:solidFill>
                  <a:schemeClr val="tx1">
                    <a:lumMod val="75000"/>
                    <a:lumOff val="25000"/>
                  </a:schemeClr>
                </a:solidFill>
                <a:latin typeface="Century Gothic" charset="0"/>
                <a:ea typeface="Century Gothic" charset="0"/>
                <a:cs typeface="Century Gothic"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solidFill>
                  <a:schemeClr val="tx1">
                    <a:lumMod val="75000"/>
                    <a:lumOff val="25000"/>
                  </a:schemeClr>
                </a:solidFill>
                <a:latin typeface="Century Gothic" charset="0"/>
                <a:ea typeface="Century Gothic" charset="0"/>
                <a:cs typeface="Century Goth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CA47B96-0551-6944-B8BA-19649A0F6F90}" type="datetimeFigureOut">
              <a:rPr lang="en-US" smtClean="0"/>
              <a:t>11/17/16</a:t>
            </a:fld>
            <a:endParaRPr lang="en-US" dirty="0"/>
          </a:p>
        </p:txBody>
      </p:sp>
      <p:sp>
        <p:nvSpPr>
          <p:cNvPr id="9" name="Rectangle 8"/>
          <p:cNvSpPr/>
          <p:nvPr userDrawn="1"/>
        </p:nvSpPr>
        <p:spPr>
          <a:xfrm>
            <a:off x="11516566" y="179668"/>
            <a:ext cx="357187" cy="3571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pPr algn="ctr" eaLnBrk="1" fontAlgn="auto" hangingPunct="1">
                <a:spcBef>
                  <a:spcPts val="0"/>
                </a:spcBef>
                <a:spcAft>
                  <a:spcPts val="0"/>
                </a:spcAft>
                <a:defRPr/>
              </a:pPr>
              <a:t>‹#›</a:t>
            </a:fld>
            <a:endParaRPr lang="en-US" sz="1100" dirty="0">
              <a:latin typeface="Open Sans" pitchFamily="34" charset="0"/>
              <a:ea typeface="Open Sans" pitchFamily="34" charset="0"/>
              <a:cs typeface="Open Sans" pitchFamily="34" charset="0"/>
            </a:endParaRPr>
          </a:p>
        </p:txBody>
      </p:sp>
      <p:pic>
        <p:nvPicPr>
          <p:cNvPr id="8" name="Picture 7"/>
          <p:cNvPicPr>
            <a:picLocks noChangeAspect="1"/>
          </p:cNvPicPr>
          <p:nvPr userDrawn="1"/>
        </p:nvPicPr>
        <p:blipFill>
          <a:blip r:embed="rId2"/>
          <a:stretch>
            <a:fillRect/>
          </a:stretch>
        </p:blipFill>
        <p:spPr>
          <a:xfrm>
            <a:off x="11516566" y="6288391"/>
            <a:ext cx="511575" cy="502102"/>
          </a:xfrm>
          <a:prstGeom prst="rect">
            <a:avLst/>
          </a:prstGeom>
        </p:spPr>
      </p:pic>
    </p:spTree>
    <p:extLst>
      <p:ext uri="{BB962C8B-B14F-4D97-AF65-F5344CB8AC3E}">
        <p14:creationId xmlns:p14="http://schemas.microsoft.com/office/powerpoint/2010/main" val="461105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43DE1D-2788-45C0-AB7B-B482F7B765EA}" type="datetimeFigureOut">
              <a:rPr lang="en-US" smtClean="0"/>
              <a:t>11/17/16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825C73-D579-4E55-B3C5-637B9B916A7F}" type="slidenum">
              <a:rPr lang="en-US" smtClean="0"/>
              <a:t>‹#›</a:t>
            </a:fld>
            <a:endParaRPr lang="en-US" dirty="0"/>
          </a:p>
        </p:txBody>
      </p:sp>
    </p:spTree>
    <p:extLst>
      <p:ext uri="{BB962C8B-B14F-4D97-AF65-F5344CB8AC3E}">
        <p14:creationId xmlns:p14="http://schemas.microsoft.com/office/powerpoint/2010/main" val="1808621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43DE1D-2788-45C0-AB7B-B482F7B765EA}" type="datetimeFigureOut">
              <a:rPr lang="en-US" smtClean="0"/>
              <a:t>11/17/16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825C73-D579-4E55-B3C5-637B9B916A7F}" type="slidenum">
              <a:rPr lang="en-US" smtClean="0"/>
              <a:t>‹#›</a:t>
            </a:fld>
            <a:endParaRPr lang="en-US" dirty="0"/>
          </a:p>
        </p:txBody>
      </p:sp>
    </p:spTree>
    <p:extLst>
      <p:ext uri="{BB962C8B-B14F-4D97-AF65-F5344CB8AC3E}">
        <p14:creationId xmlns:p14="http://schemas.microsoft.com/office/powerpoint/2010/main" val="2070758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540512"/>
            <a:ext cx="10972800" cy="1143000"/>
          </a:xfrm>
        </p:spPr>
        <p:txBody>
          <a:bodyPr anchor="ctr"/>
          <a:lstStyle>
            <a:lvl1pPr>
              <a:defRPr sz="4000" b="1" i="0">
                <a:solidFill>
                  <a:schemeClr val="tx1">
                    <a:lumMod val="75000"/>
                    <a:lumOff val="25000"/>
                  </a:schemeClr>
                </a:solidFill>
                <a:latin typeface="Century Gothic" charset="0"/>
                <a:ea typeface="Century Gothic" charset="0"/>
                <a:cs typeface="Century Gothic"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7E25CD-D119-3E43-AD7F-82B24736A77C}" type="datetimeFigureOut">
              <a:rPr lang="en-US" altLang="en-US" smtClean="0"/>
              <a:pPr/>
              <a:t>11/17/16</a:t>
            </a:fld>
            <a:endParaRPr lang="en-US" altLang="en-US" dirty="0"/>
          </a:p>
        </p:txBody>
      </p:sp>
      <p:sp>
        <p:nvSpPr>
          <p:cNvPr id="6" name="Rectangle 5"/>
          <p:cNvSpPr/>
          <p:nvPr userDrawn="1"/>
        </p:nvSpPr>
        <p:spPr>
          <a:xfrm>
            <a:off x="11516566" y="179668"/>
            <a:ext cx="357187" cy="3571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pPr algn="ctr" eaLnBrk="1" fontAlgn="auto" hangingPunct="1">
                <a:spcBef>
                  <a:spcPts val="0"/>
                </a:spcBef>
                <a:spcAft>
                  <a:spcPts val="0"/>
                </a:spcAft>
                <a:defRPr/>
              </a:pPr>
              <a:t>‹#›</a:t>
            </a:fld>
            <a:endParaRPr lang="en-US" sz="1100" dirty="0">
              <a:latin typeface="Open Sans" pitchFamily="34" charset="0"/>
              <a:ea typeface="Open Sans" pitchFamily="34" charset="0"/>
              <a:cs typeface="Open Sans" pitchFamily="34" charset="0"/>
            </a:endParaRPr>
          </a:p>
        </p:txBody>
      </p:sp>
      <p:pic>
        <p:nvPicPr>
          <p:cNvPr id="7" name="Picture 6"/>
          <p:cNvPicPr>
            <a:picLocks noChangeAspect="1"/>
          </p:cNvPicPr>
          <p:nvPr userDrawn="1"/>
        </p:nvPicPr>
        <p:blipFill>
          <a:blip r:embed="rId2"/>
          <a:stretch>
            <a:fillRect/>
          </a:stretch>
        </p:blipFill>
        <p:spPr>
          <a:xfrm>
            <a:off x="11516566" y="6288391"/>
            <a:ext cx="511575" cy="502102"/>
          </a:xfrm>
          <a:prstGeom prst="rect">
            <a:avLst/>
          </a:prstGeom>
        </p:spPr>
      </p:pic>
      <p:sp>
        <p:nvSpPr>
          <p:cNvPr id="8" name="Subtitle 2"/>
          <p:cNvSpPr>
            <a:spLocks noGrp="1"/>
          </p:cNvSpPr>
          <p:nvPr>
            <p:ph type="subTitle" idx="1"/>
          </p:nvPr>
        </p:nvSpPr>
        <p:spPr>
          <a:xfrm>
            <a:off x="609600" y="2205038"/>
            <a:ext cx="10972800" cy="3751262"/>
          </a:xfrm>
        </p:spPr>
        <p:txBody>
          <a:bodyPr/>
          <a:lstStyle>
            <a:lvl1pPr marL="0" indent="0" algn="ctr">
              <a:buNone/>
              <a:defRPr sz="2400" b="0" i="0">
                <a:solidFill>
                  <a:schemeClr val="tx1">
                    <a:lumMod val="75000"/>
                    <a:lumOff val="25000"/>
                  </a:schemeClr>
                </a:solidFill>
                <a:latin typeface="Century Gothic" charset="0"/>
                <a:ea typeface="Century Gothic" charset="0"/>
                <a:cs typeface="Century Goth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21055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12192000" cy="4191000"/>
          </a:xfrm>
          <a:solidFill>
            <a:schemeClr val="accent6">
              <a:lumMod val="40000"/>
              <a:lumOff val="60000"/>
            </a:schemeClr>
          </a:solidFill>
        </p:spPr>
        <p:txBody>
          <a:bodyPr/>
          <a:lstStyle/>
          <a:p>
            <a:r>
              <a:rPr lang="en-US" dirty="0"/>
              <a:t>Drag picture to placeholder or click icon to add</a:t>
            </a:r>
          </a:p>
        </p:txBody>
      </p:sp>
      <p:sp>
        <p:nvSpPr>
          <p:cNvPr id="2" name="Title 1"/>
          <p:cNvSpPr>
            <a:spLocks noGrp="1"/>
          </p:cNvSpPr>
          <p:nvPr>
            <p:ph type="title"/>
          </p:nvPr>
        </p:nvSpPr>
        <p:spPr>
          <a:xfrm>
            <a:off x="419100" y="2954337"/>
            <a:ext cx="7162800" cy="754063"/>
          </a:xfrm>
        </p:spPr>
        <p:txBody>
          <a:bodyPr>
            <a:normAutofit/>
          </a:bodyPr>
          <a:lstStyle>
            <a:lvl1pPr>
              <a:defRPr sz="3600" b="1" i="0">
                <a:solidFill>
                  <a:schemeClr val="bg1"/>
                </a:solidFill>
                <a:latin typeface="Century Gothic" charset="0"/>
                <a:ea typeface="Century Gothic" charset="0"/>
                <a:cs typeface="Century Gothic"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419100" y="4686300"/>
            <a:ext cx="8509000" cy="1612900"/>
          </a:xfrm>
        </p:spPr>
        <p:txBody>
          <a:bodyPr/>
          <a:lstStyle>
            <a:lvl1pPr>
              <a:defRPr sz="2000" b="0" i="0">
                <a:latin typeface="Century Gothic" charset="0"/>
                <a:ea typeface="Century Gothic" charset="0"/>
                <a:cs typeface="Century Gothic" charset="0"/>
              </a:defRPr>
            </a:lvl1pPr>
            <a:lvl2pPr>
              <a:defRPr sz="1800" b="0" i="0">
                <a:latin typeface="Century Gothic" charset="0"/>
                <a:ea typeface="Century Gothic" charset="0"/>
                <a:cs typeface="Century Gothic" charset="0"/>
              </a:defRPr>
            </a:lvl2pPr>
            <a:lvl3pPr>
              <a:defRPr sz="1600" b="0" i="0">
                <a:latin typeface="Century Gothic" charset="0"/>
                <a:ea typeface="Century Gothic" charset="0"/>
                <a:cs typeface="Century Gothic" charset="0"/>
              </a:defRPr>
            </a:lvl3pPr>
            <a:lvl4pPr>
              <a:defRPr sz="1400" b="0" i="0">
                <a:latin typeface="Century Gothic" charset="0"/>
                <a:ea typeface="Century Gothic" charset="0"/>
                <a:cs typeface="Century Gothic" charset="0"/>
              </a:defRPr>
            </a:lvl4pPr>
            <a:lvl5pPr>
              <a:defRPr sz="1400" b="0" i="0">
                <a:latin typeface="Century Gothic" charset="0"/>
                <a:ea typeface="Century Gothic" charset="0"/>
                <a:cs typeface="Century Gothic"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userDrawn="1"/>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solidFill>
                  <a:schemeClr val="bg1">
                    <a:lumMod val="50000"/>
                  </a:schemeClr>
                </a:solidFill>
              </a:rPr>
              <a:pPr algn="ctr" eaLnBrk="1" fontAlgn="auto" hangingPunct="1">
                <a:spcBef>
                  <a:spcPts val="0"/>
                </a:spcBef>
                <a:spcAft>
                  <a:spcPts val="0"/>
                </a:spcAft>
                <a:defRPr/>
              </a:pPr>
              <a:t>‹#›</a:t>
            </a:fld>
            <a:endParaRPr lang="en-US" sz="1100" dirty="0">
              <a:solidFill>
                <a:schemeClr val="bg1">
                  <a:lumMod val="50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013263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dirty="0">
              <a:solidFill>
                <a:srgbClr val="FFFFFF"/>
              </a:solidFill>
            </a:endParaRPr>
          </a:p>
        </p:txBody>
      </p:sp>
      <p:sp>
        <p:nvSpPr>
          <p:cNvPr id="2" name="Title 1"/>
          <p:cNvSpPr>
            <a:spLocks noGrp="1"/>
          </p:cNvSpPr>
          <p:nvPr>
            <p:ph type="title"/>
          </p:nvPr>
        </p:nvSpPr>
        <p:spPr>
          <a:xfrm>
            <a:off x="609600" y="540512"/>
            <a:ext cx="10972800" cy="1143000"/>
          </a:xfrm>
        </p:spPr>
        <p:txBody>
          <a:bodyPr/>
          <a:lstStyle>
            <a:lvl1pPr>
              <a:defRPr b="1" i="0">
                <a:solidFill>
                  <a:schemeClr val="bg1"/>
                </a:solidFill>
                <a:latin typeface="Century Gothic" charset="0"/>
                <a:ea typeface="Century Gothic" charset="0"/>
                <a:cs typeface="Century Gothic" charset="0"/>
              </a:defRPr>
            </a:lvl1pPr>
          </a:lstStyle>
          <a:p>
            <a:r>
              <a:rPr lang="en-US"/>
              <a:t>Click to edit Master title style</a:t>
            </a:r>
            <a:endParaRPr lang="en-US" dirty="0"/>
          </a:p>
        </p:txBody>
      </p:sp>
      <p:sp>
        <p:nvSpPr>
          <p:cNvPr id="5" name="Text Placeholder 7"/>
          <p:cNvSpPr>
            <a:spLocks noGrp="1"/>
          </p:cNvSpPr>
          <p:nvPr>
            <p:ph type="body" sz="quarter" idx="10"/>
          </p:nvPr>
        </p:nvSpPr>
        <p:spPr>
          <a:xfrm>
            <a:off x="609600" y="2963334"/>
            <a:ext cx="8509000" cy="1612900"/>
          </a:xfrm>
        </p:spPr>
        <p:txBody>
          <a:bodyPr/>
          <a:lstStyle>
            <a:lvl1pPr>
              <a:defRPr sz="2000" b="0" i="0">
                <a:solidFill>
                  <a:schemeClr val="bg1"/>
                </a:solidFill>
                <a:latin typeface="Century Gothic" charset="0"/>
                <a:ea typeface="Century Gothic" charset="0"/>
                <a:cs typeface="Century Gothic" charset="0"/>
              </a:defRPr>
            </a:lvl1pPr>
            <a:lvl2pPr>
              <a:defRPr sz="1800" b="0" i="0">
                <a:solidFill>
                  <a:schemeClr val="bg1"/>
                </a:solidFill>
                <a:latin typeface="Century Gothic" charset="0"/>
                <a:ea typeface="Century Gothic" charset="0"/>
                <a:cs typeface="Century Gothic" charset="0"/>
              </a:defRPr>
            </a:lvl2pPr>
            <a:lvl3pPr>
              <a:defRPr sz="1600" b="0" i="0">
                <a:solidFill>
                  <a:schemeClr val="bg1"/>
                </a:solidFill>
                <a:latin typeface="Century Gothic" charset="0"/>
                <a:ea typeface="Century Gothic" charset="0"/>
                <a:cs typeface="Century Gothic" charset="0"/>
              </a:defRPr>
            </a:lvl3pPr>
            <a:lvl4pPr>
              <a:defRPr sz="1400" b="0" i="0">
                <a:solidFill>
                  <a:schemeClr val="bg1"/>
                </a:solidFill>
                <a:latin typeface="Century Gothic" charset="0"/>
                <a:ea typeface="Century Gothic" charset="0"/>
                <a:cs typeface="Century Gothic" charset="0"/>
              </a:defRPr>
            </a:lvl4pPr>
            <a:lvl5pPr>
              <a:defRPr sz="1400" b="0" i="0">
                <a:solidFill>
                  <a:schemeClr val="bg1"/>
                </a:solidFill>
                <a:latin typeface="Century Gothic" charset="0"/>
                <a:ea typeface="Century Gothic" charset="0"/>
                <a:cs typeface="Century Gothic"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p:nvPr userDrawn="1"/>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solidFill>
                  <a:schemeClr val="bg1">
                    <a:lumMod val="50000"/>
                  </a:schemeClr>
                </a:solidFill>
              </a:rPr>
              <a:pPr algn="ctr" eaLnBrk="1" fontAlgn="auto" hangingPunct="1">
                <a:spcBef>
                  <a:spcPts val="0"/>
                </a:spcBef>
                <a:spcAft>
                  <a:spcPts val="0"/>
                </a:spcAft>
                <a:defRPr/>
              </a:pPr>
              <a:t>‹#›</a:t>
            </a:fld>
            <a:endParaRPr lang="en-US" sz="1100" dirty="0">
              <a:solidFill>
                <a:schemeClr val="bg1">
                  <a:lumMod val="50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2827236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7" name="Picture Placeholder 16"/>
          <p:cNvSpPr>
            <a:spLocks noGrp="1"/>
          </p:cNvSpPr>
          <p:nvPr>
            <p:ph type="pic" sz="quarter" idx="11"/>
          </p:nvPr>
        </p:nvSpPr>
        <p:spPr>
          <a:xfrm>
            <a:off x="0" y="0"/>
            <a:ext cx="12192000" cy="6858000"/>
          </a:xfrm>
          <a:solidFill>
            <a:schemeClr val="accent6">
              <a:lumMod val="40000"/>
              <a:lumOff val="60000"/>
            </a:schemeClr>
          </a:solidFill>
        </p:spPr>
        <p:txBody>
          <a:bodyPr/>
          <a:lstStyle/>
          <a:p>
            <a:r>
              <a:rPr lang="en-US" dirty="0"/>
              <a:t>Drag picture to placeholder or click icon to add</a:t>
            </a:r>
          </a:p>
        </p:txBody>
      </p:sp>
      <p:sp>
        <p:nvSpPr>
          <p:cNvPr id="13" name="Oval 12"/>
          <p:cNvSpPr/>
          <p:nvPr userDrawn="1"/>
        </p:nvSpPr>
        <p:spPr>
          <a:xfrm>
            <a:off x="5837238" y="302535"/>
            <a:ext cx="6151562" cy="6178318"/>
          </a:xfrm>
          <a:prstGeom prst="ellipse">
            <a:avLst/>
          </a:prstGeom>
          <a:solidFill>
            <a:schemeClr val="accent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dirty="0">
              <a:solidFill>
                <a:srgbClr val="FFFFFF"/>
              </a:solidFill>
            </a:endParaRPr>
          </a:p>
        </p:txBody>
      </p:sp>
      <p:sp>
        <p:nvSpPr>
          <p:cNvPr id="14" name="Oval 13"/>
          <p:cNvSpPr/>
          <p:nvPr userDrawn="1"/>
        </p:nvSpPr>
        <p:spPr>
          <a:xfrm>
            <a:off x="6956426" y="1385890"/>
            <a:ext cx="3990974" cy="39909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dirty="0">
              <a:solidFill>
                <a:srgbClr val="FFFFFF"/>
              </a:solidFill>
            </a:endParaRPr>
          </a:p>
        </p:txBody>
      </p:sp>
      <p:sp>
        <p:nvSpPr>
          <p:cNvPr id="15" name="Text Placeholder 7"/>
          <p:cNvSpPr>
            <a:spLocks noGrp="1"/>
          </p:cNvSpPr>
          <p:nvPr>
            <p:ph type="body" sz="quarter" idx="10"/>
          </p:nvPr>
        </p:nvSpPr>
        <p:spPr>
          <a:xfrm>
            <a:off x="7269163" y="2645834"/>
            <a:ext cx="3365500" cy="1761066"/>
          </a:xfrm>
        </p:spPr>
        <p:txBody>
          <a:bodyPr/>
          <a:lstStyle>
            <a:lvl1pPr>
              <a:defRPr sz="2000" b="0" i="0">
                <a:solidFill>
                  <a:schemeClr val="bg1"/>
                </a:solidFill>
                <a:latin typeface="Century Gothic" charset="0"/>
                <a:ea typeface="Century Gothic" charset="0"/>
                <a:cs typeface="Century Gothic" charset="0"/>
              </a:defRPr>
            </a:lvl1pPr>
            <a:lvl2pPr>
              <a:defRPr sz="1800" b="0" i="0">
                <a:solidFill>
                  <a:schemeClr val="bg1"/>
                </a:solidFill>
                <a:latin typeface="Avenir Light" charset="0"/>
                <a:ea typeface="Avenir Light" charset="0"/>
                <a:cs typeface="Avenir Light" charset="0"/>
              </a:defRPr>
            </a:lvl2pPr>
            <a:lvl3pPr>
              <a:defRPr sz="1600" b="0" i="0">
                <a:solidFill>
                  <a:schemeClr val="bg1"/>
                </a:solidFill>
                <a:latin typeface="Avenir Light" charset="0"/>
                <a:ea typeface="Avenir Light" charset="0"/>
                <a:cs typeface="Avenir Light" charset="0"/>
              </a:defRPr>
            </a:lvl3pPr>
            <a:lvl4pPr>
              <a:defRPr sz="1400" b="0" i="0">
                <a:solidFill>
                  <a:schemeClr val="bg1"/>
                </a:solidFill>
                <a:latin typeface="Avenir Light" charset="0"/>
                <a:ea typeface="Avenir Light" charset="0"/>
                <a:cs typeface="Avenir Light" charset="0"/>
              </a:defRPr>
            </a:lvl4pPr>
            <a:lvl5pPr>
              <a:defRPr sz="1400" b="0" i="0">
                <a:solidFill>
                  <a:schemeClr val="bg1"/>
                </a:solidFill>
                <a:latin typeface="Avenir Light" charset="0"/>
                <a:ea typeface="Avenir Light" charset="0"/>
                <a:cs typeface="Avenir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Rectangle 17"/>
          <p:cNvSpPr/>
          <p:nvPr userDrawn="1"/>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solidFill>
                  <a:schemeClr val="bg1">
                    <a:lumMod val="50000"/>
                  </a:schemeClr>
                </a:solidFill>
              </a:rPr>
              <a:pPr algn="ctr" eaLnBrk="1" fontAlgn="auto" hangingPunct="1">
                <a:spcBef>
                  <a:spcPts val="0"/>
                </a:spcBef>
                <a:spcAft>
                  <a:spcPts val="0"/>
                </a:spcAft>
                <a:defRPr/>
              </a:pPr>
              <a:t>‹#›</a:t>
            </a:fld>
            <a:endParaRPr lang="en-US" sz="1100" dirty="0">
              <a:solidFill>
                <a:schemeClr val="bg1">
                  <a:lumMod val="50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36669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0.70"/>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grpSp>
        <p:nvGrpSpPr>
          <p:cNvPr id="10" name="Group 9"/>
          <p:cNvGrpSpPr>
            <a:grpSpLocks/>
          </p:cNvGrpSpPr>
          <p:nvPr userDrawn="1"/>
        </p:nvGrpSpPr>
        <p:grpSpPr bwMode="auto">
          <a:xfrm>
            <a:off x="4114800" y="0"/>
            <a:ext cx="4140200" cy="3429000"/>
            <a:chOff x="3000364" y="0"/>
            <a:chExt cx="3143272" cy="3429000"/>
          </a:xfrm>
        </p:grpSpPr>
        <p:sp>
          <p:nvSpPr>
            <p:cNvPr id="11" name="Rectangle 10"/>
            <p:cNvSpPr/>
            <p:nvPr/>
          </p:nvSpPr>
          <p:spPr>
            <a:xfrm>
              <a:off x="3000364" y="0"/>
              <a:ext cx="3143272"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dirty="0">
                <a:solidFill>
                  <a:srgbClr val="FFFFFF"/>
                </a:solidFill>
              </a:endParaRPr>
            </a:p>
          </p:txBody>
        </p:sp>
        <p:sp>
          <p:nvSpPr>
            <p:cNvPr id="15" name="Rectangle 14"/>
            <p:cNvSpPr/>
            <p:nvPr/>
          </p:nvSpPr>
          <p:spPr bwMode="auto">
            <a:xfrm>
              <a:off x="3500431" y="1000125"/>
              <a:ext cx="857256" cy="46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dirty="0">
                <a:solidFill>
                  <a:srgbClr val="FFFFFF"/>
                </a:solidFill>
              </a:endParaRPr>
            </a:p>
          </p:txBody>
        </p:sp>
      </p:grpSp>
      <p:grpSp>
        <p:nvGrpSpPr>
          <p:cNvPr id="16" name="Group 15"/>
          <p:cNvGrpSpPr>
            <a:grpSpLocks/>
          </p:cNvGrpSpPr>
          <p:nvPr userDrawn="1"/>
        </p:nvGrpSpPr>
        <p:grpSpPr bwMode="auto">
          <a:xfrm>
            <a:off x="5941519" y="3429000"/>
            <a:ext cx="4114801" cy="3429000"/>
            <a:chOff x="4572000" y="2571750"/>
            <a:chExt cx="3143272" cy="3429000"/>
          </a:xfrm>
        </p:grpSpPr>
        <p:sp>
          <p:nvSpPr>
            <p:cNvPr id="17" name="Rectangle 16"/>
            <p:cNvSpPr/>
            <p:nvPr/>
          </p:nvSpPr>
          <p:spPr>
            <a:xfrm>
              <a:off x="4572000" y="2571750"/>
              <a:ext cx="3143272"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dirty="0">
                <a:solidFill>
                  <a:srgbClr val="FFFFFF"/>
                </a:solidFill>
              </a:endParaRPr>
            </a:p>
          </p:txBody>
        </p:sp>
        <p:sp>
          <p:nvSpPr>
            <p:cNvPr id="21" name="Rectangle 20"/>
            <p:cNvSpPr/>
            <p:nvPr/>
          </p:nvSpPr>
          <p:spPr bwMode="auto">
            <a:xfrm>
              <a:off x="5072067" y="3571875"/>
              <a:ext cx="857256" cy="46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dirty="0">
                <a:solidFill>
                  <a:srgbClr val="FFFFFF"/>
                </a:solidFill>
              </a:endParaRPr>
            </a:p>
          </p:txBody>
        </p:sp>
      </p:grpSp>
      <p:sp>
        <p:nvSpPr>
          <p:cNvPr id="28" name="Picture Placeholder 26"/>
          <p:cNvSpPr>
            <a:spLocks noGrp="1"/>
          </p:cNvSpPr>
          <p:nvPr>
            <p:ph type="pic" sz="quarter" idx="13"/>
          </p:nvPr>
        </p:nvSpPr>
        <p:spPr>
          <a:xfrm>
            <a:off x="8246569" y="0"/>
            <a:ext cx="3945431" cy="3429000"/>
          </a:xfrm>
          <a:solidFill>
            <a:schemeClr val="accent6">
              <a:lumMod val="40000"/>
              <a:lumOff val="60000"/>
            </a:schemeClr>
          </a:solidFill>
        </p:spPr>
        <p:txBody>
          <a:bodyPr/>
          <a:lstStyle/>
          <a:p>
            <a:r>
              <a:rPr lang="en-US" dirty="0"/>
              <a:t>Drag picture to placeholder or click icon to add</a:t>
            </a:r>
          </a:p>
        </p:txBody>
      </p:sp>
      <p:sp>
        <p:nvSpPr>
          <p:cNvPr id="22" name="Title 1"/>
          <p:cNvSpPr>
            <a:spLocks noGrp="1"/>
          </p:cNvSpPr>
          <p:nvPr>
            <p:ph type="title"/>
          </p:nvPr>
        </p:nvSpPr>
        <p:spPr>
          <a:xfrm>
            <a:off x="3879850" y="491596"/>
            <a:ext cx="4610100" cy="347133"/>
          </a:xfrm>
        </p:spPr>
        <p:txBody>
          <a:bodyPr/>
          <a:lstStyle>
            <a:lvl1pPr>
              <a:defRPr sz="1800" b="1" i="0">
                <a:solidFill>
                  <a:schemeClr val="bg1"/>
                </a:solidFill>
                <a:latin typeface="Century Gothic" charset="0"/>
                <a:ea typeface="Century Gothic" charset="0"/>
                <a:cs typeface="Century Gothic" charset="0"/>
              </a:defRPr>
            </a:lvl1pPr>
          </a:lstStyle>
          <a:p>
            <a:r>
              <a:rPr lang="en-US"/>
              <a:t>Click to edit Master title style</a:t>
            </a:r>
            <a:endParaRPr lang="en-US" dirty="0"/>
          </a:p>
        </p:txBody>
      </p:sp>
      <p:sp>
        <p:nvSpPr>
          <p:cNvPr id="23" name="Title 1"/>
          <p:cNvSpPr txBox="1">
            <a:spLocks/>
          </p:cNvSpPr>
          <p:nvPr userDrawn="1"/>
        </p:nvSpPr>
        <p:spPr bwMode="auto">
          <a:xfrm>
            <a:off x="5693869" y="3938058"/>
            <a:ext cx="4610100" cy="34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1800" b="1" i="0" kern="1200">
                <a:solidFill>
                  <a:schemeClr val="bg1"/>
                </a:solidFill>
                <a:latin typeface="Avenir Heavy" charset="0"/>
                <a:ea typeface="Avenir Heavy" charset="0"/>
                <a:cs typeface="Avenir Heavy" charset="0"/>
              </a:defRPr>
            </a:lvl1pPr>
            <a:lvl2pPr algn="ctr" rtl="0" eaLnBrk="1" fontAlgn="base" hangingPunct="1">
              <a:spcBef>
                <a:spcPct val="0"/>
              </a:spcBef>
              <a:spcAft>
                <a:spcPct val="0"/>
              </a:spcAft>
              <a:defRPr sz="5867">
                <a:solidFill>
                  <a:schemeClr val="tx1"/>
                </a:solidFill>
                <a:latin typeface="Calibri" charset="0"/>
              </a:defRPr>
            </a:lvl2pPr>
            <a:lvl3pPr algn="ctr" rtl="0" eaLnBrk="1" fontAlgn="base" hangingPunct="1">
              <a:spcBef>
                <a:spcPct val="0"/>
              </a:spcBef>
              <a:spcAft>
                <a:spcPct val="0"/>
              </a:spcAft>
              <a:defRPr sz="5867">
                <a:solidFill>
                  <a:schemeClr val="tx1"/>
                </a:solidFill>
                <a:latin typeface="Calibri" charset="0"/>
              </a:defRPr>
            </a:lvl3pPr>
            <a:lvl4pPr algn="ctr" rtl="0" eaLnBrk="1" fontAlgn="base" hangingPunct="1">
              <a:spcBef>
                <a:spcPct val="0"/>
              </a:spcBef>
              <a:spcAft>
                <a:spcPct val="0"/>
              </a:spcAft>
              <a:defRPr sz="5867">
                <a:solidFill>
                  <a:schemeClr val="tx1"/>
                </a:solidFill>
                <a:latin typeface="Calibri" charset="0"/>
              </a:defRPr>
            </a:lvl4pPr>
            <a:lvl5pPr algn="ctr" rtl="0" eaLnBrk="1" fontAlgn="base" hangingPunct="1">
              <a:spcBef>
                <a:spcPct val="0"/>
              </a:spcBef>
              <a:spcAft>
                <a:spcPct val="0"/>
              </a:spcAft>
              <a:defRPr sz="5867">
                <a:solidFill>
                  <a:schemeClr val="tx1"/>
                </a:solidFill>
                <a:latin typeface="Calibri" charset="0"/>
              </a:defRPr>
            </a:lvl5pPr>
            <a:lvl6pPr marL="609585" algn="ctr" rtl="0" eaLnBrk="1" fontAlgn="base" hangingPunct="1">
              <a:spcBef>
                <a:spcPct val="0"/>
              </a:spcBef>
              <a:spcAft>
                <a:spcPct val="0"/>
              </a:spcAft>
              <a:defRPr sz="5867">
                <a:solidFill>
                  <a:schemeClr val="tx1"/>
                </a:solidFill>
                <a:latin typeface="Calibri" charset="0"/>
              </a:defRPr>
            </a:lvl6pPr>
            <a:lvl7pPr marL="1219170" algn="ctr" rtl="0" eaLnBrk="1" fontAlgn="base" hangingPunct="1">
              <a:spcBef>
                <a:spcPct val="0"/>
              </a:spcBef>
              <a:spcAft>
                <a:spcPct val="0"/>
              </a:spcAft>
              <a:defRPr sz="5867">
                <a:solidFill>
                  <a:schemeClr val="tx1"/>
                </a:solidFill>
                <a:latin typeface="Calibri" charset="0"/>
              </a:defRPr>
            </a:lvl7pPr>
            <a:lvl8pPr marL="1828754" algn="ctr" rtl="0" eaLnBrk="1" fontAlgn="base" hangingPunct="1">
              <a:spcBef>
                <a:spcPct val="0"/>
              </a:spcBef>
              <a:spcAft>
                <a:spcPct val="0"/>
              </a:spcAft>
              <a:defRPr sz="5867">
                <a:solidFill>
                  <a:schemeClr val="tx1"/>
                </a:solidFill>
                <a:latin typeface="Calibri" charset="0"/>
              </a:defRPr>
            </a:lvl8pPr>
            <a:lvl9pPr marL="2438339" algn="ctr" rtl="0" eaLnBrk="1" fontAlgn="base" hangingPunct="1">
              <a:spcBef>
                <a:spcPct val="0"/>
              </a:spcBef>
              <a:spcAft>
                <a:spcPct val="0"/>
              </a:spcAft>
              <a:defRPr sz="5867">
                <a:solidFill>
                  <a:schemeClr val="tx1"/>
                </a:solidFill>
                <a:latin typeface="Calibri" charset="0"/>
              </a:defRPr>
            </a:lvl9pPr>
          </a:lstStyle>
          <a:p>
            <a:r>
              <a:rPr lang="en-US" dirty="0">
                <a:latin typeface="Century Gothic" charset="0"/>
                <a:ea typeface="Century Gothic" charset="0"/>
                <a:cs typeface="Century Gothic" charset="0"/>
              </a:rPr>
              <a:t>Click to edit Master title style</a:t>
            </a:r>
          </a:p>
        </p:txBody>
      </p:sp>
      <p:sp>
        <p:nvSpPr>
          <p:cNvPr id="24" name="Text Placeholder 7"/>
          <p:cNvSpPr>
            <a:spLocks noGrp="1"/>
          </p:cNvSpPr>
          <p:nvPr>
            <p:ph type="body" sz="quarter" idx="10"/>
          </p:nvPr>
        </p:nvSpPr>
        <p:spPr>
          <a:xfrm>
            <a:off x="4244974" y="1399380"/>
            <a:ext cx="3879851" cy="1488811"/>
          </a:xfrm>
        </p:spPr>
        <p:txBody>
          <a:bodyPr/>
          <a:lstStyle>
            <a:lvl1pPr>
              <a:defRPr sz="2000" b="0" i="0">
                <a:solidFill>
                  <a:schemeClr val="bg1"/>
                </a:solidFill>
                <a:latin typeface="Century Gothic" charset="0"/>
                <a:ea typeface="Century Gothic" charset="0"/>
                <a:cs typeface="Century Gothic" charset="0"/>
              </a:defRPr>
            </a:lvl1pPr>
            <a:lvl2pPr>
              <a:defRPr sz="1800" b="0" i="0">
                <a:solidFill>
                  <a:schemeClr val="bg1"/>
                </a:solidFill>
                <a:latin typeface="Century Gothic" charset="0"/>
                <a:ea typeface="Century Gothic" charset="0"/>
                <a:cs typeface="Century Gothic" charset="0"/>
              </a:defRPr>
            </a:lvl2pPr>
            <a:lvl3pPr>
              <a:defRPr sz="1600" b="0" i="0">
                <a:solidFill>
                  <a:schemeClr val="bg1"/>
                </a:solidFill>
                <a:latin typeface="Century Gothic" charset="0"/>
                <a:ea typeface="Century Gothic" charset="0"/>
                <a:cs typeface="Century Gothic" charset="0"/>
              </a:defRPr>
            </a:lvl3pPr>
            <a:lvl4pPr>
              <a:defRPr sz="1400" b="0" i="0">
                <a:solidFill>
                  <a:schemeClr val="bg1"/>
                </a:solidFill>
                <a:latin typeface="Century Gothic" charset="0"/>
                <a:ea typeface="Century Gothic" charset="0"/>
                <a:cs typeface="Century Gothic" charset="0"/>
              </a:defRPr>
            </a:lvl4pPr>
            <a:lvl5pPr>
              <a:defRPr sz="1400" b="0" i="0">
                <a:solidFill>
                  <a:schemeClr val="bg1"/>
                </a:solidFill>
                <a:latin typeface="Century Gothic" charset="0"/>
                <a:ea typeface="Century Gothic" charset="0"/>
                <a:cs typeface="Century Gothic"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Picture Placeholder 26"/>
          <p:cNvSpPr>
            <a:spLocks noGrp="1"/>
          </p:cNvSpPr>
          <p:nvPr>
            <p:ph type="pic" sz="quarter" idx="15"/>
          </p:nvPr>
        </p:nvSpPr>
        <p:spPr>
          <a:xfrm>
            <a:off x="10023416" y="3429000"/>
            <a:ext cx="2168584" cy="3429000"/>
          </a:xfrm>
          <a:solidFill>
            <a:schemeClr val="accent6">
              <a:lumMod val="40000"/>
              <a:lumOff val="60000"/>
            </a:schemeClr>
          </a:solidFill>
        </p:spPr>
        <p:txBody>
          <a:bodyPr/>
          <a:lstStyle/>
          <a:p>
            <a:r>
              <a:rPr lang="en-US" dirty="0"/>
              <a:t>Drag picture to placeholder or click icon to add</a:t>
            </a:r>
          </a:p>
        </p:txBody>
      </p:sp>
      <p:sp>
        <p:nvSpPr>
          <p:cNvPr id="25" name="Text Placeholder 7"/>
          <p:cNvSpPr>
            <a:spLocks noGrp="1"/>
          </p:cNvSpPr>
          <p:nvPr>
            <p:ph type="body" sz="quarter" idx="11"/>
          </p:nvPr>
        </p:nvSpPr>
        <p:spPr>
          <a:xfrm>
            <a:off x="6058993" y="4904052"/>
            <a:ext cx="3879851" cy="1488811"/>
          </a:xfrm>
        </p:spPr>
        <p:txBody>
          <a:bodyPr/>
          <a:lstStyle>
            <a:lvl1pPr>
              <a:defRPr sz="2000" b="0" i="0">
                <a:solidFill>
                  <a:schemeClr val="bg1"/>
                </a:solidFill>
                <a:latin typeface="Century Gothic" charset="0"/>
                <a:ea typeface="Century Gothic" charset="0"/>
                <a:cs typeface="Century Gothic" charset="0"/>
              </a:defRPr>
            </a:lvl1pPr>
            <a:lvl2pPr>
              <a:defRPr sz="1800" b="0" i="0">
                <a:solidFill>
                  <a:schemeClr val="bg1"/>
                </a:solidFill>
                <a:latin typeface="Century Gothic" charset="0"/>
                <a:ea typeface="Century Gothic" charset="0"/>
                <a:cs typeface="Century Gothic" charset="0"/>
              </a:defRPr>
            </a:lvl2pPr>
            <a:lvl3pPr>
              <a:defRPr sz="1600" b="0" i="0">
                <a:solidFill>
                  <a:schemeClr val="bg1"/>
                </a:solidFill>
                <a:latin typeface="Century Gothic" charset="0"/>
                <a:ea typeface="Century Gothic" charset="0"/>
                <a:cs typeface="Century Gothic" charset="0"/>
              </a:defRPr>
            </a:lvl3pPr>
            <a:lvl4pPr>
              <a:defRPr sz="1400" b="0" i="0">
                <a:solidFill>
                  <a:schemeClr val="bg1"/>
                </a:solidFill>
                <a:latin typeface="Century Gothic" charset="0"/>
                <a:ea typeface="Century Gothic" charset="0"/>
                <a:cs typeface="Century Gothic" charset="0"/>
              </a:defRPr>
            </a:lvl4pPr>
            <a:lvl5pPr>
              <a:defRPr sz="1400" b="0" i="0">
                <a:solidFill>
                  <a:schemeClr val="bg1"/>
                </a:solidFill>
                <a:latin typeface="Century Gothic" charset="0"/>
                <a:ea typeface="Century Gothic" charset="0"/>
                <a:cs typeface="Century Gothic"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Picture Placeholder 26"/>
          <p:cNvSpPr>
            <a:spLocks noGrp="1"/>
          </p:cNvSpPr>
          <p:nvPr>
            <p:ph type="pic" sz="quarter" idx="12"/>
          </p:nvPr>
        </p:nvSpPr>
        <p:spPr>
          <a:xfrm>
            <a:off x="-17606" y="0"/>
            <a:ext cx="4114800" cy="3429000"/>
          </a:xfrm>
          <a:solidFill>
            <a:schemeClr val="accent6">
              <a:lumMod val="40000"/>
              <a:lumOff val="60000"/>
            </a:schemeClr>
          </a:solidFill>
        </p:spPr>
        <p:txBody>
          <a:bodyPr/>
          <a:lstStyle/>
          <a:p>
            <a:r>
              <a:rPr lang="en-US" dirty="0"/>
              <a:t>Drag picture to placeholder or click icon to add</a:t>
            </a:r>
          </a:p>
        </p:txBody>
      </p:sp>
      <p:sp>
        <p:nvSpPr>
          <p:cNvPr id="29" name="Picture Placeholder 26"/>
          <p:cNvSpPr>
            <a:spLocks noGrp="1"/>
          </p:cNvSpPr>
          <p:nvPr>
            <p:ph type="pic" sz="quarter" idx="14"/>
          </p:nvPr>
        </p:nvSpPr>
        <p:spPr>
          <a:xfrm>
            <a:off x="-17606" y="3429000"/>
            <a:ext cx="5959125" cy="3429000"/>
          </a:xfrm>
          <a:solidFill>
            <a:schemeClr val="accent6">
              <a:lumMod val="40000"/>
              <a:lumOff val="60000"/>
            </a:schemeClr>
          </a:solidFill>
        </p:spPr>
        <p:txBody>
          <a:bodyPr/>
          <a:lstStyle/>
          <a:p>
            <a:r>
              <a:rPr lang="en-US" dirty="0"/>
              <a:t>Drag picture to placeholder or click icon to add</a:t>
            </a:r>
          </a:p>
        </p:txBody>
      </p:sp>
      <p:sp>
        <p:nvSpPr>
          <p:cNvPr id="31" name="Rectangle 30"/>
          <p:cNvSpPr/>
          <p:nvPr userDrawn="1"/>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solidFill>
                  <a:schemeClr val="bg1">
                    <a:lumMod val="50000"/>
                  </a:schemeClr>
                </a:solidFill>
              </a:rPr>
              <a:pPr algn="ctr" eaLnBrk="1" fontAlgn="auto" hangingPunct="1">
                <a:spcBef>
                  <a:spcPts val="0"/>
                </a:spcBef>
                <a:spcAft>
                  <a:spcPts val="0"/>
                </a:spcAft>
                <a:defRPr/>
              </a:pPr>
              <a:t>‹#›</a:t>
            </a:fld>
            <a:endParaRPr lang="en-US" sz="1100" dirty="0">
              <a:solidFill>
                <a:schemeClr val="bg1">
                  <a:lumMod val="50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279856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Top)">
                                      <p:cBhvr>
                                        <p:cTn id="7" dur="500"/>
                                        <p:tgtEl>
                                          <p:spTgt spid="10"/>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slide(fromBottom)">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1838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C27C35-86B8-40DF-81BB-9259AC10F17B}" type="datetimeFigureOut">
              <a:rPr lang="en-US" smtClean="0"/>
              <a:t>11/17/16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DDA7EB-7A84-4383-A24F-30A868579ECC}" type="slidenum">
              <a:rPr lang="en-US" smtClean="0"/>
              <a:t>‹#›</a:t>
            </a:fld>
            <a:endParaRPr lang="en-US" dirty="0"/>
          </a:p>
        </p:txBody>
      </p:sp>
    </p:spTree>
    <p:extLst>
      <p:ext uri="{BB962C8B-B14F-4D97-AF65-F5344CB8AC3E}">
        <p14:creationId xmlns:p14="http://schemas.microsoft.com/office/powerpoint/2010/main" val="12034539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2" Type="http://schemas.openxmlformats.org/officeDocument/2006/relationships/theme" Target="../theme/theme2.xml"/><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898989"/>
                </a:solidFill>
              </a:defRPr>
            </a:lvl1pPr>
          </a:lstStyle>
          <a:p>
            <a:fld id="{BD7E25CD-D119-3E43-AD7F-82B24736A77C}" type="datetimeFigureOut">
              <a:rPr lang="en-US" altLang="en-US"/>
              <a:pPr/>
              <a:t>11/17/16</a:t>
            </a:fld>
            <a:endParaRPr lang="en-US" altLang="en-US" dirty="0"/>
          </a:p>
        </p:txBody>
      </p:sp>
      <p:sp>
        <p:nvSpPr>
          <p:cNvPr id="5" name="Footer Placeholder 4"/>
          <p:cNvSpPr>
            <a:spLocks noGrp="1"/>
          </p:cNvSpPr>
          <p:nvPr>
            <p:ph type="ftr" sz="quarter" idx="3"/>
          </p:nvPr>
        </p:nvSpPr>
        <p:spPr>
          <a:xfrm>
            <a:off x="4165600" y="6356351"/>
            <a:ext cx="3860800" cy="366183"/>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600">
                <a:solidFill>
                  <a:srgbClr val="898989"/>
                </a:solidFill>
              </a:defRPr>
            </a:lvl1pPr>
          </a:lstStyle>
          <a:p>
            <a:endParaRPr lang="en-US" altLang="en-US" dirty="0"/>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defRPr>
            </a:lvl1pPr>
          </a:lstStyle>
          <a:p>
            <a:fld id="{B51A9207-551E-074C-94E8-C282CF47DD26}" type="slidenum">
              <a:rPr lang="en-US" altLang="en-US"/>
              <a:pPr/>
              <a:t>‹#›</a:t>
            </a:fld>
            <a:endParaRPr lang="en-US" altLang="en-US" dirty="0"/>
          </a:p>
        </p:txBody>
      </p:sp>
    </p:spTree>
    <p:extLst>
      <p:ext uri="{BB962C8B-B14F-4D97-AF65-F5344CB8AC3E}">
        <p14:creationId xmlns:p14="http://schemas.microsoft.com/office/powerpoint/2010/main" val="119225873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13" r:id="rId9"/>
    <p:sldLayoutId id="2147483714" r:id="rId10"/>
  </p:sldLayoutIdLst>
  <p:txStyles>
    <p:titleStyle>
      <a:lvl1pPr algn="ctr" rtl="0" eaLnBrk="1" fontAlgn="base" hangingPunct="1">
        <a:spcBef>
          <a:spcPct val="0"/>
        </a:spcBef>
        <a:spcAft>
          <a:spcPct val="0"/>
        </a:spcAft>
        <a:defRPr sz="4000" b="1" i="0" kern="1200">
          <a:solidFill>
            <a:schemeClr val="tx1">
              <a:lumMod val="75000"/>
              <a:lumOff val="25000"/>
            </a:schemeClr>
          </a:solidFill>
          <a:latin typeface="Century Gothic" charset="0"/>
          <a:ea typeface="Century Gothic" charset="0"/>
          <a:cs typeface="Century Gothic" charset="0"/>
        </a:defRPr>
      </a:lvl1pPr>
      <a:lvl2pPr algn="ctr" rtl="0" eaLnBrk="1" fontAlgn="base" hangingPunct="1">
        <a:spcBef>
          <a:spcPct val="0"/>
        </a:spcBef>
        <a:spcAft>
          <a:spcPct val="0"/>
        </a:spcAft>
        <a:defRPr sz="5867">
          <a:solidFill>
            <a:schemeClr val="tx1"/>
          </a:solidFill>
          <a:latin typeface="Calibri" charset="0"/>
        </a:defRPr>
      </a:lvl2pPr>
      <a:lvl3pPr algn="ctr" rtl="0" eaLnBrk="1" fontAlgn="base" hangingPunct="1">
        <a:spcBef>
          <a:spcPct val="0"/>
        </a:spcBef>
        <a:spcAft>
          <a:spcPct val="0"/>
        </a:spcAft>
        <a:defRPr sz="5867">
          <a:solidFill>
            <a:schemeClr val="tx1"/>
          </a:solidFill>
          <a:latin typeface="Calibri" charset="0"/>
        </a:defRPr>
      </a:lvl3pPr>
      <a:lvl4pPr algn="ctr" rtl="0" eaLnBrk="1" fontAlgn="base" hangingPunct="1">
        <a:spcBef>
          <a:spcPct val="0"/>
        </a:spcBef>
        <a:spcAft>
          <a:spcPct val="0"/>
        </a:spcAft>
        <a:defRPr sz="5867">
          <a:solidFill>
            <a:schemeClr val="tx1"/>
          </a:solidFill>
          <a:latin typeface="Calibri" charset="0"/>
        </a:defRPr>
      </a:lvl4pPr>
      <a:lvl5pPr algn="ctr" rtl="0" eaLnBrk="1" fontAlgn="base" hangingPunct="1">
        <a:spcBef>
          <a:spcPct val="0"/>
        </a:spcBef>
        <a:spcAft>
          <a:spcPct val="0"/>
        </a:spcAft>
        <a:defRPr sz="5867">
          <a:solidFill>
            <a:schemeClr val="tx1"/>
          </a:solidFill>
          <a:latin typeface="Calibri" charset="0"/>
        </a:defRPr>
      </a:lvl5pPr>
      <a:lvl6pPr marL="609585" algn="ctr" rtl="0" eaLnBrk="1" fontAlgn="base" hangingPunct="1">
        <a:spcBef>
          <a:spcPct val="0"/>
        </a:spcBef>
        <a:spcAft>
          <a:spcPct val="0"/>
        </a:spcAft>
        <a:defRPr sz="5867">
          <a:solidFill>
            <a:schemeClr val="tx1"/>
          </a:solidFill>
          <a:latin typeface="Calibri" charset="0"/>
        </a:defRPr>
      </a:lvl6pPr>
      <a:lvl7pPr marL="1219170" algn="ctr" rtl="0" eaLnBrk="1" fontAlgn="base" hangingPunct="1">
        <a:spcBef>
          <a:spcPct val="0"/>
        </a:spcBef>
        <a:spcAft>
          <a:spcPct val="0"/>
        </a:spcAft>
        <a:defRPr sz="5867">
          <a:solidFill>
            <a:schemeClr val="tx1"/>
          </a:solidFill>
          <a:latin typeface="Calibri" charset="0"/>
        </a:defRPr>
      </a:lvl7pPr>
      <a:lvl8pPr marL="1828754" algn="ctr" rtl="0" eaLnBrk="1" fontAlgn="base" hangingPunct="1">
        <a:spcBef>
          <a:spcPct val="0"/>
        </a:spcBef>
        <a:spcAft>
          <a:spcPct val="0"/>
        </a:spcAft>
        <a:defRPr sz="5867">
          <a:solidFill>
            <a:schemeClr val="tx1"/>
          </a:solidFill>
          <a:latin typeface="Calibri" charset="0"/>
        </a:defRPr>
      </a:lvl8pPr>
      <a:lvl9pPr marL="2438339" algn="ctr" rtl="0" eaLnBrk="1" fontAlgn="base" hangingPunct="1">
        <a:spcBef>
          <a:spcPct val="0"/>
        </a:spcBef>
        <a:spcAft>
          <a:spcPct val="0"/>
        </a:spcAft>
        <a:defRPr sz="5867">
          <a:solidFill>
            <a:schemeClr val="tx1"/>
          </a:solidFill>
          <a:latin typeface="Calibri" charset="0"/>
        </a:defRPr>
      </a:lvl9pPr>
    </p:titleStyle>
    <p:bodyStyle>
      <a:lvl1pPr marL="457189" indent="-457189" algn="l" rtl="0" eaLnBrk="1" fontAlgn="base" hangingPunct="1">
        <a:spcBef>
          <a:spcPct val="20000"/>
        </a:spcBef>
        <a:spcAft>
          <a:spcPct val="0"/>
        </a:spcAft>
        <a:buFont typeface="Arial" charset="0"/>
        <a:buChar char="•"/>
        <a:defRPr sz="4267" b="0" i="0" kern="1200">
          <a:solidFill>
            <a:schemeClr val="tx1">
              <a:lumMod val="75000"/>
              <a:lumOff val="25000"/>
            </a:schemeClr>
          </a:solidFill>
          <a:latin typeface="Century Gothic" charset="0"/>
          <a:ea typeface="Century Gothic" charset="0"/>
          <a:cs typeface="Century Gothic" charset="0"/>
        </a:defRPr>
      </a:lvl1pPr>
      <a:lvl2pPr marL="990575" indent="-380990" algn="l" rtl="0" eaLnBrk="1" fontAlgn="base" hangingPunct="1">
        <a:spcBef>
          <a:spcPct val="20000"/>
        </a:spcBef>
        <a:spcAft>
          <a:spcPct val="0"/>
        </a:spcAft>
        <a:buFont typeface="Arial" charset="0"/>
        <a:buChar char="–"/>
        <a:defRPr sz="3733" b="0" i="0" kern="1200">
          <a:solidFill>
            <a:schemeClr val="tx1">
              <a:lumMod val="75000"/>
              <a:lumOff val="25000"/>
            </a:schemeClr>
          </a:solidFill>
          <a:latin typeface="Century Gothic" charset="0"/>
          <a:ea typeface="Century Gothic" charset="0"/>
          <a:cs typeface="Century Gothic" charset="0"/>
        </a:defRPr>
      </a:lvl2pPr>
      <a:lvl3pPr marL="1523962" indent="-304792" algn="l" rtl="0" eaLnBrk="1" fontAlgn="base" hangingPunct="1">
        <a:spcBef>
          <a:spcPct val="20000"/>
        </a:spcBef>
        <a:spcAft>
          <a:spcPct val="0"/>
        </a:spcAft>
        <a:buFont typeface="Arial" charset="0"/>
        <a:buChar char="•"/>
        <a:defRPr sz="3200" b="0" i="0" kern="1200">
          <a:solidFill>
            <a:schemeClr val="tx1">
              <a:lumMod val="75000"/>
              <a:lumOff val="25000"/>
            </a:schemeClr>
          </a:solidFill>
          <a:latin typeface="Century Gothic" charset="0"/>
          <a:ea typeface="Century Gothic" charset="0"/>
          <a:cs typeface="Century Gothic" charset="0"/>
        </a:defRPr>
      </a:lvl3pPr>
      <a:lvl4pPr marL="2133547" indent="-304792" algn="l" rtl="0" eaLnBrk="1" fontAlgn="base" hangingPunct="1">
        <a:spcBef>
          <a:spcPct val="20000"/>
        </a:spcBef>
        <a:spcAft>
          <a:spcPct val="0"/>
        </a:spcAft>
        <a:buFont typeface="Arial" charset="0"/>
        <a:buChar char="–"/>
        <a:defRPr sz="2667" b="0" i="0" kern="1200">
          <a:solidFill>
            <a:schemeClr val="tx1">
              <a:lumMod val="75000"/>
              <a:lumOff val="25000"/>
            </a:schemeClr>
          </a:solidFill>
          <a:latin typeface="Century Gothic" charset="0"/>
          <a:ea typeface="Century Gothic" charset="0"/>
          <a:cs typeface="Century Gothic" charset="0"/>
        </a:defRPr>
      </a:lvl4pPr>
      <a:lvl5pPr marL="2743131" indent="-304792" algn="l" rtl="0" eaLnBrk="1" fontAlgn="base" hangingPunct="1">
        <a:spcBef>
          <a:spcPct val="20000"/>
        </a:spcBef>
        <a:spcAft>
          <a:spcPct val="0"/>
        </a:spcAft>
        <a:buFont typeface="Arial" charset="0"/>
        <a:buChar char="»"/>
        <a:defRPr sz="2667" b="0" i="0" kern="1200">
          <a:solidFill>
            <a:schemeClr val="tx1">
              <a:lumMod val="75000"/>
              <a:lumOff val="25000"/>
            </a:schemeClr>
          </a:solidFill>
          <a:latin typeface="Century Gothic" charset="0"/>
          <a:ea typeface="Century Gothic" charset="0"/>
          <a:cs typeface="Century Gothic"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898989"/>
                </a:solidFill>
              </a:defRPr>
            </a:lvl1pPr>
          </a:lstStyle>
          <a:p>
            <a:fld id="{BD7E25CD-D119-3E43-AD7F-82B24736A77C}" type="datetimeFigureOut">
              <a:rPr lang="en-US" altLang="en-US"/>
              <a:pPr/>
              <a:t>11/17/16</a:t>
            </a:fld>
            <a:endParaRPr lang="en-US" altLang="en-US" dirty="0"/>
          </a:p>
        </p:txBody>
      </p:sp>
      <p:sp>
        <p:nvSpPr>
          <p:cNvPr id="5" name="Footer Placeholder 4"/>
          <p:cNvSpPr>
            <a:spLocks noGrp="1"/>
          </p:cNvSpPr>
          <p:nvPr>
            <p:ph type="ftr" sz="quarter" idx="3"/>
          </p:nvPr>
        </p:nvSpPr>
        <p:spPr>
          <a:xfrm>
            <a:off x="4165600" y="6356351"/>
            <a:ext cx="3860800" cy="366183"/>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600">
                <a:solidFill>
                  <a:srgbClr val="898989"/>
                </a:solidFill>
              </a:defRPr>
            </a:lvl1pPr>
          </a:lstStyle>
          <a:p>
            <a:endParaRPr lang="en-US" altLang="en-US" dirty="0"/>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defRPr>
            </a:lvl1pPr>
          </a:lstStyle>
          <a:p>
            <a:fld id="{B51A9207-551E-074C-94E8-C282CF47DD26}" type="slidenum">
              <a:rPr lang="en-US" altLang="en-US"/>
              <a:pPr/>
              <a:t>‹#›</a:t>
            </a:fld>
            <a:endParaRPr lang="en-US" altLang="en-US" dirty="0"/>
          </a:p>
        </p:txBody>
      </p:sp>
    </p:spTree>
    <p:extLst>
      <p:ext uri="{BB962C8B-B14F-4D97-AF65-F5344CB8AC3E}">
        <p14:creationId xmlns:p14="http://schemas.microsoft.com/office/powerpoint/2010/main" val="160885558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eaLnBrk="1" fontAlgn="base" hangingPunct="1">
        <a:spcBef>
          <a:spcPct val="0"/>
        </a:spcBef>
        <a:spcAft>
          <a:spcPct val="0"/>
        </a:spcAft>
        <a:defRPr sz="4000" b="1" i="0" kern="1200">
          <a:solidFill>
            <a:schemeClr val="tx1">
              <a:lumMod val="75000"/>
              <a:lumOff val="25000"/>
            </a:schemeClr>
          </a:solidFill>
          <a:latin typeface="Century Gothic" charset="0"/>
          <a:ea typeface="Century Gothic" charset="0"/>
          <a:cs typeface="Century Gothic" charset="0"/>
        </a:defRPr>
      </a:lvl1pPr>
      <a:lvl2pPr algn="ctr" rtl="0" eaLnBrk="1" fontAlgn="base" hangingPunct="1">
        <a:spcBef>
          <a:spcPct val="0"/>
        </a:spcBef>
        <a:spcAft>
          <a:spcPct val="0"/>
        </a:spcAft>
        <a:defRPr sz="5867">
          <a:solidFill>
            <a:schemeClr val="tx1"/>
          </a:solidFill>
          <a:latin typeface="Calibri" charset="0"/>
        </a:defRPr>
      </a:lvl2pPr>
      <a:lvl3pPr algn="ctr" rtl="0" eaLnBrk="1" fontAlgn="base" hangingPunct="1">
        <a:spcBef>
          <a:spcPct val="0"/>
        </a:spcBef>
        <a:spcAft>
          <a:spcPct val="0"/>
        </a:spcAft>
        <a:defRPr sz="5867">
          <a:solidFill>
            <a:schemeClr val="tx1"/>
          </a:solidFill>
          <a:latin typeface="Calibri" charset="0"/>
        </a:defRPr>
      </a:lvl3pPr>
      <a:lvl4pPr algn="ctr" rtl="0" eaLnBrk="1" fontAlgn="base" hangingPunct="1">
        <a:spcBef>
          <a:spcPct val="0"/>
        </a:spcBef>
        <a:spcAft>
          <a:spcPct val="0"/>
        </a:spcAft>
        <a:defRPr sz="5867">
          <a:solidFill>
            <a:schemeClr val="tx1"/>
          </a:solidFill>
          <a:latin typeface="Calibri" charset="0"/>
        </a:defRPr>
      </a:lvl4pPr>
      <a:lvl5pPr algn="ctr" rtl="0" eaLnBrk="1" fontAlgn="base" hangingPunct="1">
        <a:spcBef>
          <a:spcPct val="0"/>
        </a:spcBef>
        <a:spcAft>
          <a:spcPct val="0"/>
        </a:spcAft>
        <a:defRPr sz="5867">
          <a:solidFill>
            <a:schemeClr val="tx1"/>
          </a:solidFill>
          <a:latin typeface="Calibri" charset="0"/>
        </a:defRPr>
      </a:lvl5pPr>
      <a:lvl6pPr marL="609585" algn="ctr" rtl="0" eaLnBrk="1" fontAlgn="base" hangingPunct="1">
        <a:spcBef>
          <a:spcPct val="0"/>
        </a:spcBef>
        <a:spcAft>
          <a:spcPct val="0"/>
        </a:spcAft>
        <a:defRPr sz="5867">
          <a:solidFill>
            <a:schemeClr val="tx1"/>
          </a:solidFill>
          <a:latin typeface="Calibri" charset="0"/>
        </a:defRPr>
      </a:lvl6pPr>
      <a:lvl7pPr marL="1219170" algn="ctr" rtl="0" eaLnBrk="1" fontAlgn="base" hangingPunct="1">
        <a:spcBef>
          <a:spcPct val="0"/>
        </a:spcBef>
        <a:spcAft>
          <a:spcPct val="0"/>
        </a:spcAft>
        <a:defRPr sz="5867">
          <a:solidFill>
            <a:schemeClr val="tx1"/>
          </a:solidFill>
          <a:latin typeface="Calibri" charset="0"/>
        </a:defRPr>
      </a:lvl7pPr>
      <a:lvl8pPr marL="1828754" algn="ctr" rtl="0" eaLnBrk="1" fontAlgn="base" hangingPunct="1">
        <a:spcBef>
          <a:spcPct val="0"/>
        </a:spcBef>
        <a:spcAft>
          <a:spcPct val="0"/>
        </a:spcAft>
        <a:defRPr sz="5867">
          <a:solidFill>
            <a:schemeClr val="tx1"/>
          </a:solidFill>
          <a:latin typeface="Calibri" charset="0"/>
        </a:defRPr>
      </a:lvl8pPr>
      <a:lvl9pPr marL="2438339" algn="ctr" rtl="0" eaLnBrk="1" fontAlgn="base" hangingPunct="1">
        <a:spcBef>
          <a:spcPct val="0"/>
        </a:spcBef>
        <a:spcAft>
          <a:spcPct val="0"/>
        </a:spcAft>
        <a:defRPr sz="5867">
          <a:solidFill>
            <a:schemeClr val="tx1"/>
          </a:solidFill>
          <a:latin typeface="Calibri" charset="0"/>
        </a:defRPr>
      </a:lvl9pPr>
    </p:titleStyle>
    <p:bodyStyle>
      <a:lvl1pPr marL="457189" indent="-457189" algn="l" rtl="0" eaLnBrk="1" fontAlgn="base" hangingPunct="1">
        <a:spcBef>
          <a:spcPct val="20000"/>
        </a:spcBef>
        <a:spcAft>
          <a:spcPct val="0"/>
        </a:spcAft>
        <a:buFont typeface="Arial" charset="0"/>
        <a:buChar char="•"/>
        <a:defRPr sz="4267" b="0" i="0" kern="1200">
          <a:solidFill>
            <a:schemeClr val="tx1">
              <a:lumMod val="75000"/>
              <a:lumOff val="25000"/>
            </a:schemeClr>
          </a:solidFill>
          <a:latin typeface="Century Gothic" charset="0"/>
          <a:ea typeface="Century Gothic" charset="0"/>
          <a:cs typeface="Century Gothic" charset="0"/>
        </a:defRPr>
      </a:lvl1pPr>
      <a:lvl2pPr marL="990575" indent="-380990" algn="l" rtl="0" eaLnBrk="1" fontAlgn="base" hangingPunct="1">
        <a:spcBef>
          <a:spcPct val="20000"/>
        </a:spcBef>
        <a:spcAft>
          <a:spcPct val="0"/>
        </a:spcAft>
        <a:buFont typeface="Arial" charset="0"/>
        <a:buChar char="–"/>
        <a:defRPr sz="3733" b="0" i="0" kern="1200">
          <a:solidFill>
            <a:schemeClr val="tx1">
              <a:lumMod val="75000"/>
              <a:lumOff val="25000"/>
            </a:schemeClr>
          </a:solidFill>
          <a:latin typeface="Century Gothic" charset="0"/>
          <a:ea typeface="Century Gothic" charset="0"/>
          <a:cs typeface="Century Gothic" charset="0"/>
        </a:defRPr>
      </a:lvl2pPr>
      <a:lvl3pPr marL="1523962" indent="-304792" algn="l" rtl="0" eaLnBrk="1" fontAlgn="base" hangingPunct="1">
        <a:spcBef>
          <a:spcPct val="20000"/>
        </a:spcBef>
        <a:spcAft>
          <a:spcPct val="0"/>
        </a:spcAft>
        <a:buFont typeface="Arial" charset="0"/>
        <a:buChar char="•"/>
        <a:defRPr sz="3200" b="0" i="0" kern="1200">
          <a:solidFill>
            <a:schemeClr val="tx1">
              <a:lumMod val="75000"/>
              <a:lumOff val="25000"/>
            </a:schemeClr>
          </a:solidFill>
          <a:latin typeface="Century Gothic" charset="0"/>
          <a:ea typeface="Century Gothic" charset="0"/>
          <a:cs typeface="Century Gothic" charset="0"/>
        </a:defRPr>
      </a:lvl3pPr>
      <a:lvl4pPr marL="2133547" indent="-304792" algn="l" rtl="0" eaLnBrk="1" fontAlgn="base" hangingPunct="1">
        <a:spcBef>
          <a:spcPct val="20000"/>
        </a:spcBef>
        <a:spcAft>
          <a:spcPct val="0"/>
        </a:spcAft>
        <a:buFont typeface="Arial" charset="0"/>
        <a:buChar char="–"/>
        <a:defRPr sz="2667" b="0" i="0" kern="1200">
          <a:solidFill>
            <a:schemeClr val="tx1">
              <a:lumMod val="75000"/>
              <a:lumOff val="25000"/>
            </a:schemeClr>
          </a:solidFill>
          <a:latin typeface="Century Gothic" charset="0"/>
          <a:ea typeface="Century Gothic" charset="0"/>
          <a:cs typeface="Century Gothic" charset="0"/>
        </a:defRPr>
      </a:lvl4pPr>
      <a:lvl5pPr marL="2743131" indent="-304792" algn="l" rtl="0" eaLnBrk="1" fontAlgn="base" hangingPunct="1">
        <a:spcBef>
          <a:spcPct val="20000"/>
        </a:spcBef>
        <a:spcAft>
          <a:spcPct val="0"/>
        </a:spcAft>
        <a:buFont typeface="Arial" charset="0"/>
        <a:buChar char="»"/>
        <a:defRPr sz="2667" b="0" i="0" kern="1200">
          <a:solidFill>
            <a:schemeClr val="tx1">
              <a:lumMod val="75000"/>
              <a:lumOff val="25000"/>
            </a:schemeClr>
          </a:solidFill>
          <a:latin typeface="Century Gothic" charset="0"/>
          <a:ea typeface="Century Gothic" charset="0"/>
          <a:cs typeface="Century Gothic"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5.emf"/><Relationship Id="rId5" Type="http://schemas.openxmlformats.org/officeDocument/2006/relationships/hyperlink" Target="http://deeperlearning4all.org/about-deeper-learning" TargetMode="External"/><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all4ed.org/nghs" TargetMode="External"/><Relationship Id="rId3" Type="http://schemas.openxmlformats.org/officeDocument/2006/relationships/image" Target="../media/image4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5.emf"/></Relationships>
</file>

<file path=ppt/slides/_rels/slide11.xml.rels><?xml version="1.0" encoding="UTF-8" standalone="yes"?>
<Relationships xmlns="http://schemas.openxmlformats.org/package/2006/relationships"><Relationship Id="rId3" Type="http://schemas.microsoft.com/office/2011/relationships/webextension" Target="../webextensions/webextension2.xml"/><Relationship Id="rId4" Type="http://schemas.openxmlformats.org/officeDocument/2006/relationships/image" Target="../media/image70.png"/><Relationship Id="rId1" Type="http://schemas.openxmlformats.org/officeDocument/2006/relationships/slideLayout" Target="../slideLayouts/slideLayout12.xml"/><Relationship Id="rId2" Type="http://schemas.openxmlformats.org/officeDocument/2006/relationships/hyperlink" Target="https://www.youtube.com/watch?v=JrtDBrPEVkk&amp;feature=youtu.b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hyperlink" Target="https://vimeo.com/167511129" TargetMode="External"/><Relationship Id="rId5" Type="http://schemas.openxmlformats.org/officeDocument/2006/relationships/hyperlink" Target="http://nces.ed.gov/programs/coe/indicator_cge.asp" TargetMode="External"/><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hyperlink" Target="https://vimeo.com/167511129" TargetMode="External"/><Relationship Id="rId4" Type="http://schemas.openxmlformats.org/officeDocument/2006/relationships/hyperlink" Target="http://nces.ed.gov/programs/coe/indicator_cge.asp" TargetMode="External"/><Relationship Id="rId5" Type="http://schemas.openxmlformats.org/officeDocument/2006/relationships/image" Target="../media/image9.gif"/><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microsoft.com/office/2011/relationships/webextension" Target="../webextensions/webextension3.xml"/><Relationship Id="rId4" Type="http://schemas.openxmlformats.org/officeDocument/2006/relationships/image" Target="../media/image100.png"/><Relationship Id="rId1" Type="http://schemas.openxmlformats.org/officeDocument/2006/relationships/slideLayout" Target="../slideLayouts/slideLayout13.xml"/><Relationship Id="rId2" Type="http://schemas.openxmlformats.org/officeDocument/2006/relationships/hyperlink" Target="https://www.whitehouse.gov/photos-and-video/video/2016/09/12/second-annual-white-house-summit-next-generation-high-school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hyperlink" Target="NUL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hyperlink" Target="http://www.gradnation.org/sites/default/files/civic_2016_full_report_FNL2-2_0.pdf" TargetMode="External"/><Relationship Id="rId5"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www.ed.gov/news/press-releases/states-continue-improve-graduation-rates-particularly-underserved-student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impact.all4ed.org/#national/increased-investment/all-student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4XDLwUJBUjY" TargetMode="External"/><Relationship Id="rId4" Type="http://schemas.microsoft.com/office/2011/relationships/webextension" Target="../webextensions/webextension1.xml"/><Relationship Id="rId5" Type="http://schemas.openxmlformats.org/officeDocument/2006/relationships/image" Target="../media/image45.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3.xml"/><Relationship Id="rId5" Type="http://schemas.openxmlformats.org/officeDocument/2006/relationships/image" Target="../media/image12.jpg"/><Relationship Id="rId6" Type="http://schemas.openxmlformats.org/officeDocument/2006/relationships/image" Target="../media/image13.png"/><Relationship Id="rId7" Type="http://schemas.openxmlformats.org/officeDocument/2006/relationships/hyperlink" Target="http://www.npr.org/programs/all-things-considered/2016/03/10/469898968" TargetMode="External"/><Relationship Id="rId1" Type="http://schemas.microsoft.com/office/2007/relationships/media" Target="../media/media1.mp3"/><Relationship Id="rId2" Type="http://schemas.openxmlformats.org/officeDocument/2006/relationships/audio" Target="../media/media1.mp3"/></Relationships>
</file>

<file path=ppt/slides/_rels/slide21.xml.rels><?xml version="1.0" encoding="UTF-8" standalone="yes"?>
<Relationships xmlns="http://schemas.openxmlformats.org/package/2006/relationships"><Relationship Id="rId3" Type="http://schemas.openxmlformats.org/officeDocument/2006/relationships/hyperlink" Target="http://www.gallup.com/services/189926/student-poll-2015-results.aspx" TargetMode="External"/><Relationship Id="rId4" Type="http://schemas.openxmlformats.org/officeDocument/2006/relationships/image" Target="../media/image14.jpe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 Id="rId3" Type="http://schemas.openxmlformats.org/officeDocument/2006/relationships/hyperlink" Target="http://www.gallup.com/services/189926/student-poll-2015-results.aspx" TargetMode="External"/></Relationships>
</file>

<file path=ppt/slides/_rels/slide23.xml.rels><?xml version="1.0" encoding="UTF-8" standalone="yes"?>
<Relationships xmlns="http://schemas.openxmlformats.org/package/2006/relationships"><Relationship Id="rId3" Type="http://schemas.microsoft.com/office/2011/relationships/webextension" Target="../webextensions/webextension4.xml"/><Relationship Id="rId4" Type="http://schemas.openxmlformats.org/officeDocument/2006/relationships/image" Target="../media/image160.png"/><Relationship Id="rId1" Type="http://schemas.openxmlformats.org/officeDocument/2006/relationships/slideLayout" Target="../slideLayouts/slideLayout2.xml"/><Relationship Id="rId2" Type="http://schemas.openxmlformats.org/officeDocument/2006/relationships/hyperlink" Target="https://www.youtube.com/watch?v=G01-dI3JOfc"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1.wdp"/><Relationship Id="rId5" Type="http://schemas.openxmlformats.org/officeDocument/2006/relationships/image" Target="../media/image5.emf"/><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2.emf"/><Relationship Id="rId5" Type="http://schemas.openxmlformats.org/officeDocument/2006/relationships/hyperlink" Target="https://cew.georgetown.edu/states-initiative/" TargetMode="External"/><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deeperlearning4all.org/understanding-the-need"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deeperlearning4all.org/understanding-the-need" TargetMode="External"/><Relationship Id="rId4" Type="http://schemas.openxmlformats.org/officeDocument/2006/relationships/hyperlink" Target="http://www.jff.org/sites/default/files/ECHS-Week-2016-one-pager-021216.pdf" TargetMode="External"/><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hyperlink" Target="https://cew.georgetown.edu/cew-reports/americas-divided-recovery" TargetMode="External"/><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image" Target="../media/image20.gif"/><Relationship Id="rId4" Type="http://schemas.openxmlformats.org/officeDocument/2006/relationships/hyperlink" Target="http://nces.ed.gov/programs/coe/indicator_cba.asp" TargetMode="External"/><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www.ed.gov/news/press-releases/fact-sheet-expanding-college-access-through-dual-enrollment-pell-experiment" TargetMode="External"/><Relationship Id="rId4" Type="http://schemas.openxmlformats.org/officeDocument/2006/relationships/image" Target="../media/image21.jpe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5.emf"/></Relationships>
</file>

<file path=ppt/slides/_rels/slide33.xml.rels><?xml version="1.0" encoding="UTF-8" standalone="yes"?>
<Relationships xmlns="http://schemas.openxmlformats.org/package/2006/relationships"><Relationship Id="rId3" Type="http://schemas.openxmlformats.org/officeDocument/2006/relationships/hyperlink" Target="http://www.p21.org/storage/documents/Presentations/NRC_Report_Executive_Summary.pdf" TargetMode="External"/><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ir.org/sites/default/files/Deeper-Learning-Summary-Updated-August-2016.pdf" TargetMode="External"/><Relationship Id="rId3"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ir.org/sites/default/files/Deeper-Learning-Summary-Updated-August-2016.pdf" TargetMode="External"/><Relationship Id="rId3" Type="http://schemas.openxmlformats.org/officeDocument/2006/relationships/image" Target="../media/image2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ir.org/resource/evidence-deeper-learning-outcomes-3-4"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ir.org/resource/evidence-deeper-learning-outcomes-3-4"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ir.org/sites/default/files/Deeper-Learning-Summary-Updated-August-2016.pdf"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5.emf"/></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4" Type="http://schemas.microsoft.com/office/2007/relationships/hdphoto" Target="../media/hdphoto2.wdp"/><Relationship Id="rId5" Type="http://schemas.openxmlformats.org/officeDocument/2006/relationships/image" Target="../media/image5.emf"/><Relationship Id="rId1" Type="http://schemas.openxmlformats.org/officeDocument/2006/relationships/slideLayout" Target="../slideLayouts/slideLayout9.xml"/><Relationship Id="rId2" Type="http://schemas.openxmlformats.org/officeDocument/2006/relationships/notesSlide" Target="../notesSlides/notesSlide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5.emf"/><Relationship Id="rId1" Type="http://schemas.openxmlformats.org/officeDocument/2006/relationships/slideLayout" Target="../slideLayouts/slideLayout9.xml"/><Relationship Id="rId2" Type="http://schemas.openxmlformats.org/officeDocument/2006/relationships/notesSlide" Target="../notesSlides/notesSlide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5.emf"/><Relationship Id="rId1" Type="http://schemas.openxmlformats.org/officeDocument/2006/relationships/slideLayout" Target="../slideLayouts/slideLayout9.xml"/><Relationship Id="rId2" Type="http://schemas.openxmlformats.org/officeDocument/2006/relationships/notesSlide" Target="../notesSlides/notesSlide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5.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www.ed.gov/news/press-releases/fact-sheet-redesigning-americas-high-schools"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NULL"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hyperlink" Target="http://www.hewlett.org/uploads/documents/Deeper_Learning_Defined__April_2013.pdf" TargetMode="External"/><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hyperlink" Target="http://www.hewlett.org/uploads/documents/Deeper_Learning_Defined__April_2013.pdf" TargetMode="External"/><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hewlett.org/uploads/documents/Deeper_Learning_Defined__April_2013.pdf" TargetMode="External"/><Relationship Id="rId3" Type="http://schemas.openxmlformats.org/officeDocument/2006/relationships/image" Target="../media/image32.png"/></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hyperlink" Target="http://www.hewlett.org/uploads/documents/Deeper_Learning_Defined__April_2013.pdf" TargetMode="External"/><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hyperlink" Target="http://www.hewlett.org/uploads/documents/Deeper_Learning_Defined__April_2013.pdf" TargetMode="External"/><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hyperlink" Target="http://www.hewlett.org/uploads/documents/Deeper_Learning_Defined__April_2013.pdf" TargetMode="External"/><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57.xml.rels><?xml version="1.0" encoding="UTF-8" standalone="yes"?>
<Relationships xmlns="http://schemas.openxmlformats.org/package/2006/relationships"><Relationship Id="rId3" Type="http://schemas.openxmlformats.org/officeDocument/2006/relationships/hyperlink" Target="http://www.hewlett.org/uploads/documents/Deeper_Learning_Defined__April_2013.pdf" TargetMode="External"/><Relationship Id="rId4"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58.xml.rels><?xml version="1.0" encoding="UTF-8" standalone="yes"?>
<Relationships xmlns="http://schemas.openxmlformats.org/package/2006/relationships"><Relationship Id="rId3" Type="http://schemas.openxmlformats.org/officeDocument/2006/relationships/hyperlink" Target="http://www.hewlett.org/uploads/documents/Deeper_Learning_Defined__April_2013.pdf" TargetMode="External"/><Relationship Id="rId4" Type="http://schemas.openxmlformats.org/officeDocument/2006/relationships/image" Target="../media/image35.png"/><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5.png"/><Relationship Id="rId3" Type="http://schemas.openxmlformats.org/officeDocument/2006/relationships/hyperlink" Target="http://www.hewlett.org/uploads/documents/Deeper_Learning_Defined__April_2013.pdf" TargetMode="External"/></Relationships>
</file>

<file path=ppt/slides/_rels/slide6.xml.rels><?xml version="1.0" encoding="UTF-8" standalone="yes"?>
<Relationships xmlns="http://schemas.openxmlformats.org/package/2006/relationships"><Relationship Id="rId3" Type="http://schemas.openxmlformats.org/officeDocument/2006/relationships/slide" Target="slide32.xml"/><Relationship Id="rId4" Type="http://schemas.openxmlformats.org/officeDocument/2006/relationships/slide" Target="slide40.xml"/><Relationship Id="rId5" Type="http://schemas.openxmlformats.org/officeDocument/2006/relationships/slide" Target="slide48.xml"/><Relationship Id="rId6" Type="http://schemas.openxmlformats.org/officeDocument/2006/relationships/slide" Target="slide66.xml"/><Relationship Id="rId7" Type="http://schemas.openxmlformats.org/officeDocument/2006/relationships/slide" Target="slide81.xml"/><Relationship Id="rId8" Type="http://schemas.openxmlformats.org/officeDocument/2006/relationships/slide" Target="slide93.xml"/><Relationship Id="rId1" Type="http://schemas.openxmlformats.org/officeDocument/2006/relationships/slideLayout" Target="../slideLayouts/slideLayout3.xml"/><Relationship Id="rId2" Type="http://schemas.openxmlformats.org/officeDocument/2006/relationships/slide" Target="slide7.xml"/></Relationships>
</file>

<file path=ppt/slides/_rels/slide60.xml.rels><?xml version="1.0" encoding="UTF-8" standalone="yes"?>
<Relationships xmlns="http://schemas.openxmlformats.org/package/2006/relationships"><Relationship Id="rId3" Type="http://schemas.openxmlformats.org/officeDocument/2006/relationships/hyperlink" Target="http://www.hewlett.org/uploads/documents/Deeper_Learning_Defined__April_2013.pdf" TargetMode="External"/><Relationship Id="rId4"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microsoft.com/office/2011/relationships/webextension" Target="../webextensions/webextension5.xml"/><Relationship Id="rId4" Type="http://schemas.openxmlformats.org/officeDocument/2006/relationships/image" Target="../media/image370.png"/><Relationship Id="rId1" Type="http://schemas.openxmlformats.org/officeDocument/2006/relationships/slideLayout" Target="../slideLayouts/slideLayout3.xml"/><Relationship Id="rId2" Type="http://schemas.openxmlformats.org/officeDocument/2006/relationships/hyperlink" Target="https://www.youtube.com/watch?v=e2ZqZ6S6Jok"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png"/></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5.emf"/><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bit.ly/20Fiy78" TargetMode="External"/><Relationship Id="rId3" Type="http://schemas.openxmlformats.org/officeDocument/2006/relationships/image" Target="../media/image3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bit.ly/20Fiy78" TargetMode="External"/><Relationship Id="rId3" Type="http://schemas.openxmlformats.org/officeDocument/2006/relationships/image" Target="../media/image3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5.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jff.org/sites/default/files/publications/materials/Equal-Opportunity-for-Deeper-Learning-100115a.pdf"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hyperlink" Target="http://bit.ly/2c41YwE"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bit.ly/2cwLs7W"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hyperlink" Target="http://bit.ly/2c48bsy"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nasbe.org/wp-content/uploads/Parsi_Deeper-Learning-Ed-Leaders-Report_May-2015.pdf"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microsoft.com/office/2011/relationships/webextension" Target="../webextensions/webextension6.xml"/><Relationship Id="rId4" Type="http://schemas.openxmlformats.org/officeDocument/2006/relationships/image" Target="../media/image400.png"/><Relationship Id="rId1" Type="http://schemas.openxmlformats.org/officeDocument/2006/relationships/slideLayout" Target="../slideLayouts/slideLayout3.xml"/><Relationship Id="rId2" Type="http://schemas.openxmlformats.org/officeDocument/2006/relationships/hyperlink" Target="https://vimeo.com/147869125" TargetMode="External"/></Relationships>
</file>

<file path=ppt/slides/_rels/slide79.xml.rels><?xml version="1.0" encoding="UTF-8" standalone="yes"?>
<Relationships xmlns="http://schemas.openxmlformats.org/package/2006/relationships"><Relationship Id="rId3" Type="http://schemas.microsoft.com/office/2011/relationships/webextension" Target="../webextensions/webextension7.xml"/><Relationship Id="rId4" Type="http://schemas.openxmlformats.org/officeDocument/2006/relationships/image" Target="../media/image410.png"/><Relationship Id="rId1" Type="http://schemas.openxmlformats.org/officeDocument/2006/relationships/slideLayout" Target="../slideLayouts/slideLayout3.xml"/><Relationship Id="rId2" Type="http://schemas.openxmlformats.org/officeDocument/2006/relationships/hyperlink" Target="https://www.youtube.com/watch?v=K60rohRF3V4" TargetMode="Externa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hyperlink" Target="http://deeperlearning4all.org/wp-content/uploads/2016/04/FINAL-ESSA_FactSheet_DeeperLearning.pdf" TargetMode="External"/><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5.emf"/></Relationships>
</file>

<file path=ppt/slides/_rels/slide82.xml.rels><?xml version="1.0" encoding="UTF-8" standalone="yes"?>
<Relationships xmlns="http://schemas.openxmlformats.org/package/2006/relationships"><Relationship Id="rId11" Type="http://schemas.openxmlformats.org/officeDocument/2006/relationships/hyperlink" Target="http://bit.ly/2a1KZKt" TargetMode="External"/><Relationship Id="rId12" Type="http://schemas.openxmlformats.org/officeDocument/2006/relationships/hyperlink" Target="http://bit.ly/2a7UXXx" TargetMode="External"/><Relationship Id="rId1" Type="http://schemas.openxmlformats.org/officeDocument/2006/relationships/slideLayout" Target="../slideLayouts/slideLayout3.xml"/><Relationship Id="rId2" Type="http://schemas.openxmlformats.org/officeDocument/2006/relationships/hyperlink" Target="http://deeperlearning4all.org/" TargetMode="External"/><Relationship Id="rId3" Type="http://schemas.openxmlformats.org/officeDocument/2006/relationships/hyperlink" Target="http://deeperlearning4all.org/resources" TargetMode="External"/><Relationship Id="rId4" Type="http://schemas.openxmlformats.org/officeDocument/2006/relationships/hyperlink" Target="http://all4ed.org/issues/deeper-learning/" TargetMode="External"/><Relationship Id="rId5" Type="http://schemas.openxmlformats.org/officeDocument/2006/relationships/hyperlink" Target="http://all4ed.org/essa/" TargetMode="External"/><Relationship Id="rId6" Type="http://schemas.openxmlformats.org/officeDocument/2006/relationships/hyperlink" Target="http://all4ed.org/reports-factsheets/every-student-succeeds-act-primer-deeper-learning/" TargetMode="External"/><Relationship Id="rId7" Type="http://schemas.openxmlformats.org/officeDocument/2006/relationships/hyperlink" Target="http://all4ed.org/reports-factsheets/deeper-learning-network-overview/" TargetMode="External"/><Relationship Id="rId8" Type="http://schemas.openxmlformats.org/officeDocument/2006/relationships/hyperlink" Target="http://all4ed.org/reports-factsheets/the-deepest-learners-what-pisa-can-reveal-about-the-learning-that-matters/" TargetMode="External"/><Relationship Id="rId9" Type="http://schemas.openxmlformats.org/officeDocument/2006/relationships/hyperlink" Target="http://all4ed.org/videos/deeper-learning-opportunities-within-the-every-student-succeeds-act-essa/" TargetMode="External"/><Relationship Id="rId10" Type="http://schemas.openxmlformats.org/officeDocument/2006/relationships/hyperlink" Target="http://bit.ly/2aBdoFF"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www.air.org/resource/shape-deeper-learning-strategies-structures-and-cultures-deeper-learning-network-high" TargetMode="External"/><Relationship Id="rId4" Type="http://schemas.openxmlformats.org/officeDocument/2006/relationships/hyperlink" Target="http://www.air.org/resource/deeper-learning-and-college-attendance-what-happens-after-high-school-updated-findings" TargetMode="External"/><Relationship Id="rId5" Type="http://schemas.openxmlformats.org/officeDocument/2006/relationships/hyperlink" Target="http://www.air.org/news/press-release/students-deeper-learning-network-high-schools-significantly-more-likely-enroll" TargetMode="External"/><Relationship Id="rId6" Type="http://schemas.openxmlformats.org/officeDocument/2006/relationships/hyperlink" Target="http://www.air.org/resource/deeper-learning-and-graduation-there-relationship-4-4" TargetMode="External"/><Relationship Id="rId7" Type="http://schemas.openxmlformats.org/officeDocument/2006/relationships/hyperlink" Target="http://www.air.org/event/aera-study-deeper-learning-informational-webinar" TargetMode="External"/><Relationship Id="rId8" Type="http://schemas.openxmlformats.org/officeDocument/2006/relationships/hyperlink" Target="http://www.air.org/resource/deeper-learning-improving-student-outcomes-college-career-and-civic-life" TargetMode="External"/><Relationship Id="rId9" Type="http://schemas.openxmlformats.org/officeDocument/2006/relationships/hyperlink" Target="http://www.air.org/resource/graduation-advantage-persists-students-deeper-learning-network-high-schools" TargetMode="External"/><Relationship Id="rId1" Type="http://schemas.openxmlformats.org/officeDocument/2006/relationships/slideLayout" Target="../slideLayouts/slideLayout3.xml"/><Relationship Id="rId2" Type="http://schemas.openxmlformats.org/officeDocument/2006/relationships/hyperlink" Target="http://bit.ly/2aLVi54"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www.americanprogress.org/issues/education/report/2016/05/19/137444/making-the-grade/" TargetMode="External"/><Relationship Id="rId4" Type="http://schemas.openxmlformats.org/officeDocument/2006/relationships/hyperlink" Target="http://www.teachingquality.org/deeperlearning" TargetMode="External"/><Relationship Id="rId5" Type="http://schemas.openxmlformats.org/officeDocument/2006/relationships/hyperlink" Target="http://www.ccsso.org/Resources/Digital_Resources/Innovation_in_Action_State_Pathways_for_Advancing_Student-Centered_Learning.html" TargetMode="External"/><Relationship Id="rId6" Type="http://schemas.openxmlformats.org/officeDocument/2006/relationships/hyperlink" Target="NULL" TargetMode="External"/><Relationship Id="rId7" Type="http://schemas.openxmlformats.org/officeDocument/2006/relationships/hyperlink" Target="NULL" TargetMode="External"/><Relationship Id="rId8" Type="http://schemas.openxmlformats.org/officeDocument/2006/relationships/hyperlink" Target="NULL" TargetMode="External"/><Relationship Id="rId9" Type="http://schemas.openxmlformats.org/officeDocument/2006/relationships/hyperlink" Target="NULL" TargetMode="External"/><Relationship Id="rId1" Type="http://schemas.openxmlformats.org/officeDocument/2006/relationships/slideLayout" Target="../slideLayouts/slideLayout3.xml"/><Relationship Id="rId2" Type="http://schemas.openxmlformats.org/officeDocument/2006/relationships/hyperlink" Target="https://www.americanprogress.org/issues/education/report/2016/08/31/143223/better-evidence-better-choices-better-schools/"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www.edutopia.org/project-based-learning" TargetMode="External"/><Relationship Id="rId4" Type="http://schemas.openxmlformats.org/officeDocument/2006/relationships/hyperlink" Target="http://gettingsmart.com/categories/blog-series/deeper-learning-blog-series/" TargetMode="External"/><Relationship Id="rId5" Type="http://schemas.openxmlformats.org/officeDocument/2006/relationships/hyperlink" Target="http://deeperlearning-cc.org/" TargetMode="External"/><Relationship Id="rId6" Type="http://schemas.openxmlformats.org/officeDocument/2006/relationships/hyperlink" Target="http://www.hewlett.org/programs/education/deeper-learning" TargetMode="External"/><Relationship Id="rId1" Type="http://schemas.openxmlformats.org/officeDocument/2006/relationships/slideLayout" Target="../slideLayouts/slideLayout3.xml"/><Relationship Id="rId2" Type="http://schemas.openxmlformats.org/officeDocument/2006/relationships/hyperlink" Target="http://files.eric.ed.gov/fulltext/ED559905.pdf"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www.jff.org/publications/introduction-deeper-learning-series" TargetMode="External"/><Relationship Id="rId4" Type="http://schemas.openxmlformats.org/officeDocument/2006/relationships/hyperlink" Target="http://www.jff.org/publications/advancing-deeper-learning-under-essa-seven-priorities" TargetMode="External"/><Relationship Id="rId5" Type="http://schemas.openxmlformats.org/officeDocument/2006/relationships/hyperlink" Target="http://www.jff.org/publications/effective-schools-deeper-learning-exploratory-study" TargetMode="External"/><Relationship Id="rId6" Type="http://schemas.openxmlformats.org/officeDocument/2006/relationships/hyperlink" Target="http://www.jff.org/publications/why-what-where-and-how-deeper-learning-american-secondary-schools" TargetMode="External"/><Relationship Id="rId7" Type="http://schemas.openxmlformats.org/officeDocument/2006/relationships/hyperlink" Target="http://www.jff.org/publications/deeper-teaching" TargetMode="External"/><Relationship Id="rId8" Type="http://schemas.openxmlformats.org/officeDocument/2006/relationships/hyperlink" Target="http://www.jff.org/publications/implications-deeper-learning-adolescent-immigrants-and-english-language-learners" TargetMode="External"/><Relationship Id="rId9" Type="http://schemas.openxmlformats.org/officeDocument/2006/relationships/hyperlink" Target="http://www.jff.org/publications/equal-opportunity-deeper-learning" TargetMode="External"/><Relationship Id="rId1" Type="http://schemas.openxmlformats.org/officeDocument/2006/relationships/slideLayout" Target="../slideLayouts/slideLayout3.xml"/><Relationship Id="rId2" Type="http://schemas.openxmlformats.org/officeDocument/2006/relationships/hyperlink" Target="http://www.jff.org/publications?tags=58"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www.jff.org/publications/educator-competencies-personalized-learner-centered-teaching" TargetMode="External"/><Relationship Id="rId4" Type="http://schemas.openxmlformats.org/officeDocument/2006/relationships/hyperlink" Target="http://www.jff.org/publications/deeper-learning-students-disabilities" TargetMode="External"/><Relationship Id="rId5" Type="http://schemas.openxmlformats.org/officeDocument/2006/relationships/hyperlink" Target="http://www.jff.org/publications/civic-education-and-deeper-learning" TargetMode="External"/><Relationship Id="rId6" Type="http://schemas.openxmlformats.org/officeDocument/2006/relationships/hyperlink" Target="http://www.jff.org/publications/let%E2%80%99s-get-real-deeper-learning-and-power-workplace" TargetMode="External"/><Relationship Id="rId7" Type="http://schemas.openxmlformats.org/officeDocument/2006/relationships/hyperlink" Target="http://www.jff.org/publications/role-digital-technologies-deeper-learning" TargetMode="External"/><Relationship Id="rId8" Type="http://schemas.openxmlformats.org/officeDocument/2006/relationships/hyperlink" Target="http://www.jff.org/publications/new-era-educational-assessment" TargetMode="External"/><Relationship Id="rId9" Type="http://schemas.openxmlformats.org/officeDocument/2006/relationships/hyperlink" Target="http://bit.ly/2aoM4tb" TargetMode="External"/><Relationship Id="rId1" Type="http://schemas.openxmlformats.org/officeDocument/2006/relationships/slideLayout" Target="../slideLayouts/slideLayout3.xml"/><Relationship Id="rId2" Type="http://schemas.openxmlformats.org/officeDocument/2006/relationships/hyperlink" Target="http://www.jff.org/publications?tags=58"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learningpolicyinstitute.org/product/redesigning-school-accountability-and-support-progress-pioneering-states" TargetMode="External"/><Relationship Id="rId4" Type="http://schemas.openxmlformats.org/officeDocument/2006/relationships/hyperlink" Target="https://learningpolicyinstitute.org/product/pathways-new-accountability-through-every-student-succeeds-act" TargetMode="External"/><Relationship Id="rId5" Type="http://schemas.openxmlformats.org/officeDocument/2006/relationships/hyperlink" Target="https://learningpolicyinstitute.org/blog/now-we-confront-real-equity-challenge-providing-access-21st-century-learning" TargetMode="External"/><Relationship Id="rId6" Type="http://schemas.openxmlformats.org/officeDocument/2006/relationships/hyperlink" Target="https://learningpolicyinstitute.org/blog/teaching-democracy-hands-exercise" TargetMode="External"/><Relationship Id="rId1" Type="http://schemas.openxmlformats.org/officeDocument/2006/relationships/slideLayout" Target="../slideLayouts/slideLayout3.xml"/><Relationship Id="rId2" Type="http://schemas.openxmlformats.org/officeDocument/2006/relationships/hyperlink" Target="http://edpolicy.stanford.edu/"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www.nasbe.org/education-leader/how-states-can-advance-deeper-learning-for-all/" TargetMode="External"/><Relationship Id="rId4" Type="http://schemas.openxmlformats.org/officeDocument/2006/relationships/hyperlink" Target="http://www.nasbe.org/discussion-guide/deeper-learning-communications-toolkit/" TargetMode="External"/><Relationship Id="rId5" Type="http://schemas.openxmlformats.org/officeDocument/2006/relationships/hyperlink" Target="http://www.nasbe.org/state-innovation/deeper-learning-in-new-hampshire/" TargetMode="External"/><Relationship Id="rId6" Type="http://schemas.openxmlformats.org/officeDocument/2006/relationships/hyperlink" Target="http://www.nasbe.org/education-leader/deeper-learning-policies-for-a-21st-education/" TargetMode="External"/><Relationship Id="rId7" Type="http://schemas.openxmlformats.org/officeDocument/2006/relationships/hyperlink" Target="http://www.leadingwithlearning.org/" TargetMode="External"/><Relationship Id="rId8" Type="http://schemas.openxmlformats.org/officeDocument/2006/relationships/hyperlink" Target="http://www.leadingwithlearning.org/publications-1" TargetMode="External"/><Relationship Id="rId9" Type="http://schemas.openxmlformats.org/officeDocument/2006/relationships/hyperlink" Target="http://www.timeandlearning.org/publications/time-deeper-learning" TargetMode="External"/><Relationship Id="rId1" Type="http://schemas.openxmlformats.org/officeDocument/2006/relationships/slideLayout" Target="../slideLayouts/slideLayout3.xml"/><Relationship Id="rId2" Type="http://schemas.openxmlformats.org/officeDocument/2006/relationships/hyperlink" Target="http://www.nasbe.org/press-releases/state-policymakers-have-new-opportunities-to-advance-deeper-learning-under-essa/"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hyperlink" Target="http://www.jff.org/sites/default/files/publications/materials/Equal-Opportunity-for-Deeper-Learning-100115a.pdf"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s://edpolicy.stanford.edu/publications/pubs/1383" TargetMode="External"/><Relationship Id="rId4" Type="http://schemas.openxmlformats.org/officeDocument/2006/relationships/hyperlink" Target="https://www.teachingchannel.org/deeper-learning-video-series" TargetMode="External"/><Relationship Id="rId5" Type="http://schemas.openxmlformats.org/officeDocument/2006/relationships/hyperlink" Target="https://www.wested.org/news-events/reading-apprenticeship-top-honors-2015-social-emotional-learning-guide/" TargetMode="External"/><Relationship Id="rId6" Type="http://schemas.openxmlformats.org/officeDocument/2006/relationships/hyperlink" Target="https://www.wested.org/wp-content/files_mf/1447813893resourcecftlcenterviewblendedprofessionallearning.pdf" TargetMode="External"/><Relationship Id="rId1" Type="http://schemas.openxmlformats.org/officeDocument/2006/relationships/slideLayout" Target="../slideLayouts/slideLayout3.xml"/><Relationship Id="rId2" Type="http://schemas.openxmlformats.org/officeDocument/2006/relationships/hyperlink" Target="http://nextgenlearning.org/topics/deeper-learning"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hyperlink" Target="http://deeperlearning4all.org/wp-content/uploads/2011/11/Deeper-Learning-Overview_Final.pdf"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deeperlearning4all.org/wp-content/uploads/2011/11/Deeper-Learning-Overview_Final.pdf"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5.em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png"/><Relationship Id="rId3" Type="http://schemas.openxmlformats.org/officeDocument/2006/relationships/hyperlink" Target="http://deeperlearning-cc.org/about-deeper-learning/"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deeperlearning-cc.org/"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98.xml.rels><?xml version="1.0" encoding="UTF-8" standalone="yes"?>
<Relationships xmlns="http://schemas.openxmlformats.org/package/2006/relationships"><Relationship Id="rId3" Type="http://schemas.microsoft.com/office/2011/relationships/webextension" Target="../webextensions/webextension8.xml"/><Relationship Id="rId4" Type="http://schemas.openxmlformats.org/officeDocument/2006/relationships/image" Target="../media/image430.png"/><Relationship Id="rId5" Type="http://schemas.openxmlformats.org/officeDocument/2006/relationships/hyperlink" Target="https://www.youtube.com/watch?v=RLMoAg-iYz0" TargetMode="External"/><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469902" y="4362027"/>
            <a:ext cx="3317125" cy="1472256"/>
            <a:chOff x="1657928" y="1447025"/>
            <a:chExt cx="4031726" cy="1789421"/>
          </a:xfrm>
        </p:grpSpPr>
        <p:sp>
          <p:nvSpPr>
            <p:cNvPr id="6" name="Freeform 7"/>
            <p:cNvSpPr>
              <a:spLocks/>
            </p:cNvSpPr>
            <p:nvPr/>
          </p:nvSpPr>
          <p:spPr bwMode="auto">
            <a:xfrm>
              <a:off x="2952786" y="3030375"/>
              <a:ext cx="251120" cy="206071"/>
            </a:xfrm>
            <a:custGeom>
              <a:avLst/>
              <a:gdLst/>
              <a:ahLst/>
              <a:cxnLst>
                <a:cxn ang="0">
                  <a:pos x="295" y="30"/>
                </a:cxn>
                <a:cxn ang="0">
                  <a:pos x="267" y="37"/>
                </a:cxn>
                <a:cxn ang="0">
                  <a:pos x="280" y="24"/>
                </a:cxn>
                <a:cxn ang="0">
                  <a:pos x="289" y="7"/>
                </a:cxn>
                <a:cxn ang="0">
                  <a:pos x="287" y="6"/>
                </a:cxn>
                <a:cxn ang="0">
                  <a:pos x="250" y="20"/>
                </a:cxn>
                <a:cxn ang="0">
                  <a:pos x="230" y="6"/>
                </a:cxn>
                <a:cxn ang="0">
                  <a:pos x="206" y="0"/>
                </a:cxn>
                <a:cxn ang="0">
                  <a:pos x="171" y="11"/>
                </a:cxn>
                <a:cxn ang="0">
                  <a:pos x="149" y="39"/>
                </a:cxn>
                <a:cxn ang="0">
                  <a:pos x="143" y="63"/>
                </a:cxn>
                <a:cxn ang="0">
                  <a:pos x="126" y="72"/>
                </a:cxn>
                <a:cxn ang="0">
                  <a:pos x="78" y="55"/>
                </a:cxn>
                <a:cxn ang="0">
                  <a:pos x="36" y="26"/>
                </a:cxn>
                <a:cxn ang="0">
                  <a:pos x="23" y="11"/>
                </a:cxn>
                <a:cxn ang="0">
                  <a:pos x="21" y="13"/>
                </a:cxn>
                <a:cxn ang="0">
                  <a:pos x="13" y="43"/>
                </a:cxn>
                <a:cxn ang="0">
                  <a:pos x="26" y="81"/>
                </a:cxn>
                <a:cxn ang="0">
                  <a:pos x="24" y="89"/>
                </a:cxn>
                <a:cxn ang="0">
                  <a:pos x="13" y="85"/>
                </a:cxn>
                <a:cxn ang="0">
                  <a:pos x="12" y="87"/>
                </a:cxn>
                <a:cxn ang="0">
                  <a:pos x="15" y="107"/>
                </a:cxn>
                <a:cxn ang="0">
                  <a:pos x="30" y="131"/>
                </a:cxn>
                <a:cxn ang="0">
                  <a:pos x="56" y="146"/>
                </a:cxn>
                <a:cxn ang="0">
                  <a:pos x="36" y="146"/>
                </a:cxn>
                <a:cxn ang="0">
                  <a:pos x="34" y="146"/>
                </a:cxn>
                <a:cxn ang="0">
                  <a:pos x="37" y="155"/>
                </a:cxn>
                <a:cxn ang="0">
                  <a:pos x="54" y="178"/>
                </a:cxn>
                <a:cxn ang="0">
                  <a:pos x="78" y="189"/>
                </a:cxn>
                <a:cxn ang="0">
                  <a:pos x="71" y="200"/>
                </a:cxn>
                <a:cxn ang="0">
                  <a:pos x="15" y="213"/>
                </a:cxn>
                <a:cxn ang="0">
                  <a:pos x="2" y="213"/>
                </a:cxn>
                <a:cxn ang="0">
                  <a:pos x="0" y="215"/>
                </a:cxn>
                <a:cxn ang="0">
                  <a:pos x="45" y="235"/>
                </a:cxn>
                <a:cxn ang="0">
                  <a:pos x="95" y="242"/>
                </a:cxn>
                <a:cxn ang="0">
                  <a:pos x="150" y="233"/>
                </a:cxn>
                <a:cxn ang="0">
                  <a:pos x="197" y="211"/>
                </a:cxn>
                <a:cxn ang="0">
                  <a:pos x="232" y="176"/>
                </a:cxn>
                <a:cxn ang="0">
                  <a:pos x="256" y="133"/>
                </a:cxn>
                <a:cxn ang="0">
                  <a:pos x="267" y="85"/>
                </a:cxn>
                <a:cxn ang="0">
                  <a:pos x="267" y="63"/>
                </a:cxn>
                <a:cxn ang="0">
                  <a:pos x="297" y="31"/>
                </a:cxn>
                <a:cxn ang="0">
                  <a:pos x="297" y="30"/>
                </a:cxn>
              </a:cxnLst>
              <a:rect l="0" t="0" r="r" b="b"/>
              <a:pathLst>
                <a:path w="297" h="242">
                  <a:moveTo>
                    <a:pt x="297" y="30"/>
                  </a:moveTo>
                  <a:lnTo>
                    <a:pt x="297" y="30"/>
                  </a:lnTo>
                  <a:lnTo>
                    <a:pt x="295" y="30"/>
                  </a:lnTo>
                  <a:lnTo>
                    <a:pt x="295" y="30"/>
                  </a:lnTo>
                  <a:lnTo>
                    <a:pt x="282" y="33"/>
                  </a:lnTo>
                  <a:lnTo>
                    <a:pt x="267" y="37"/>
                  </a:lnTo>
                  <a:lnTo>
                    <a:pt x="267" y="37"/>
                  </a:lnTo>
                  <a:lnTo>
                    <a:pt x="274" y="31"/>
                  </a:lnTo>
                  <a:lnTo>
                    <a:pt x="280" y="24"/>
                  </a:lnTo>
                  <a:lnTo>
                    <a:pt x="286" y="17"/>
                  </a:lnTo>
                  <a:lnTo>
                    <a:pt x="289" y="7"/>
                  </a:lnTo>
                  <a:lnTo>
                    <a:pt x="289" y="7"/>
                  </a:lnTo>
                  <a:lnTo>
                    <a:pt x="289" y="6"/>
                  </a:lnTo>
                  <a:lnTo>
                    <a:pt x="289" y="6"/>
                  </a:lnTo>
                  <a:lnTo>
                    <a:pt x="287" y="6"/>
                  </a:lnTo>
                  <a:lnTo>
                    <a:pt x="287" y="6"/>
                  </a:lnTo>
                  <a:lnTo>
                    <a:pt x="269" y="15"/>
                  </a:lnTo>
                  <a:lnTo>
                    <a:pt x="250" y="20"/>
                  </a:lnTo>
                  <a:lnTo>
                    <a:pt x="250" y="20"/>
                  </a:lnTo>
                  <a:lnTo>
                    <a:pt x="241" y="11"/>
                  </a:lnTo>
                  <a:lnTo>
                    <a:pt x="230" y="6"/>
                  </a:lnTo>
                  <a:lnTo>
                    <a:pt x="217" y="2"/>
                  </a:lnTo>
                  <a:lnTo>
                    <a:pt x="206" y="0"/>
                  </a:lnTo>
                  <a:lnTo>
                    <a:pt x="206" y="0"/>
                  </a:lnTo>
                  <a:lnTo>
                    <a:pt x="193" y="2"/>
                  </a:lnTo>
                  <a:lnTo>
                    <a:pt x="182" y="6"/>
                  </a:lnTo>
                  <a:lnTo>
                    <a:pt x="171" y="11"/>
                  </a:lnTo>
                  <a:lnTo>
                    <a:pt x="161" y="18"/>
                  </a:lnTo>
                  <a:lnTo>
                    <a:pt x="154" y="28"/>
                  </a:lnTo>
                  <a:lnTo>
                    <a:pt x="149" y="39"/>
                  </a:lnTo>
                  <a:lnTo>
                    <a:pt x="145" y="50"/>
                  </a:lnTo>
                  <a:lnTo>
                    <a:pt x="143" y="63"/>
                  </a:lnTo>
                  <a:lnTo>
                    <a:pt x="143" y="63"/>
                  </a:lnTo>
                  <a:lnTo>
                    <a:pt x="145" y="74"/>
                  </a:lnTo>
                  <a:lnTo>
                    <a:pt x="145" y="74"/>
                  </a:lnTo>
                  <a:lnTo>
                    <a:pt x="126" y="72"/>
                  </a:lnTo>
                  <a:lnTo>
                    <a:pt x="110" y="68"/>
                  </a:lnTo>
                  <a:lnTo>
                    <a:pt x="93" y="63"/>
                  </a:lnTo>
                  <a:lnTo>
                    <a:pt x="78" y="55"/>
                  </a:lnTo>
                  <a:lnTo>
                    <a:pt x="62" y="48"/>
                  </a:lnTo>
                  <a:lnTo>
                    <a:pt x="49" y="37"/>
                  </a:lnTo>
                  <a:lnTo>
                    <a:pt x="36" y="26"/>
                  </a:lnTo>
                  <a:lnTo>
                    <a:pt x="23" y="13"/>
                  </a:lnTo>
                  <a:lnTo>
                    <a:pt x="23" y="13"/>
                  </a:lnTo>
                  <a:lnTo>
                    <a:pt x="23" y="11"/>
                  </a:lnTo>
                  <a:lnTo>
                    <a:pt x="23" y="11"/>
                  </a:lnTo>
                  <a:lnTo>
                    <a:pt x="21" y="13"/>
                  </a:lnTo>
                  <a:lnTo>
                    <a:pt x="21" y="13"/>
                  </a:lnTo>
                  <a:lnTo>
                    <a:pt x="15" y="28"/>
                  </a:lnTo>
                  <a:lnTo>
                    <a:pt x="13" y="43"/>
                  </a:lnTo>
                  <a:lnTo>
                    <a:pt x="13" y="43"/>
                  </a:lnTo>
                  <a:lnTo>
                    <a:pt x="13" y="57"/>
                  </a:lnTo>
                  <a:lnTo>
                    <a:pt x="19" y="70"/>
                  </a:lnTo>
                  <a:lnTo>
                    <a:pt x="26" y="81"/>
                  </a:lnTo>
                  <a:lnTo>
                    <a:pt x="36" y="93"/>
                  </a:lnTo>
                  <a:lnTo>
                    <a:pt x="36" y="93"/>
                  </a:lnTo>
                  <a:lnTo>
                    <a:pt x="24" y="89"/>
                  </a:lnTo>
                  <a:lnTo>
                    <a:pt x="13" y="85"/>
                  </a:lnTo>
                  <a:lnTo>
                    <a:pt x="13" y="85"/>
                  </a:lnTo>
                  <a:lnTo>
                    <a:pt x="13" y="85"/>
                  </a:lnTo>
                  <a:lnTo>
                    <a:pt x="13" y="85"/>
                  </a:lnTo>
                  <a:lnTo>
                    <a:pt x="12" y="87"/>
                  </a:lnTo>
                  <a:lnTo>
                    <a:pt x="12" y="87"/>
                  </a:lnTo>
                  <a:lnTo>
                    <a:pt x="12" y="87"/>
                  </a:lnTo>
                  <a:lnTo>
                    <a:pt x="13" y="96"/>
                  </a:lnTo>
                  <a:lnTo>
                    <a:pt x="15" y="107"/>
                  </a:lnTo>
                  <a:lnTo>
                    <a:pt x="19" y="115"/>
                  </a:lnTo>
                  <a:lnTo>
                    <a:pt x="24" y="124"/>
                  </a:lnTo>
                  <a:lnTo>
                    <a:pt x="30" y="131"/>
                  </a:lnTo>
                  <a:lnTo>
                    <a:pt x="37" y="137"/>
                  </a:lnTo>
                  <a:lnTo>
                    <a:pt x="47" y="143"/>
                  </a:lnTo>
                  <a:lnTo>
                    <a:pt x="56" y="146"/>
                  </a:lnTo>
                  <a:lnTo>
                    <a:pt x="56" y="146"/>
                  </a:lnTo>
                  <a:lnTo>
                    <a:pt x="45" y="146"/>
                  </a:lnTo>
                  <a:lnTo>
                    <a:pt x="36" y="146"/>
                  </a:lnTo>
                  <a:lnTo>
                    <a:pt x="36" y="146"/>
                  </a:lnTo>
                  <a:lnTo>
                    <a:pt x="34" y="146"/>
                  </a:lnTo>
                  <a:lnTo>
                    <a:pt x="34" y="146"/>
                  </a:lnTo>
                  <a:lnTo>
                    <a:pt x="34" y="148"/>
                  </a:lnTo>
                  <a:lnTo>
                    <a:pt x="34" y="148"/>
                  </a:lnTo>
                  <a:lnTo>
                    <a:pt x="37" y="155"/>
                  </a:lnTo>
                  <a:lnTo>
                    <a:pt x="41" y="165"/>
                  </a:lnTo>
                  <a:lnTo>
                    <a:pt x="47" y="170"/>
                  </a:lnTo>
                  <a:lnTo>
                    <a:pt x="54" y="178"/>
                  </a:lnTo>
                  <a:lnTo>
                    <a:pt x="62" y="181"/>
                  </a:lnTo>
                  <a:lnTo>
                    <a:pt x="69" y="187"/>
                  </a:lnTo>
                  <a:lnTo>
                    <a:pt x="78" y="189"/>
                  </a:lnTo>
                  <a:lnTo>
                    <a:pt x="87" y="191"/>
                  </a:lnTo>
                  <a:lnTo>
                    <a:pt x="87" y="191"/>
                  </a:lnTo>
                  <a:lnTo>
                    <a:pt x="71" y="200"/>
                  </a:lnTo>
                  <a:lnTo>
                    <a:pt x="54" y="207"/>
                  </a:lnTo>
                  <a:lnTo>
                    <a:pt x="36" y="211"/>
                  </a:lnTo>
                  <a:lnTo>
                    <a:pt x="15" y="213"/>
                  </a:lnTo>
                  <a:lnTo>
                    <a:pt x="15" y="213"/>
                  </a:lnTo>
                  <a:lnTo>
                    <a:pt x="2" y="213"/>
                  </a:lnTo>
                  <a:lnTo>
                    <a:pt x="2" y="213"/>
                  </a:lnTo>
                  <a:lnTo>
                    <a:pt x="0" y="213"/>
                  </a:lnTo>
                  <a:lnTo>
                    <a:pt x="0" y="213"/>
                  </a:lnTo>
                  <a:lnTo>
                    <a:pt x="0" y="215"/>
                  </a:lnTo>
                  <a:lnTo>
                    <a:pt x="0" y="215"/>
                  </a:lnTo>
                  <a:lnTo>
                    <a:pt x="23" y="228"/>
                  </a:lnTo>
                  <a:lnTo>
                    <a:pt x="45" y="235"/>
                  </a:lnTo>
                  <a:lnTo>
                    <a:pt x="69" y="241"/>
                  </a:lnTo>
                  <a:lnTo>
                    <a:pt x="95" y="242"/>
                  </a:lnTo>
                  <a:lnTo>
                    <a:pt x="95" y="242"/>
                  </a:lnTo>
                  <a:lnTo>
                    <a:pt x="113" y="241"/>
                  </a:lnTo>
                  <a:lnTo>
                    <a:pt x="132" y="239"/>
                  </a:lnTo>
                  <a:lnTo>
                    <a:pt x="150" y="233"/>
                  </a:lnTo>
                  <a:lnTo>
                    <a:pt x="167" y="228"/>
                  </a:lnTo>
                  <a:lnTo>
                    <a:pt x="182" y="220"/>
                  </a:lnTo>
                  <a:lnTo>
                    <a:pt x="197" y="211"/>
                  </a:lnTo>
                  <a:lnTo>
                    <a:pt x="210" y="200"/>
                  </a:lnTo>
                  <a:lnTo>
                    <a:pt x="221" y="189"/>
                  </a:lnTo>
                  <a:lnTo>
                    <a:pt x="232" y="176"/>
                  </a:lnTo>
                  <a:lnTo>
                    <a:pt x="241" y="161"/>
                  </a:lnTo>
                  <a:lnTo>
                    <a:pt x="248" y="148"/>
                  </a:lnTo>
                  <a:lnTo>
                    <a:pt x="256" y="133"/>
                  </a:lnTo>
                  <a:lnTo>
                    <a:pt x="261" y="117"/>
                  </a:lnTo>
                  <a:lnTo>
                    <a:pt x="265" y="102"/>
                  </a:lnTo>
                  <a:lnTo>
                    <a:pt x="267" y="85"/>
                  </a:lnTo>
                  <a:lnTo>
                    <a:pt x="267" y="70"/>
                  </a:lnTo>
                  <a:lnTo>
                    <a:pt x="267" y="70"/>
                  </a:lnTo>
                  <a:lnTo>
                    <a:pt x="267" y="63"/>
                  </a:lnTo>
                  <a:lnTo>
                    <a:pt x="267" y="63"/>
                  </a:lnTo>
                  <a:lnTo>
                    <a:pt x="284" y="48"/>
                  </a:lnTo>
                  <a:lnTo>
                    <a:pt x="297" y="31"/>
                  </a:lnTo>
                  <a:lnTo>
                    <a:pt x="297" y="31"/>
                  </a:lnTo>
                  <a:lnTo>
                    <a:pt x="297" y="30"/>
                  </a:lnTo>
                  <a:lnTo>
                    <a:pt x="297" y="30"/>
                  </a:lnTo>
                  <a:close/>
                </a:path>
              </a:pathLst>
            </a:custGeom>
            <a:solidFill>
              <a:schemeClr val="accent6">
                <a:lumMod val="75000"/>
              </a:schemeClr>
            </a:solidFill>
            <a:ln w="9525">
              <a:noFill/>
              <a:round/>
              <a:headEnd/>
              <a:tailEnd/>
            </a:ln>
          </p:spPr>
          <p:txBody>
            <a:bodyPr/>
            <a:lstStyle/>
            <a:p>
              <a:pPr>
                <a:defRPr/>
              </a:pPr>
              <a:endParaRPr lang="en-US" sz="2400" dirty="0"/>
            </a:p>
          </p:txBody>
        </p:sp>
        <p:pic>
          <p:nvPicPr>
            <p:cNvPr id="12" name="Picture 11"/>
            <p:cNvPicPr>
              <a:picLocks noChangeAspect="1"/>
            </p:cNvPicPr>
            <p:nvPr/>
          </p:nvPicPr>
          <p:blipFill>
            <a:blip r:embed="rId3"/>
            <a:stretch>
              <a:fillRect/>
            </a:stretch>
          </p:blipFill>
          <p:spPr>
            <a:xfrm>
              <a:off x="1657928" y="1447025"/>
              <a:ext cx="4031726" cy="1434104"/>
            </a:xfrm>
            <a:prstGeom prst="rect">
              <a:avLst/>
            </a:prstGeom>
          </p:spPr>
        </p:pic>
      </p:grpSp>
      <p:sp>
        <p:nvSpPr>
          <p:cNvPr id="14" name="Rectangle 13"/>
          <p:cNvSpPr/>
          <p:nvPr/>
        </p:nvSpPr>
        <p:spPr>
          <a:xfrm>
            <a:off x="1703681" y="1051854"/>
            <a:ext cx="8849561" cy="1446550"/>
          </a:xfrm>
          <a:prstGeom prst="rect">
            <a:avLst/>
          </a:prstGeom>
        </p:spPr>
        <p:txBody>
          <a:bodyPr wrap="square">
            <a:spAutoFit/>
          </a:bodyPr>
          <a:lstStyle/>
          <a:p>
            <a:pPr lvl="0" algn="ctr" fontAlgn="base">
              <a:spcBef>
                <a:spcPct val="20000"/>
              </a:spcBef>
              <a:spcAft>
                <a:spcPct val="0"/>
              </a:spcAft>
            </a:pPr>
            <a:r>
              <a:rPr lang="en-US" sz="4000" b="1" dirty="0">
                <a:solidFill>
                  <a:schemeClr val="tx1">
                    <a:lumMod val="75000"/>
                    <a:lumOff val="25000"/>
                  </a:schemeClr>
                </a:solidFill>
                <a:latin typeface="Century Gothic" charset="0"/>
                <a:ea typeface="Century Gothic" charset="0"/>
                <a:cs typeface="Century Gothic" charset="0"/>
              </a:rPr>
              <a:t>Opportunities to Create </a:t>
            </a:r>
          </a:p>
          <a:p>
            <a:pPr lvl="0" algn="ctr" fontAlgn="base">
              <a:spcBef>
                <a:spcPct val="20000"/>
              </a:spcBef>
              <a:spcAft>
                <a:spcPct val="0"/>
              </a:spcAft>
            </a:pPr>
            <a:r>
              <a:rPr lang="en-US" sz="4000" b="1" dirty="0">
                <a:solidFill>
                  <a:schemeClr val="tx1">
                    <a:lumMod val="75000"/>
                    <a:lumOff val="25000"/>
                  </a:schemeClr>
                </a:solidFill>
                <a:latin typeface="Century Gothic" charset="0"/>
                <a:ea typeface="Century Gothic" charset="0"/>
                <a:cs typeface="Century Gothic" charset="0"/>
              </a:rPr>
              <a:t>Next-Generation High Schools</a:t>
            </a:r>
          </a:p>
        </p:txBody>
      </p:sp>
      <p:sp>
        <p:nvSpPr>
          <p:cNvPr id="4" name="Rectangle 3"/>
          <p:cNvSpPr/>
          <p:nvPr/>
        </p:nvSpPr>
        <p:spPr>
          <a:xfrm>
            <a:off x="1916887" y="2777547"/>
            <a:ext cx="8423151" cy="830997"/>
          </a:xfrm>
          <a:prstGeom prst="rect">
            <a:avLst/>
          </a:prstGeom>
        </p:spPr>
        <p:txBody>
          <a:bodyPr wrap="square">
            <a:spAutoFit/>
          </a:bodyPr>
          <a:lstStyle/>
          <a:p>
            <a:pPr algn="ctr"/>
            <a:r>
              <a:rPr lang="en-US" sz="2400" b="1" dirty="0">
                <a:solidFill>
                  <a:schemeClr val="tx1">
                    <a:lumMod val="75000"/>
                    <a:lumOff val="25000"/>
                  </a:schemeClr>
                </a:solidFill>
                <a:latin typeface="Century Gothic" charset="0"/>
                <a:ea typeface="Century Gothic" charset="0"/>
                <a:cs typeface="Century Gothic" charset="0"/>
              </a:rPr>
              <a:t>A Toolkit for Education Leaders on </a:t>
            </a:r>
            <a:br>
              <a:rPr lang="en-US" sz="2400" b="1" dirty="0">
                <a:solidFill>
                  <a:schemeClr val="tx1">
                    <a:lumMod val="75000"/>
                    <a:lumOff val="25000"/>
                  </a:schemeClr>
                </a:solidFill>
                <a:latin typeface="Century Gothic" charset="0"/>
                <a:ea typeface="Century Gothic" charset="0"/>
                <a:cs typeface="Century Gothic" charset="0"/>
              </a:rPr>
            </a:br>
            <a:r>
              <a:rPr lang="en-US" sz="2400" b="1" dirty="0">
                <a:solidFill>
                  <a:schemeClr val="tx1">
                    <a:lumMod val="75000"/>
                    <a:lumOff val="25000"/>
                  </a:schemeClr>
                </a:solidFill>
                <a:latin typeface="Century Gothic" charset="0"/>
                <a:ea typeface="Century Gothic" charset="0"/>
                <a:cs typeface="Century Gothic" charset="0"/>
              </a:rPr>
              <a:t>Deeper Learning</a:t>
            </a:r>
          </a:p>
        </p:txBody>
      </p:sp>
      <p:grpSp>
        <p:nvGrpSpPr>
          <p:cNvPr id="8" name="Group 7"/>
          <p:cNvGrpSpPr/>
          <p:nvPr/>
        </p:nvGrpSpPr>
        <p:grpSpPr>
          <a:xfrm>
            <a:off x="393165" y="6258572"/>
            <a:ext cx="3810794" cy="369332"/>
            <a:chOff x="393165" y="6258572"/>
            <a:chExt cx="3810794" cy="369332"/>
          </a:xfrm>
        </p:grpSpPr>
        <p:grpSp>
          <p:nvGrpSpPr>
            <p:cNvPr id="5" name="Group 4"/>
            <p:cNvGrpSpPr/>
            <p:nvPr/>
          </p:nvGrpSpPr>
          <p:grpSpPr>
            <a:xfrm>
              <a:off x="393165" y="6258572"/>
              <a:ext cx="1089204" cy="303870"/>
              <a:chOff x="3926588" y="6089026"/>
              <a:chExt cx="1089204" cy="303870"/>
            </a:xfrm>
          </p:grpSpPr>
          <p:sp>
            <p:nvSpPr>
              <p:cNvPr id="11" name="Freeform 7"/>
              <p:cNvSpPr>
                <a:spLocks/>
              </p:cNvSpPr>
              <p:nvPr/>
            </p:nvSpPr>
            <p:spPr bwMode="auto">
              <a:xfrm>
                <a:off x="3926588" y="6211497"/>
                <a:ext cx="206610" cy="169546"/>
              </a:xfrm>
              <a:custGeom>
                <a:avLst/>
                <a:gdLst/>
                <a:ahLst/>
                <a:cxnLst>
                  <a:cxn ang="0">
                    <a:pos x="295" y="30"/>
                  </a:cxn>
                  <a:cxn ang="0">
                    <a:pos x="267" y="37"/>
                  </a:cxn>
                  <a:cxn ang="0">
                    <a:pos x="280" y="24"/>
                  </a:cxn>
                  <a:cxn ang="0">
                    <a:pos x="289" y="7"/>
                  </a:cxn>
                  <a:cxn ang="0">
                    <a:pos x="287" y="6"/>
                  </a:cxn>
                  <a:cxn ang="0">
                    <a:pos x="250" y="20"/>
                  </a:cxn>
                  <a:cxn ang="0">
                    <a:pos x="230" y="6"/>
                  </a:cxn>
                  <a:cxn ang="0">
                    <a:pos x="206" y="0"/>
                  </a:cxn>
                  <a:cxn ang="0">
                    <a:pos x="171" y="11"/>
                  </a:cxn>
                  <a:cxn ang="0">
                    <a:pos x="149" y="39"/>
                  </a:cxn>
                  <a:cxn ang="0">
                    <a:pos x="143" y="63"/>
                  </a:cxn>
                  <a:cxn ang="0">
                    <a:pos x="126" y="72"/>
                  </a:cxn>
                  <a:cxn ang="0">
                    <a:pos x="78" y="55"/>
                  </a:cxn>
                  <a:cxn ang="0">
                    <a:pos x="36" y="26"/>
                  </a:cxn>
                  <a:cxn ang="0">
                    <a:pos x="23" y="11"/>
                  </a:cxn>
                  <a:cxn ang="0">
                    <a:pos x="21" y="13"/>
                  </a:cxn>
                  <a:cxn ang="0">
                    <a:pos x="13" y="43"/>
                  </a:cxn>
                  <a:cxn ang="0">
                    <a:pos x="26" y="81"/>
                  </a:cxn>
                  <a:cxn ang="0">
                    <a:pos x="24" y="89"/>
                  </a:cxn>
                  <a:cxn ang="0">
                    <a:pos x="13" y="85"/>
                  </a:cxn>
                  <a:cxn ang="0">
                    <a:pos x="12" y="87"/>
                  </a:cxn>
                  <a:cxn ang="0">
                    <a:pos x="15" y="107"/>
                  </a:cxn>
                  <a:cxn ang="0">
                    <a:pos x="30" y="131"/>
                  </a:cxn>
                  <a:cxn ang="0">
                    <a:pos x="56" y="146"/>
                  </a:cxn>
                  <a:cxn ang="0">
                    <a:pos x="36" y="146"/>
                  </a:cxn>
                  <a:cxn ang="0">
                    <a:pos x="34" y="146"/>
                  </a:cxn>
                  <a:cxn ang="0">
                    <a:pos x="37" y="155"/>
                  </a:cxn>
                  <a:cxn ang="0">
                    <a:pos x="54" y="178"/>
                  </a:cxn>
                  <a:cxn ang="0">
                    <a:pos x="78" y="189"/>
                  </a:cxn>
                  <a:cxn ang="0">
                    <a:pos x="71" y="200"/>
                  </a:cxn>
                  <a:cxn ang="0">
                    <a:pos x="15" y="213"/>
                  </a:cxn>
                  <a:cxn ang="0">
                    <a:pos x="2" y="213"/>
                  </a:cxn>
                  <a:cxn ang="0">
                    <a:pos x="0" y="215"/>
                  </a:cxn>
                  <a:cxn ang="0">
                    <a:pos x="45" y="235"/>
                  </a:cxn>
                  <a:cxn ang="0">
                    <a:pos x="95" y="242"/>
                  </a:cxn>
                  <a:cxn ang="0">
                    <a:pos x="150" y="233"/>
                  </a:cxn>
                  <a:cxn ang="0">
                    <a:pos x="197" y="211"/>
                  </a:cxn>
                  <a:cxn ang="0">
                    <a:pos x="232" y="176"/>
                  </a:cxn>
                  <a:cxn ang="0">
                    <a:pos x="256" y="133"/>
                  </a:cxn>
                  <a:cxn ang="0">
                    <a:pos x="267" y="85"/>
                  </a:cxn>
                  <a:cxn ang="0">
                    <a:pos x="267" y="63"/>
                  </a:cxn>
                  <a:cxn ang="0">
                    <a:pos x="297" y="31"/>
                  </a:cxn>
                  <a:cxn ang="0">
                    <a:pos x="297" y="30"/>
                  </a:cxn>
                </a:cxnLst>
                <a:rect l="0" t="0" r="r" b="b"/>
                <a:pathLst>
                  <a:path w="297" h="242">
                    <a:moveTo>
                      <a:pt x="297" y="30"/>
                    </a:moveTo>
                    <a:lnTo>
                      <a:pt x="297" y="30"/>
                    </a:lnTo>
                    <a:lnTo>
                      <a:pt x="295" y="30"/>
                    </a:lnTo>
                    <a:lnTo>
                      <a:pt x="295" y="30"/>
                    </a:lnTo>
                    <a:lnTo>
                      <a:pt x="282" y="33"/>
                    </a:lnTo>
                    <a:lnTo>
                      <a:pt x="267" y="37"/>
                    </a:lnTo>
                    <a:lnTo>
                      <a:pt x="267" y="37"/>
                    </a:lnTo>
                    <a:lnTo>
                      <a:pt x="274" y="31"/>
                    </a:lnTo>
                    <a:lnTo>
                      <a:pt x="280" y="24"/>
                    </a:lnTo>
                    <a:lnTo>
                      <a:pt x="286" y="17"/>
                    </a:lnTo>
                    <a:lnTo>
                      <a:pt x="289" y="7"/>
                    </a:lnTo>
                    <a:lnTo>
                      <a:pt x="289" y="7"/>
                    </a:lnTo>
                    <a:lnTo>
                      <a:pt x="289" y="6"/>
                    </a:lnTo>
                    <a:lnTo>
                      <a:pt x="289" y="6"/>
                    </a:lnTo>
                    <a:lnTo>
                      <a:pt x="287" y="6"/>
                    </a:lnTo>
                    <a:lnTo>
                      <a:pt x="287" y="6"/>
                    </a:lnTo>
                    <a:lnTo>
                      <a:pt x="269" y="15"/>
                    </a:lnTo>
                    <a:lnTo>
                      <a:pt x="250" y="20"/>
                    </a:lnTo>
                    <a:lnTo>
                      <a:pt x="250" y="20"/>
                    </a:lnTo>
                    <a:lnTo>
                      <a:pt x="241" y="11"/>
                    </a:lnTo>
                    <a:lnTo>
                      <a:pt x="230" y="6"/>
                    </a:lnTo>
                    <a:lnTo>
                      <a:pt x="217" y="2"/>
                    </a:lnTo>
                    <a:lnTo>
                      <a:pt x="206" y="0"/>
                    </a:lnTo>
                    <a:lnTo>
                      <a:pt x="206" y="0"/>
                    </a:lnTo>
                    <a:lnTo>
                      <a:pt x="193" y="2"/>
                    </a:lnTo>
                    <a:lnTo>
                      <a:pt x="182" y="6"/>
                    </a:lnTo>
                    <a:lnTo>
                      <a:pt x="171" y="11"/>
                    </a:lnTo>
                    <a:lnTo>
                      <a:pt x="161" y="18"/>
                    </a:lnTo>
                    <a:lnTo>
                      <a:pt x="154" y="28"/>
                    </a:lnTo>
                    <a:lnTo>
                      <a:pt x="149" y="39"/>
                    </a:lnTo>
                    <a:lnTo>
                      <a:pt x="145" y="50"/>
                    </a:lnTo>
                    <a:lnTo>
                      <a:pt x="143" y="63"/>
                    </a:lnTo>
                    <a:lnTo>
                      <a:pt x="143" y="63"/>
                    </a:lnTo>
                    <a:lnTo>
                      <a:pt x="145" y="74"/>
                    </a:lnTo>
                    <a:lnTo>
                      <a:pt x="145" y="74"/>
                    </a:lnTo>
                    <a:lnTo>
                      <a:pt x="126" y="72"/>
                    </a:lnTo>
                    <a:lnTo>
                      <a:pt x="110" y="68"/>
                    </a:lnTo>
                    <a:lnTo>
                      <a:pt x="93" y="63"/>
                    </a:lnTo>
                    <a:lnTo>
                      <a:pt x="78" y="55"/>
                    </a:lnTo>
                    <a:lnTo>
                      <a:pt x="62" y="48"/>
                    </a:lnTo>
                    <a:lnTo>
                      <a:pt x="49" y="37"/>
                    </a:lnTo>
                    <a:lnTo>
                      <a:pt x="36" y="26"/>
                    </a:lnTo>
                    <a:lnTo>
                      <a:pt x="23" y="13"/>
                    </a:lnTo>
                    <a:lnTo>
                      <a:pt x="23" y="13"/>
                    </a:lnTo>
                    <a:lnTo>
                      <a:pt x="23" y="11"/>
                    </a:lnTo>
                    <a:lnTo>
                      <a:pt x="23" y="11"/>
                    </a:lnTo>
                    <a:lnTo>
                      <a:pt x="21" y="13"/>
                    </a:lnTo>
                    <a:lnTo>
                      <a:pt x="21" y="13"/>
                    </a:lnTo>
                    <a:lnTo>
                      <a:pt x="15" y="28"/>
                    </a:lnTo>
                    <a:lnTo>
                      <a:pt x="13" y="43"/>
                    </a:lnTo>
                    <a:lnTo>
                      <a:pt x="13" y="43"/>
                    </a:lnTo>
                    <a:lnTo>
                      <a:pt x="13" y="57"/>
                    </a:lnTo>
                    <a:lnTo>
                      <a:pt x="19" y="70"/>
                    </a:lnTo>
                    <a:lnTo>
                      <a:pt x="26" y="81"/>
                    </a:lnTo>
                    <a:lnTo>
                      <a:pt x="36" y="93"/>
                    </a:lnTo>
                    <a:lnTo>
                      <a:pt x="36" y="93"/>
                    </a:lnTo>
                    <a:lnTo>
                      <a:pt x="24" y="89"/>
                    </a:lnTo>
                    <a:lnTo>
                      <a:pt x="13" y="85"/>
                    </a:lnTo>
                    <a:lnTo>
                      <a:pt x="13" y="85"/>
                    </a:lnTo>
                    <a:lnTo>
                      <a:pt x="13" y="85"/>
                    </a:lnTo>
                    <a:lnTo>
                      <a:pt x="13" y="85"/>
                    </a:lnTo>
                    <a:lnTo>
                      <a:pt x="12" y="87"/>
                    </a:lnTo>
                    <a:lnTo>
                      <a:pt x="12" y="87"/>
                    </a:lnTo>
                    <a:lnTo>
                      <a:pt x="12" y="87"/>
                    </a:lnTo>
                    <a:lnTo>
                      <a:pt x="13" y="96"/>
                    </a:lnTo>
                    <a:lnTo>
                      <a:pt x="15" y="107"/>
                    </a:lnTo>
                    <a:lnTo>
                      <a:pt x="19" y="115"/>
                    </a:lnTo>
                    <a:lnTo>
                      <a:pt x="24" y="124"/>
                    </a:lnTo>
                    <a:lnTo>
                      <a:pt x="30" y="131"/>
                    </a:lnTo>
                    <a:lnTo>
                      <a:pt x="37" y="137"/>
                    </a:lnTo>
                    <a:lnTo>
                      <a:pt x="47" y="143"/>
                    </a:lnTo>
                    <a:lnTo>
                      <a:pt x="56" y="146"/>
                    </a:lnTo>
                    <a:lnTo>
                      <a:pt x="56" y="146"/>
                    </a:lnTo>
                    <a:lnTo>
                      <a:pt x="45" y="146"/>
                    </a:lnTo>
                    <a:lnTo>
                      <a:pt x="36" y="146"/>
                    </a:lnTo>
                    <a:lnTo>
                      <a:pt x="36" y="146"/>
                    </a:lnTo>
                    <a:lnTo>
                      <a:pt x="34" y="146"/>
                    </a:lnTo>
                    <a:lnTo>
                      <a:pt x="34" y="146"/>
                    </a:lnTo>
                    <a:lnTo>
                      <a:pt x="34" y="148"/>
                    </a:lnTo>
                    <a:lnTo>
                      <a:pt x="34" y="148"/>
                    </a:lnTo>
                    <a:lnTo>
                      <a:pt x="37" y="155"/>
                    </a:lnTo>
                    <a:lnTo>
                      <a:pt x="41" y="165"/>
                    </a:lnTo>
                    <a:lnTo>
                      <a:pt x="47" y="170"/>
                    </a:lnTo>
                    <a:lnTo>
                      <a:pt x="54" y="178"/>
                    </a:lnTo>
                    <a:lnTo>
                      <a:pt x="62" y="181"/>
                    </a:lnTo>
                    <a:lnTo>
                      <a:pt x="69" y="187"/>
                    </a:lnTo>
                    <a:lnTo>
                      <a:pt x="78" y="189"/>
                    </a:lnTo>
                    <a:lnTo>
                      <a:pt x="87" y="191"/>
                    </a:lnTo>
                    <a:lnTo>
                      <a:pt x="87" y="191"/>
                    </a:lnTo>
                    <a:lnTo>
                      <a:pt x="71" y="200"/>
                    </a:lnTo>
                    <a:lnTo>
                      <a:pt x="54" y="207"/>
                    </a:lnTo>
                    <a:lnTo>
                      <a:pt x="36" y="211"/>
                    </a:lnTo>
                    <a:lnTo>
                      <a:pt x="15" y="213"/>
                    </a:lnTo>
                    <a:lnTo>
                      <a:pt x="15" y="213"/>
                    </a:lnTo>
                    <a:lnTo>
                      <a:pt x="2" y="213"/>
                    </a:lnTo>
                    <a:lnTo>
                      <a:pt x="2" y="213"/>
                    </a:lnTo>
                    <a:lnTo>
                      <a:pt x="0" y="213"/>
                    </a:lnTo>
                    <a:lnTo>
                      <a:pt x="0" y="213"/>
                    </a:lnTo>
                    <a:lnTo>
                      <a:pt x="0" y="215"/>
                    </a:lnTo>
                    <a:lnTo>
                      <a:pt x="0" y="215"/>
                    </a:lnTo>
                    <a:lnTo>
                      <a:pt x="23" y="228"/>
                    </a:lnTo>
                    <a:lnTo>
                      <a:pt x="45" y="235"/>
                    </a:lnTo>
                    <a:lnTo>
                      <a:pt x="69" y="241"/>
                    </a:lnTo>
                    <a:lnTo>
                      <a:pt x="95" y="242"/>
                    </a:lnTo>
                    <a:lnTo>
                      <a:pt x="95" y="242"/>
                    </a:lnTo>
                    <a:lnTo>
                      <a:pt x="113" y="241"/>
                    </a:lnTo>
                    <a:lnTo>
                      <a:pt x="132" y="239"/>
                    </a:lnTo>
                    <a:lnTo>
                      <a:pt x="150" y="233"/>
                    </a:lnTo>
                    <a:lnTo>
                      <a:pt x="167" y="228"/>
                    </a:lnTo>
                    <a:lnTo>
                      <a:pt x="182" y="220"/>
                    </a:lnTo>
                    <a:lnTo>
                      <a:pt x="197" y="211"/>
                    </a:lnTo>
                    <a:lnTo>
                      <a:pt x="210" y="200"/>
                    </a:lnTo>
                    <a:lnTo>
                      <a:pt x="221" y="189"/>
                    </a:lnTo>
                    <a:lnTo>
                      <a:pt x="232" y="176"/>
                    </a:lnTo>
                    <a:lnTo>
                      <a:pt x="241" y="161"/>
                    </a:lnTo>
                    <a:lnTo>
                      <a:pt x="248" y="148"/>
                    </a:lnTo>
                    <a:lnTo>
                      <a:pt x="256" y="133"/>
                    </a:lnTo>
                    <a:lnTo>
                      <a:pt x="261" y="117"/>
                    </a:lnTo>
                    <a:lnTo>
                      <a:pt x="265" y="102"/>
                    </a:lnTo>
                    <a:lnTo>
                      <a:pt x="267" y="85"/>
                    </a:lnTo>
                    <a:lnTo>
                      <a:pt x="267" y="70"/>
                    </a:lnTo>
                    <a:lnTo>
                      <a:pt x="267" y="70"/>
                    </a:lnTo>
                    <a:lnTo>
                      <a:pt x="267" y="63"/>
                    </a:lnTo>
                    <a:lnTo>
                      <a:pt x="267" y="63"/>
                    </a:lnTo>
                    <a:lnTo>
                      <a:pt x="284" y="48"/>
                    </a:lnTo>
                    <a:lnTo>
                      <a:pt x="297" y="31"/>
                    </a:lnTo>
                    <a:lnTo>
                      <a:pt x="297" y="31"/>
                    </a:lnTo>
                    <a:lnTo>
                      <a:pt x="297" y="30"/>
                    </a:lnTo>
                    <a:lnTo>
                      <a:pt x="297" y="30"/>
                    </a:lnTo>
                    <a:close/>
                  </a:path>
                </a:pathLst>
              </a:custGeom>
              <a:solidFill>
                <a:schemeClr val="accent6">
                  <a:lumMod val="75000"/>
                </a:schemeClr>
              </a:solidFill>
              <a:ln w="9525">
                <a:noFill/>
                <a:round/>
                <a:headEnd/>
                <a:tailEnd/>
              </a:ln>
            </p:spPr>
            <p:txBody>
              <a:bodyPr/>
              <a:lstStyle/>
              <a:p>
                <a:pPr>
                  <a:defRPr/>
                </a:pPr>
                <a:endParaRPr lang="en-US" sz="2400" dirty="0"/>
              </a:p>
            </p:txBody>
          </p:sp>
          <p:sp>
            <p:nvSpPr>
              <p:cNvPr id="15" name="Rectangle 14"/>
              <p:cNvSpPr/>
              <p:nvPr/>
            </p:nvSpPr>
            <p:spPr>
              <a:xfrm>
                <a:off x="4133198" y="6089026"/>
                <a:ext cx="882594" cy="303870"/>
              </a:xfrm>
              <a:prstGeom prst="rect">
                <a:avLst/>
              </a:prstGeom>
            </p:spPr>
            <p:txBody>
              <a:bodyPr wrap="none">
                <a:spAutoFit/>
              </a:bodyPr>
              <a:lstStyle/>
              <a:p>
                <a:r>
                  <a:rPr lang="en-US" dirty="0">
                    <a:solidFill>
                      <a:schemeClr val="tx1">
                        <a:lumMod val="75000"/>
                        <a:lumOff val="25000"/>
                      </a:schemeClr>
                    </a:solidFill>
                    <a:latin typeface="Century Gothic" charset="0"/>
                    <a:ea typeface="Century Gothic" charset="0"/>
                    <a:cs typeface="Century Gothic" charset="0"/>
                  </a:rPr>
                  <a:t>@all4ed</a:t>
                </a:r>
                <a:endParaRPr lang="en-US" dirty="0">
                  <a:latin typeface="Century Gothic" charset="0"/>
                  <a:ea typeface="Century Gothic" charset="0"/>
                  <a:cs typeface="Century Gothic" charset="0"/>
                </a:endParaRPr>
              </a:p>
            </p:txBody>
          </p:sp>
        </p:grpSp>
        <p:grpSp>
          <p:nvGrpSpPr>
            <p:cNvPr id="7" name="Group 6"/>
            <p:cNvGrpSpPr/>
            <p:nvPr/>
          </p:nvGrpSpPr>
          <p:grpSpPr>
            <a:xfrm>
              <a:off x="1890818" y="6258572"/>
              <a:ext cx="2313141" cy="369332"/>
              <a:chOff x="7490107" y="6158803"/>
              <a:chExt cx="2313141" cy="369332"/>
            </a:xfrm>
          </p:grpSpPr>
          <p:sp>
            <p:nvSpPr>
              <p:cNvPr id="17" name="Freeform 7"/>
              <p:cNvSpPr>
                <a:spLocks/>
              </p:cNvSpPr>
              <p:nvPr/>
            </p:nvSpPr>
            <p:spPr bwMode="auto">
              <a:xfrm>
                <a:off x="7490107" y="6273692"/>
                <a:ext cx="206610" cy="169546"/>
              </a:xfrm>
              <a:custGeom>
                <a:avLst/>
                <a:gdLst/>
                <a:ahLst/>
                <a:cxnLst>
                  <a:cxn ang="0">
                    <a:pos x="295" y="30"/>
                  </a:cxn>
                  <a:cxn ang="0">
                    <a:pos x="267" y="37"/>
                  </a:cxn>
                  <a:cxn ang="0">
                    <a:pos x="280" y="24"/>
                  </a:cxn>
                  <a:cxn ang="0">
                    <a:pos x="289" y="7"/>
                  </a:cxn>
                  <a:cxn ang="0">
                    <a:pos x="287" y="6"/>
                  </a:cxn>
                  <a:cxn ang="0">
                    <a:pos x="250" y="20"/>
                  </a:cxn>
                  <a:cxn ang="0">
                    <a:pos x="230" y="6"/>
                  </a:cxn>
                  <a:cxn ang="0">
                    <a:pos x="206" y="0"/>
                  </a:cxn>
                  <a:cxn ang="0">
                    <a:pos x="171" y="11"/>
                  </a:cxn>
                  <a:cxn ang="0">
                    <a:pos x="149" y="39"/>
                  </a:cxn>
                  <a:cxn ang="0">
                    <a:pos x="143" y="63"/>
                  </a:cxn>
                  <a:cxn ang="0">
                    <a:pos x="126" y="72"/>
                  </a:cxn>
                  <a:cxn ang="0">
                    <a:pos x="78" y="55"/>
                  </a:cxn>
                  <a:cxn ang="0">
                    <a:pos x="36" y="26"/>
                  </a:cxn>
                  <a:cxn ang="0">
                    <a:pos x="23" y="11"/>
                  </a:cxn>
                  <a:cxn ang="0">
                    <a:pos x="21" y="13"/>
                  </a:cxn>
                  <a:cxn ang="0">
                    <a:pos x="13" y="43"/>
                  </a:cxn>
                  <a:cxn ang="0">
                    <a:pos x="26" y="81"/>
                  </a:cxn>
                  <a:cxn ang="0">
                    <a:pos x="24" y="89"/>
                  </a:cxn>
                  <a:cxn ang="0">
                    <a:pos x="13" y="85"/>
                  </a:cxn>
                  <a:cxn ang="0">
                    <a:pos x="12" y="87"/>
                  </a:cxn>
                  <a:cxn ang="0">
                    <a:pos x="15" y="107"/>
                  </a:cxn>
                  <a:cxn ang="0">
                    <a:pos x="30" y="131"/>
                  </a:cxn>
                  <a:cxn ang="0">
                    <a:pos x="56" y="146"/>
                  </a:cxn>
                  <a:cxn ang="0">
                    <a:pos x="36" y="146"/>
                  </a:cxn>
                  <a:cxn ang="0">
                    <a:pos x="34" y="146"/>
                  </a:cxn>
                  <a:cxn ang="0">
                    <a:pos x="37" y="155"/>
                  </a:cxn>
                  <a:cxn ang="0">
                    <a:pos x="54" y="178"/>
                  </a:cxn>
                  <a:cxn ang="0">
                    <a:pos x="78" y="189"/>
                  </a:cxn>
                  <a:cxn ang="0">
                    <a:pos x="71" y="200"/>
                  </a:cxn>
                  <a:cxn ang="0">
                    <a:pos x="15" y="213"/>
                  </a:cxn>
                  <a:cxn ang="0">
                    <a:pos x="2" y="213"/>
                  </a:cxn>
                  <a:cxn ang="0">
                    <a:pos x="0" y="215"/>
                  </a:cxn>
                  <a:cxn ang="0">
                    <a:pos x="45" y="235"/>
                  </a:cxn>
                  <a:cxn ang="0">
                    <a:pos x="95" y="242"/>
                  </a:cxn>
                  <a:cxn ang="0">
                    <a:pos x="150" y="233"/>
                  </a:cxn>
                  <a:cxn ang="0">
                    <a:pos x="197" y="211"/>
                  </a:cxn>
                  <a:cxn ang="0">
                    <a:pos x="232" y="176"/>
                  </a:cxn>
                  <a:cxn ang="0">
                    <a:pos x="256" y="133"/>
                  </a:cxn>
                  <a:cxn ang="0">
                    <a:pos x="267" y="85"/>
                  </a:cxn>
                  <a:cxn ang="0">
                    <a:pos x="267" y="63"/>
                  </a:cxn>
                  <a:cxn ang="0">
                    <a:pos x="297" y="31"/>
                  </a:cxn>
                  <a:cxn ang="0">
                    <a:pos x="297" y="30"/>
                  </a:cxn>
                </a:cxnLst>
                <a:rect l="0" t="0" r="r" b="b"/>
                <a:pathLst>
                  <a:path w="297" h="242">
                    <a:moveTo>
                      <a:pt x="297" y="30"/>
                    </a:moveTo>
                    <a:lnTo>
                      <a:pt x="297" y="30"/>
                    </a:lnTo>
                    <a:lnTo>
                      <a:pt x="295" y="30"/>
                    </a:lnTo>
                    <a:lnTo>
                      <a:pt x="295" y="30"/>
                    </a:lnTo>
                    <a:lnTo>
                      <a:pt x="282" y="33"/>
                    </a:lnTo>
                    <a:lnTo>
                      <a:pt x="267" y="37"/>
                    </a:lnTo>
                    <a:lnTo>
                      <a:pt x="267" y="37"/>
                    </a:lnTo>
                    <a:lnTo>
                      <a:pt x="274" y="31"/>
                    </a:lnTo>
                    <a:lnTo>
                      <a:pt x="280" y="24"/>
                    </a:lnTo>
                    <a:lnTo>
                      <a:pt x="286" y="17"/>
                    </a:lnTo>
                    <a:lnTo>
                      <a:pt x="289" y="7"/>
                    </a:lnTo>
                    <a:lnTo>
                      <a:pt x="289" y="7"/>
                    </a:lnTo>
                    <a:lnTo>
                      <a:pt x="289" y="6"/>
                    </a:lnTo>
                    <a:lnTo>
                      <a:pt x="289" y="6"/>
                    </a:lnTo>
                    <a:lnTo>
                      <a:pt x="287" y="6"/>
                    </a:lnTo>
                    <a:lnTo>
                      <a:pt x="287" y="6"/>
                    </a:lnTo>
                    <a:lnTo>
                      <a:pt x="269" y="15"/>
                    </a:lnTo>
                    <a:lnTo>
                      <a:pt x="250" y="20"/>
                    </a:lnTo>
                    <a:lnTo>
                      <a:pt x="250" y="20"/>
                    </a:lnTo>
                    <a:lnTo>
                      <a:pt x="241" y="11"/>
                    </a:lnTo>
                    <a:lnTo>
                      <a:pt x="230" y="6"/>
                    </a:lnTo>
                    <a:lnTo>
                      <a:pt x="217" y="2"/>
                    </a:lnTo>
                    <a:lnTo>
                      <a:pt x="206" y="0"/>
                    </a:lnTo>
                    <a:lnTo>
                      <a:pt x="206" y="0"/>
                    </a:lnTo>
                    <a:lnTo>
                      <a:pt x="193" y="2"/>
                    </a:lnTo>
                    <a:lnTo>
                      <a:pt x="182" y="6"/>
                    </a:lnTo>
                    <a:lnTo>
                      <a:pt x="171" y="11"/>
                    </a:lnTo>
                    <a:lnTo>
                      <a:pt x="161" y="18"/>
                    </a:lnTo>
                    <a:lnTo>
                      <a:pt x="154" y="28"/>
                    </a:lnTo>
                    <a:lnTo>
                      <a:pt x="149" y="39"/>
                    </a:lnTo>
                    <a:lnTo>
                      <a:pt x="145" y="50"/>
                    </a:lnTo>
                    <a:lnTo>
                      <a:pt x="143" y="63"/>
                    </a:lnTo>
                    <a:lnTo>
                      <a:pt x="143" y="63"/>
                    </a:lnTo>
                    <a:lnTo>
                      <a:pt x="145" y="74"/>
                    </a:lnTo>
                    <a:lnTo>
                      <a:pt x="145" y="74"/>
                    </a:lnTo>
                    <a:lnTo>
                      <a:pt x="126" y="72"/>
                    </a:lnTo>
                    <a:lnTo>
                      <a:pt x="110" y="68"/>
                    </a:lnTo>
                    <a:lnTo>
                      <a:pt x="93" y="63"/>
                    </a:lnTo>
                    <a:lnTo>
                      <a:pt x="78" y="55"/>
                    </a:lnTo>
                    <a:lnTo>
                      <a:pt x="62" y="48"/>
                    </a:lnTo>
                    <a:lnTo>
                      <a:pt x="49" y="37"/>
                    </a:lnTo>
                    <a:lnTo>
                      <a:pt x="36" y="26"/>
                    </a:lnTo>
                    <a:lnTo>
                      <a:pt x="23" y="13"/>
                    </a:lnTo>
                    <a:lnTo>
                      <a:pt x="23" y="13"/>
                    </a:lnTo>
                    <a:lnTo>
                      <a:pt x="23" y="11"/>
                    </a:lnTo>
                    <a:lnTo>
                      <a:pt x="23" y="11"/>
                    </a:lnTo>
                    <a:lnTo>
                      <a:pt x="21" y="13"/>
                    </a:lnTo>
                    <a:lnTo>
                      <a:pt x="21" y="13"/>
                    </a:lnTo>
                    <a:lnTo>
                      <a:pt x="15" y="28"/>
                    </a:lnTo>
                    <a:lnTo>
                      <a:pt x="13" y="43"/>
                    </a:lnTo>
                    <a:lnTo>
                      <a:pt x="13" y="43"/>
                    </a:lnTo>
                    <a:lnTo>
                      <a:pt x="13" y="57"/>
                    </a:lnTo>
                    <a:lnTo>
                      <a:pt x="19" y="70"/>
                    </a:lnTo>
                    <a:lnTo>
                      <a:pt x="26" y="81"/>
                    </a:lnTo>
                    <a:lnTo>
                      <a:pt x="36" y="93"/>
                    </a:lnTo>
                    <a:lnTo>
                      <a:pt x="36" y="93"/>
                    </a:lnTo>
                    <a:lnTo>
                      <a:pt x="24" y="89"/>
                    </a:lnTo>
                    <a:lnTo>
                      <a:pt x="13" y="85"/>
                    </a:lnTo>
                    <a:lnTo>
                      <a:pt x="13" y="85"/>
                    </a:lnTo>
                    <a:lnTo>
                      <a:pt x="13" y="85"/>
                    </a:lnTo>
                    <a:lnTo>
                      <a:pt x="13" y="85"/>
                    </a:lnTo>
                    <a:lnTo>
                      <a:pt x="12" y="87"/>
                    </a:lnTo>
                    <a:lnTo>
                      <a:pt x="12" y="87"/>
                    </a:lnTo>
                    <a:lnTo>
                      <a:pt x="12" y="87"/>
                    </a:lnTo>
                    <a:lnTo>
                      <a:pt x="13" y="96"/>
                    </a:lnTo>
                    <a:lnTo>
                      <a:pt x="15" y="107"/>
                    </a:lnTo>
                    <a:lnTo>
                      <a:pt x="19" y="115"/>
                    </a:lnTo>
                    <a:lnTo>
                      <a:pt x="24" y="124"/>
                    </a:lnTo>
                    <a:lnTo>
                      <a:pt x="30" y="131"/>
                    </a:lnTo>
                    <a:lnTo>
                      <a:pt x="37" y="137"/>
                    </a:lnTo>
                    <a:lnTo>
                      <a:pt x="47" y="143"/>
                    </a:lnTo>
                    <a:lnTo>
                      <a:pt x="56" y="146"/>
                    </a:lnTo>
                    <a:lnTo>
                      <a:pt x="56" y="146"/>
                    </a:lnTo>
                    <a:lnTo>
                      <a:pt x="45" y="146"/>
                    </a:lnTo>
                    <a:lnTo>
                      <a:pt x="36" y="146"/>
                    </a:lnTo>
                    <a:lnTo>
                      <a:pt x="36" y="146"/>
                    </a:lnTo>
                    <a:lnTo>
                      <a:pt x="34" y="146"/>
                    </a:lnTo>
                    <a:lnTo>
                      <a:pt x="34" y="146"/>
                    </a:lnTo>
                    <a:lnTo>
                      <a:pt x="34" y="148"/>
                    </a:lnTo>
                    <a:lnTo>
                      <a:pt x="34" y="148"/>
                    </a:lnTo>
                    <a:lnTo>
                      <a:pt x="37" y="155"/>
                    </a:lnTo>
                    <a:lnTo>
                      <a:pt x="41" y="165"/>
                    </a:lnTo>
                    <a:lnTo>
                      <a:pt x="47" y="170"/>
                    </a:lnTo>
                    <a:lnTo>
                      <a:pt x="54" y="178"/>
                    </a:lnTo>
                    <a:lnTo>
                      <a:pt x="62" y="181"/>
                    </a:lnTo>
                    <a:lnTo>
                      <a:pt x="69" y="187"/>
                    </a:lnTo>
                    <a:lnTo>
                      <a:pt x="78" y="189"/>
                    </a:lnTo>
                    <a:lnTo>
                      <a:pt x="87" y="191"/>
                    </a:lnTo>
                    <a:lnTo>
                      <a:pt x="87" y="191"/>
                    </a:lnTo>
                    <a:lnTo>
                      <a:pt x="71" y="200"/>
                    </a:lnTo>
                    <a:lnTo>
                      <a:pt x="54" y="207"/>
                    </a:lnTo>
                    <a:lnTo>
                      <a:pt x="36" y="211"/>
                    </a:lnTo>
                    <a:lnTo>
                      <a:pt x="15" y="213"/>
                    </a:lnTo>
                    <a:lnTo>
                      <a:pt x="15" y="213"/>
                    </a:lnTo>
                    <a:lnTo>
                      <a:pt x="2" y="213"/>
                    </a:lnTo>
                    <a:lnTo>
                      <a:pt x="2" y="213"/>
                    </a:lnTo>
                    <a:lnTo>
                      <a:pt x="0" y="213"/>
                    </a:lnTo>
                    <a:lnTo>
                      <a:pt x="0" y="213"/>
                    </a:lnTo>
                    <a:lnTo>
                      <a:pt x="0" y="215"/>
                    </a:lnTo>
                    <a:lnTo>
                      <a:pt x="0" y="215"/>
                    </a:lnTo>
                    <a:lnTo>
                      <a:pt x="23" y="228"/>
                    </a:lnTo>
                    <a:lnTo>
                      <a:pt x="45" y="235"/>
                    </a:lnTo>
                    <a:lnTo>
                      <a:pt x="69" y="241"/>
                    </a:lnTo>
                    <a:lnTo>
                      <a:pt x="95" y="242"/>
                    </a:lnTo>
                    <a:lnTo>
                      <a:pt x="95" y="242"/>
                    </a:lnTo>
                    <a:lnTo>
                      <a:pt x="113" y="241"/>
                    </a:lnTo>
                    <a:lnTo>
                      <a:pt x="132" y="239"/>
                    </a:lnTo>
                    <a:lnTo>
                      <a:pt x="150" y="233"/>
                    </a:lnTo>
                    <a:lnTo>
                      <a:pt x="167" y="228"/>
                    </a:lnTo>
                    <a:lnTo>
                      <a:pt x="182" y="220"/>
                    </a:lnTo>
                    <a:lnTo>
                      <a:pt x="197" y="211"/>
                    </a:lnTo>
                    <a:lnTo>
                      <a:pt x="210" y="200"/>
                    </a:lnTo>
                    <a:lnTo>
                      <a:pt x="221" y="189"/>
                    </a:lnTo>
                    <a:lnTo>
                      <a:pt x="232" y="176"/>
                    </a:lnTo>
                    <a:lnTo>
                      <a:pt x="241" y="161"/>
                    </a:lnTo>
                    <a:lnTo>
                      <a:pt x="248" y="148"/>
                    </a:lnTo>
                    <a:lnTo>
                      <a:pt x="256" y="133"/>
                    </a:lnTo>
                    <a:lnTo>
                      <a:pt x="261" y="117"/>
                    </a:lnTo>
                    <a:lnTo>
                      <a:pt x="265" y="102"/>
                    </a:lnTo>
                    <a:lnTo>
                      <a:pt x="267" y="85"/>
                    </a:lnTo>
                    <a:lnTo>
                      <a:pt x="267" y="70"/>
                    </a:lnTo>
                    <a:lnTo>
                      <a:pt x="267" y="70"/>
                    </a:lnTo>
                    <a:lnTo>
                      <a:pt x="267" y="63"/>
                    </a:lnTo>
                    <a:lnTo>
                      <a:pt x="267" y="63"/>
                    </a:lnTo>
                    <a:lnTo>
                      <a:pt x="284" y="48"/>
                    </a:lnTo>
                    <a:lnTo>
                      <a:pt x="297" y="31"/>
                    </a:lnTo>
                    <a:lnTo>
                      <a:pt x="297" y="31"/>
                    </a:lnTo>
                    <a:lnTo>
                      <a:pt x="297" y="30"/>
                    </a:lnTo>
                    <a:lnTo>
                      <a:pt x="297" y="30"/>
                    </a:lnTo>
                    <a:close/>
                  </a:path>
                </a:pathLst>
              </a:custGeom>
              <a:solidFill>
                <a:schemeClr val="accent6">
                  <a:lumMod val="75000"/>
                </a:schemeClr>
              </a:solidFill>
              <a:ln w="9525">
                <a:noFill/>
                <a:round/>
                <a:headEnd/>
                <a:tailEnd/>
              </a:ln>
            </p:spPr>
            <p:txBody>
              <a:bodyPr/>
              <a:lstStyle/>
              <a:p>
                <a:pPr>
                  <a:defRPr/>
                </a:pPr>
                <a:endParaRPr lang="en-US" sz="2400" dirty="0"/>
              </a:p>
            </p:txBody>
          </p:sp>
          <p:sp>
            <p:nvSpPr>
              <p:cNvPr id="18" name="Rectangle 17"/>
              <p:cNvSpPr/>
              <p:nvPr/>
            </p:nvSpPr>
            <p:spPr>
              <a:xfrm>
                <a:off x="7674139" y="6158803"/>
                <a:ext cx="2129109" cy="369332"/>
              </a:xfrm>
              <a:prstGeom prst="rect">
                <a:avLst/>
              </a:prstGeom>
            </p:spPr>
            <p:txBody>
              <a:bodyPr wrap="none">
                <a:spAutoFit/>
              </a:bodyPr>
              <a:lstStyle/>
              <a:p>
                <a:r>
                  <a:rPr lang="en-US" dirty="0">
                    <a:solidFill>
                      <a:schemeClr val="tx1">
                        <a:lumMod val="75000"/>
                        <a:lumOff val="25000"/>
                      </a:schemeClr>
                    </a:solidFill>
                    <a:latin typeface="Century Gothic" charset="0"/>
                    <a:ea typeface="Century Gothic" charset="0"/>
                    <a:cs typeface="Century Gothic" charset="0"/>
                  </a:rPr>
                  <a:t>@deeperlearning</a:t>
                </a:r>
              </a:p>
            </p:txBody>
          </p:sp>
        </p:grpSp>
      </p:grpSp>
      <p:sp>
        <p:nvSpPr>
          <p:cNvPr id="3" name="TextBox 2"/>
          <p:cNvSpPr txBox="1"/>
          <p:nvPr/>
        </p:nvSpPr>
        <p:spPr>
          <a:xfrm>
            <a:off x="5741864" y="5541944"/>
            <a:ext cx="1628972" cy="646331"/>
          </a:xfrm>
          <a:prstGeom prst="rect">
            <a:avLst/>
          </a:prstGeom>
          <a:noFill/>
        </p:spPr>
        <p:txBody>
          <a:bodyPr wrap="none" rtlCol="0">
            <a:spAutoFit/>
          </a:bodyPr>
          <a:lstStyle/>
          <a:p>
            <a:r>
              <a:rPr lang="en-US" dirty="0">
                <a:solidFill>
                  <a:schemeClr val="tx1">
                    <a:lumMod val="75000"/>
                    <a:lumOff val="25000"/>
                  </a:schemeClr>
                </a:solidFill>
                <a:latin typeface="Century Gothic" charset="0"/>
                <a:ea typeface="Century Gothic" charset="0"/>
                <a:cs typeface="Century Gothic" charset="0"/>
              </a:rPr>
              <a:t>#NextGenHS</a:t>
            </a:r>
            <a:endParaRPr lang="en-US" dirty="0">
              <a:latin typeface="Century Gothic" charset="0"/>
              <a:ea typeface="Century Gothic" charset="0"/>
              <a:cs typeface="Century Gothic" charset="0"/>
            </a:endParaRPr>
          </a:p>
          <a:p>
            <a:endParaRPr lang="en-US" dirty="0"/>
          </a:p>
        </p:txBody>
      </p:sp>
    </p:spTree>
    <p:extLst>
      <p:ext uri="{BB962C8B-B14F-4D97-AF65-F5344CB8AC3E}">
        <p14:creationId xmlns:p14="http://schemas.microsoft.com/office/powerpoint/2010/main" val="153899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8565"/>
            <a:ext cx="13377333" cy="8921090"/>
          </a:xfrm>
          <a:prstGeom prst="rect">
            <a:avLst/>
          </a:prstGeom>
        </p:spPr>
      </p:pic>
      <p:sp>
        <p:nvSpPr>
          <p:cNvPr id="2" name="Title 1"/>
          <p:cNvSpPr>
            <a:spLocks noGrp="1"/>
          </p:cNvSpPr>
          <p:nvPr>
            <p:ph type="ctrTitle"/>
          </p:nvPr>
        </p:nvSpPr>
        <p:spPr>
          <a:xfrm>
            <a:off x="534350" y="-241358"/>
            <a:ext cx="5223933" cy="4898745"/>
          </a:xfrm>
        </p:spPr>
        <p:txBody>
          <a:bodyPr>
            <a:noAutofit/>
          </a:bodyPr>
          <a:lstStyle/>
          <a:p>
            <a:r>
              <a:rPr lang="en-US" sz="4400" dirty="0"/>
              <a:t>We live in a global economy and we must provide deeper learning experiences for </a:t>
            </a:r>
            <a:br>
              <a:rPr lang="en-US" sz="4400" dirty="0"/>
            </a:br>
            <a:r>
              <a:rPr lang="en-US" sz="4400" i="1" dirty="0"/>
              <a:t>all</a:t>
            </a:r>
            <a:r>
              <a:rPr lang="en-US" sz="4400" dirty="0"/>
              <a:t> students.</a:t>
            </a:r>
            <a:endParaRPr lang="en-US" sz="4400" dirty="0">
              <a:solidFill>
                <a:schemeClr val="tx1"/>
              </a:solidFill>
            </a:endParaRPr>
          </a:p>
        </p:txBody>
      </p:sp>
      <p:pic>
        <p:nvPicPr>
          <p:cNvPr id="5" name="Picture 4"/>
          <p:cNvPicPr>
            <a:picLocks noChangeAspect="1"/>
          </p:cNvPicPr>
          <p:nvPr/>
        </p:nvPicPr>
        <p:blipFill>
          <a:blip r:embed="rId4"/>
          <a:stretch>
            <a:fillRect/>
          </a:stretch>
        </p:blipFill>
        <p:spPr>
          <a:xfrm>
            <a:off x="11503470" y="6257925"/>
            <a:ext cx="540893" cy="530876"/>
          </a:xfrm>
          <a:prstGeom prst="rect">
            <a:avLst/>
          </a:prstGeom>
        </p:spPr>
      </p:pic>
      <p:sp>
        <p:nvSpPr>
          <p:cNvPr id="7" name="Rectangle 6"/>
          <p:cNvSpPr/>
          <p:nvPr/>
        </p:nvSpPr>
        <p:spPr>
          <a:xfrm>
            <a:off x="534350" y="6788801"/>
            <a:ext cx="8959846" cy="307777"/>
          </a:xfrm>
          <a:prstGeom prst="rect">
            <a:avLst/>
          </a:prstGeom>
        </p:spPr>
        <p:txBody>
          <a:bodyPr wrap="square" anchor="t">
            <a:spAutoFit/>
          </a:bodyPr>
          <a:lstStyle/>
          <a:p>
            <a:r>
              <a:rPr lang="en-US" sz="1400" dirty="0">
                <a:solidFill>
                  <a:schemeClr val="bg1"/>
                </a:solidFill>
              </a:rPr>
              <a:t>Source: </a:t>
            </a:r>
            <a:r>
              <a:rPr lang="en-US" sz="1400" dirty="0">
                <a:solidFill>
                  <a:schemeClr val="tx1">
                    <a:lumMod val="75000"/>
                    <a:lumOff val="25000"/>
                  </a:schemeClr>
                </a:solidFill>
                <a:hlinkClick r:id="rId5"/>
              </a:rPr>
              <a:t>http://deeperlearning4all.org/about-deeper-learning</a:t>
            </a:r>
            <a:r>
              <a:rPr lang="en-US" sz="1400" dirty="0">
                <a:solidFill>
                  <a:schemeClr val="tx1">
                    <a:lumMod val="75000"/>
                    <a:lumOff val="25000"/>
                  </a:schemeClr>
                </a:solidFill>
              </a:rPr>
              <a:t> </a:t>
            </a:r>
            <a:r>
              <a:rPr lang="en-US" sz="1400" dirty="0">
                <a:solidFill>
                  <a:schemeClr val="bg1"/>
                </a:solidFill>
              </a:rPr>
              <a:t>(accessed September 23, 2016)</a:t>
            </a:r>
          </a:p>
        </p:txBody>
      </p:sp>
      <p:sp>
        <p:nvSpPr>
          <p:cNvPr id="9" name="Rectangle 8"/>
          <p:cNvSpPr/>
          <p:nvPr/>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047ECE20-23C7-3444-8BB2-56181375A1C9}" type="slidenum">
              <a:rPr lang="en-US" sz="1100" smtClean="0">
                <a:solidFill>
                  <a:schemeClr val="bg1">
                    <a:lumMod val="50000"/>
                  </a:schemeClr>
                </a:solidFill>
              </a:rPr>
              <a:t>10</a:t>
            </a:fld>
            <a:endParaRPr lang="en-US" sz="1100" dirty="0">
              <a:solidFill>
                <a:schemeClr val="bg1">
                  <a:lumMod val="50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95765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Reflections</a:t>
            </a:r>
          </a:p>
        </p:txBody>
      </p:sp>
      <p:sp>
        <p:nvSpPr>
          <p:cNvPr id="3" name="Subtitle 2"/>
          <p:cNvSpPr>
            <a:spLocks noGrp="1"/>
          </p:cNvSpPr>
          <p:nvPr>
            <p:ph type="subTitle" idx="1"/>
          </p:nvPr>
        </p:nvSpPr>
        <p:spPr>
          <a:xfrm>
            <a:off x="731520" y="2265388"/>
            <a:ext cx="10850880" cy="2381039"/>
          </a:xfrm>
        </p:spPr>
        <p:txBody>
          <a:bodyPr/>
          <a:lstStyle/>
          <a:p>
            <a:pPr marL="342900" indent="-342900" algn="l">
              <a:spcBef>
                <a:spcPts val="0"/>
              </a:spcBef>
              <a:spcAft>
                <a:spcPts val="1200"/>
              </a:spcAft>
              <a:buFont typeface="Arial" panose="020B0604020202020204" pitchFamily="34" charset="0"/>
              <a:buChar char="•"/>
            </a:pPr>
            <a:r>
              <a:rPr lang="en-US" dirty="0">
                <a:solidFill>
                  <a:srgbClr val="404040"/>
                </a:solidFill>
                <a:latin typeface="Century Gothic" panose="020B0502020202020204" pitchFamily="34" charset="0"/>
                <a:sym typeface="Symbol" charset="0"/>
              </a:rPr>
              <a:t>If all goes as planned, what would be different as a result of this work?</a:t>
            </a:r>
            <a:endParaRPr lang="en-US" dirty="0">
              <a:solidFill>
                <a:schemeClr val="tx1"/>
              </a:solidFill>
              <a:latin typeface="Century Gothic" panose="020B0502020202020204" pitchFamily="34" charset="0"/>
              <a:sym typeface="Symbol" charset="0"/>
            </a:endParaRPr>
          </a:p>
          <a:p>
            <a:pPr marL="342900" indent="-342900" algn="l">
              <a:spcBef>
                <a:spcPts val="0"/>
              </a:spcBef>
              <a:spcAft>
                <a:spcPts val="1200"/>
              </a:spcAft>
              <a:buFont typeface="Arial" panose="020B0604020202020204" pitchFamily="34" charset="0"/>
              <a:buChar char="•"/>
            </a:pPr>
            <a:r>
              <a:rPr lang="en-US" dirty="0">
                <a:solidFill>
                  <a:srgbClr val="404040"/>
                </a:solidFill>
                <a:latin typeface="Century Gothic" panose="020B0502020202020204" pitchFamily="34" charset="0"/>
                <a:sym typeface="Symbol" charset="0"/>
              </a:rPr>
              <a:t>How will you know you are on track to accomplish your outcomes?</a:t>
            </a:r>
            <a:endParaRPr lang="en-US" dirty="0">
              <a:solidFill>
                <a:schemeClr val="tx1"/>
              </a:solidFill>
              <a:latin typeface="Century Gothic" panose="020B0502020202020204" pitchFamily="34" charset="0"/>
              <a:sym typeface="Symbol" charset="0"/>
            </a:endParaRPr>
          </a:p>
          <a:p>
            <a:pPr marL="342900" indent="-342900" algn="l">
              <a:spcBef>
                <a:spcPts val="0"/>
              </a:spcBef>
              <a:spcAft>
                <a:spcPts val="1200"/>
              </a:spcAft>
              <a:buFont typeface="Arial" panose="020B0604020202020204" pitchFamily="34" charset="0"/>
              <a:buChar char="•"/>
            </a:pPr>
            <a:r>
              <a:rPr lang="en-US" dirty="0">
                <a:solidFill>
                  <a:srgbClr val="404040"/>
                </a:solidFill>
                <a:latin typeface="Century Gothic" panose="020B0502020202020204" pitchFamily="34" charset="0"/>
                <a:sym typeface="Symbol" charset="0"/>
              </a:rPr>
              <a:t>How </a:t>
            </a:r>
            <a:r>
              <a:rPr lang="en-US" dirty="0">
                <a:solidFill>
                  <a:srgbClr val="404040"/>
                </a:solidFill>
                <a:latin typeface="Century Gothic" panose="020B0502020202020204" pitchFamily="34" charset="0"/>
              </a:rPr>
              <a:t>will you know when you have achieved these outcomes?</a:t>
            </a:r>
            <a:r>
              <a:rPr lang="en-US" dirty="0">
                <a:solidFill>
                  <a:srgbClr val="212121"/>
                </a:solidFill>
                <a:latin typeface="Calibri" charset="0"/>
              </a:rPr>
              <a:t> </a:t>
            </a:r>
            <a:endParaRPr lang="en-US" dirty="0">
              <a:solidFill>
                <a:schemeClr val="tx1"/>
              </a:solidFill>
              <a:latin typeface="Calibri" charset="0"/>
            </a:endParaRPr>
          </a:p>
          <a:p>
            <a:endParaRPr lang="en-US" dirty="0">
              <a:solidFill>
                <a:schemeClr val="tx1"/>
              </a:solidFill>
            </a:endParaRPr>
          </a:p>
        </p:txBody>
      </p:sp>
      <p:sp>
        <p:nvSpPr>
          <p:cNvPr id="6" name="Freeform 95"/>
          <p:cNvSpPr>
            <a:spLocks noEditPoints="1"/>
          </p:cNvSpPr>
          <p:nvPr/>
        </p:nvSpPr>
        <p:spPr bwMode="auto">
          <a:xfrm>
            <a:off x="224650" y="24647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dirty="0"/>
          </a:p>
        </p:txBody>
      </p:sp>
    </p:spTree>
    <p:extLst>
      <p:ext uri="{BB962C8B-B14F-4D97-AF65-F5344CB8AC3E}">
        <p14:creationId xmlns:p14="http://schemas.microsoft.com/office/powerpoint/2010/main" val="7861871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Policies, Procedures, and Practices</a:t>
            </a:r>
          </a:p>
        </p:txBody>
      </p:sp>
      <p:sp>
        <p:nvSpPr>
          <p:cNvPr id="3" name="Subtitle 2"/>
          <p:cNvSpPr>
            <a:spLocks noGrp="1"/>
          </p:cNvSpPr>
          <p:nvPr>
            <p:ph type="subTitle" idx="1"/>
          </p:nvPr>
        </p:nvSpPr>
        <p:spPr>
          <a:xfrm>
            <a:off x="609600" y="1796902"/>
            <a:ext cx="10972800" cy="4339203"/>
          </a:xfrm>
        </p:spPr>
        <p:txBody>
          <a:bodyPr/>
          <a:lstStyle/>
          <a:p>
            <a:pPr marL="342900" indent="-342900" algn="l">
              <a:spcBef>
                <a:spcPts val="0"/>
              </a:spcBef>
              <a:spcAft>
                <a:spcPts val="1200"/>
              </a:spcAft>
              <a:buFont typeface="Arial" charset="0"/>
              <a:buChar char="•"/>
            </a:pPr>
            <a:r>
              <a:rPr lang="en-US" dirty="0"/>
              <a:t>In what ways have the moral and economic impacts on participation in deeper learning been provided?</a:t>
            </a:r>
          </a:p>
          <a:p>
            <a:pPr marL="342900" indent="-342900" algn="l">
              <a:spcBef>
                <a:spcPts val="0"/>
              </a:spcBef>
              <a:spcAft>
                <a:spcPts val="1200"/>
              </a:spcAft>
              <a:buFont typeface="Arial" charset="0"/>
              <a:buChar char="•"/>
            </a:pPr>
            <a:r>
              <a:rPr lang="en-US" dirty="0"/>
              <a:t>Provide examples of the research needed to support buy-in, involvement, and implementation.</a:t>
            </a:r>
          </a:p>
          <a:p>
            <a:pPr marL="342900" indent="-342900" algn="l">
              <a:spcBef>
                <a:spcPts val="0"/>
              </a:spcBef>
              <a:spcAft>
                <a:spcPts val="1200"/>
              </a:spcAft>
              <a:buFont typeface="Arial" charset="0"/>
              <a:buChar char="•"/>
            </a:pPr>
            <a:r>
              <a:rPr lang="en-US" dirty="0"/>
              <a:t>Are there staff members who can share their positive experiences related to access to deeper learning approaches for traditionally underserved students?</a:t>
            </a:r>
          </a:p>
          <a:p>
            <a:pPr marL="342900" indent="-342900" algn="l">
              <a:spcBef>
                <a:spcPts val="0"/>
              </a:spcBef>
              <a:spcAft>
                <a:spcPts val="1200"/>
              </a:spcAft>
              <a:buFont typeface="Arial" charset="0"/>
              <a:buChar char="•"/>
            </a:pPr>
            <a:r>
              <a:rPr lang="en-US" dirty="0"/>
              <a:t>What types of professional development are needed to support educator involvement and buy-in?</a:t>
            </a:r>
          </a:p>
        </p:txBody>
      </p:sp>
      <p:sp>
        <p:nvSpPr>
          <p:cNvPr id="7" name="Rectangle 6"/>
          <p:cNvSpPr/>
          <p:nvPr/>
        </p:nvSpPr>
        <p:spPr>
          <a:xfrm>
            <a:off x="11516566" y="179668"/>
            <a:ext cx="357187" cy="3571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6C957933-B845-504A-B863-BC5A28879345}" type="slidenum">
              <a:rPr lang="en-US" sz="800" smtClean="0"/>
              <a:t>101</a:t>
            </a:fld>
            <a:endParaRPr lang="en-US" sz="800" dirty="0">
              <a:latin typeface="Open Sans" pitchFamily="34" charset="0"/>
              <a:ea typeface="Open Sans" pitchFamily="34" charset="0"/>
              <a:cs typeface="Open Sans" pitchFamily="34" charset="0"/>
            </a:endParaRPr>
          </a:p>
        </p:txBody>
      </p:sp>
      <p:sp>
        <p:nvSpPr>
          <p:cNvPr id="6" name="Freeform 95"/>
          <p:cNvSpPr>
            <a:spLocks noEditPoints="1"/>
          </p:cNvSpPr>
          <p:nvPr/>
        </p:nvSpPr>
        <p:spPr bwMode="auto">
          <a:xfrm>
            <a:off x="224650" y="24647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dirty="0"/>
          </a:p>
        </p:txBody>
      </p:sp>
    </p:spTree>
    <p:extLst>
      <p:ext uri="{BB962C8B-B14F-4D97-AF65-F5344CB8AC3E}">
        <p14:creationId xmlns:p14="http://schemas.microsoft.com/office/powerpoint/2010/main" val="1355154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Supporting Educators</a:t>
            </a:r>
          </a:p>
        </p:txBody>
      </p:sp>
      <p:sp>
        <p:nvSpPr>
          <p:cNvPr id="3" name="Subtitle 2"/>
          <p:cNvSpPr>
            <a:spLocks noGrp="1"/>
          </p:cNvSpPr>
          <p:nvPr>
            <p:ph type="subTitle" idx="1"/>
          </p:nvPr>
        </p:nvSpPr>
        <p:spPr>
          <a:xfrm>
            <a:off x="609600" y="1796291"/>
            <a:ext cx="10972800" cy="4103111"/>
          </a:xfrm>
        </p:spPr>
        <p:txBody>
          <a:bodyPr/>
          <a:lstStyle/>
          <a:p>
            <a:pPr marL="342900" indent="-342900" algn="l">
              <a:spcBef>
                <a:spcPts val="0"/>
              </a:spcBef>
              <a:spcAft>
                <a:spcPts val="1200"/>
              </a:spcAft>
              <a:buFont typeface="Arial" charset="0"/>
              <a:buChar char="•"/>
            </a:pPr>
            <a:r>
              <a:rPr lang="en-US" dirty="0"/>
              <a:t>Provide educators with information about research related to access to deeper learning approaches for traditionally underserved students.</a:t>
            </a:r>
          </a:p>
          <a:p>
            <a:pPr marL="342900" indent="-342900" algn="l">
              <a:spcBef>
                <a:spcPts val="0"/>
              </a:spcBef>
              <a:spcAft>
                <a:spcPts val="1200"/>
              </a:spcAft>
              <a:buFont typeface="Arial" charset="0"/>
              <a:buChar char="•"/>
            </a:pPr>
            <a:r>
              <a:rPr lang="en-US" dirty="0"/>
              <a:t>What types of questions or concerns have staff shared?</a:t>
            </a:r>
          </a:p>
          <a:p>
            <a:pPr marL="342900" indent="-342900" algn="l">
              <a:spcBef>
                <a:spcPts val="0"/>
              </a:spcBef>
              <a:spcAft>
                <a:spcPts val="1200"/>
              </a:spcAft>
              <a:buFont typeface="Arial" charset="0"/>
              <a:buChar char="•"/>
            </a:pPr>
            <a:r>
              <a:rPr lang="en-US" dirty="0"/>
              <a:t>Are there staff members who can share their positive experiences related to deeper learning approaches for traditionally underserved students?</a:t>
            </a:r>
          </a:p>
          <a:p>
            <a:pPr marL="342900" indent="-342900" algn="l">
              <a:spcBef>
                <a:spcPts val="0"/>
              </a:spcBef>
              <a:spcAft>
                <a:spcPts val="1200"/>
              </a:spcAft>
              <a:buFont typeface="Arial" charset="0"/>
              <a:buChar char="•"/>
            </a:pPr>
            <a:r>
              <a:rPr lang="en-US" dirty="0"/>
              <a:t>Do staff members need additional professional development to better support the implementation of deeper learning approaches?</a:t>
            </a:r>
          </a:p>
        </p:txBody>
      </p:sp>
      <p:sp>
        <p:nvSpPr>
          <p:cNvPr id="7" name="Rectangle 6"/>
          <p:cNvSpPr/>
          <p:nvPr/>
        </p:nvSpPr>
        <p:spPr>
          <a:xfrm>
            <a:off x="11516566" y="179668"/>
            <a:ext cx="357187" cy="3571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71146E06-D693-6846-8524-6285FDFD1CE8}" type="slidenum">
              <a:rPr lang="en-US" sz="800" smtClean="0"/>
              <a:t>102</a:t>
            </a:fld>
            <a:endParaRPr lang="en-US" sz="800" dirty="0">
              <a:latin typeface="Open Sans" pitchFamily="34" charset="0"/>
              <a:ea typeface="Open Sans" pitchFamily="34" charset="0"/>
              <a:cs typeface="Open Sans" pitchFamily="34" charset="0"/>
            </a:endParaRPr>
          </a:p>
        </p:txBody>
      </p:sp>
      <p:sp>
        <p:nvSpPr>
          <p:cNvPr id="6" name="Freeform 95"/>
          <p:cNvSpPr>
            <a:spLocks noEditPoints="1"/>
          </p:cNvSpPr>
          <p:nvPr/>
        </p:nvSpPr>
        <p:spPr bwMode="auto">
          <a:xfrm>
            <a:off x="224650" y="24647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dirty="0"/>
          </a:p>
        </p:txBody>
      </p:sp>
    </p:spTree>
    <p:extLst>
      <p:ext uri="{BB962C8B-B14F-4D97-AF65-F5344CB8AC3E}">
        <p14:creationId xmlns:p14="http://schemas.microsoft.com/office/powerpoint/2010/main" val="36515574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09" y="732019"/>
            <a:ext cx="10972800" cy="1143000"/>
          </a:xfrm>
        </p:spPr>
        <p:txBody>
          <a:bodyPr/>
          <a:lstStyle/>
          <a:p>
            <a:r>
              <a:rPr lang="en-US" dirty="0"/>
              <a:t>Evaluating Success: </a:t>
            </a:r>
            <a:br>
              <a:rPr lang="en-US" dirty="0"/>
            </a:br>
            <a:r>
              <a:rPr lang="en-US" dirty="0"/>
              <a:t>Questions to Consider</a:t>
            </a:r>
          </a:p>
        </p:txBody>
      </p:sp>
      <p:sp>
        <p:nvSpPr>
          <p:cNvPr id="3" name="Subtitle 2"/>
          <p:cNvSpPr>
            <a:spLocks noGrp="1"/>
          </p:cNvSpPr>
          <p:nvPr>
            <p:ph type="subTitle" idx="1"/>
          </p:nvPr>
        </p:nvSpPr>
        <p:spPr>
          <a:xfrm>
            <a:off x="1100138" y="2369127"/>
            <a:ext cx="9991725" cy="2951018"/>
          </a:xfrm>
        </p:spPr>
        <p:txBody>
          <a:bodyPr/>
          <a:lstStyle/>
          <a:p>
            <a:pPr marL="342900" indent="-342900" algn="l">
              <a:spcBef>
                <a:spcPts val="0"/>
              </a:spcBef>
              <a:spcAft>
                <a:spcPts val="1200"/>
              </a:spcAft>
              <a:buFont typeface="Arial" charset="0"/>
              <a:buChar char="•"/>
            </a:pPr>
            <a:r>
              <a:rPr lang="en-US" dirty="0"/>
              <a:t>How will information about deeper learning approaches be shared with stakeholders (i.e., educators, parents, students, colleges, business community)?</a:t>
            </a:r>
          </a:p>
          <a:p>
            <a:pPr marL="342900" indent="-342900" algn="l">
              <a:spcBef>
                <a:spcPts val="0"/>
              </a:spcBef>
              <a:spcAft>
                <a:spcPts val="1200"/>
              </a:spcAft>
              <a:buFont typeface="Arial" charset="0"/>
              <a:buChar char="•"/>
            </a:pPr>
            <a:r>
              <a:rPr lang="en-US" dirty="0"/>
              <a:t>What data points will best support an analysis of implementation efforts?</a:t>
            </a:r>
          </a:p>
          <a:p>
            <a:pPr marL="342900" indent="-342900" algn="l">
              <a:spcBef>
                <a:spcPts val="0"/>
              </a:spcBef>
              <a:spcAft>
                <a:spcPts val="1200"/>
              </a:spcAft>
              <a:buFont typeface="Arial" charset="0"/>
              <a:buChar char="•"/>
            </a:pPr>
            <a:r>
              <a:rPr lang="en-US" dirty="0"/>
              <a:t>In what areas can existing partnerships or expertise be leveraged?</a:t>
            </a:r>
          </a:p>
        </p:txBody>
      </p:sp>
      <p:sp>
        <p:nvSpPr>
          <p:cNvPr id="5" name="Freeform 95"/>
          <p:cNvSpPr>
            <a:spLocks noEditPoints="1"/>
          </p:cNvSpPr>
          <p:nvPr/>
        </p:nvSpPr>
        <p:spPr bwMode="auto">
          <a:xfrm>
            <a:off x="224650" y="24647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dirty="0"/>
          </a:p>
        </p:txBody>
      </p:sp>
      <p:sp>
        <p:nvSpPr>
          <p:cNvPr id="6" name="Rectangle 5"/>
          <p:cNvSpPr/>
          <p:nvPr/>
        </p:nvSpPr>
        <p:spPr>
          <a:xfrm>
            <a:off x="11516566" y="179668"/>
            <a:ext cx="357187" cy="3571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6C957933-B845-504A-B863-BC5A28879345}" type="slidenum">
              <a:rPr lang="en-US" sz="800" smtClean="0"/>
              <a:t>103</a:t>
            </a:fld>
            <a:endParaRPr lang="en-US" sz="800" dirty="0">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17246281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47354" y="2187061"/>
            <a:ext cx="4441825" cy="1822450"/>
          </a:xfrm>
        </p:spPr>
        <p:txBody>
          <a:bodyPr/>
          <a:lstStyle/>
          <a:p>
            <a:r>
              <a:rPr lang="en-US" dirty="0"/>
              <a:t>For additional information and resources about deeper learning, visit </a:t>
            </a:r>
            <a:r>
              <a:rPr lang="en-US" dirty="0">
                <a:hlinkClick r:id="rId2"/>
              </a:rPr>
              <a:t>http://all4ed.org/nghs</a:t>
            </a:r>
            <a:r>
              <a:rPr lang="en-US" dirty="0"/>
              <a:t>.</a:t>
            </a:r>
          </a:p>
          <a:p>
            <a:pPr algn="l"/>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23" r="2685" b="36873"/>
          <a:stretch/>
        </p:blipFill>
        <p:spPr>
          <a:xfrm>
            <a:off x="1255734" y="326611"/>
            <a:ext cx="4296456" cy="6546717"/>
          </a:xfrm>
          <a:prstGeom prst="rect">
            <a:avLst/>
          </a:prstGeom>
          <a:ln>
            <a:solidFill>
              <a:schemeClr val="bg1">
                <a:lumMod val="75000"/>
              </a:schemeClr>
            </a:solidFill>
          </a:ln>
        </p:spPr>
      </p:pic>
      <p:sp>
        <p:nvSpPr>
          <p:cNvPr id="7" name="Freeform 95"/>
          <p:cNvSpPr>
            <a:spLocks noEditPoints="1"/>
          </p:cNvSpPr>
          <p:nvPr/>
        </p:nvSpPr>
        <p:spPr bwMode="auto">
          <a:xfrm>
            <a:off x="224650" y="24647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dirty="0"/>
          </a:p>
        </p:txBody>
      </p:sp>
      <p:sp>
        <p:nvSpPr>
          <p:cNvPr id="6" name="Rectangle 5"/>
          <p:cNvSpPr/>
          <p:nvPr/>
        </p:nvSpPr>
        <p:spPr>
          <a:xfrm>
            <a:off x="11516566" y="179668"/>
            <a:ext cx="357187" cy="3571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6C957933-B845-504A-B863-BC5A28879345}" type="slidenum">
              <a:rPr lang="en-US" sz="800" smtClean="0"/>
              <a:t>104</a:t>
            </a:fld>
            <a:endParaRPr lang="en-US" sz="800" dirty="0">
              <a:latin typeface="Open Sans" pitchFamily="34" charset="0"/>
              <a:ea typeface="Open Sans" pitchFamily="34" charset="0"/>
              <a:cs typeface="Open Sans" pitchFamily="34" charset="0"/>
            </a:endParaRPr>
          </a:p>
        </p:txBody>
      </p:sp>
      <p:sp>
        <p:nvSpPr>
          <p:cNvPr id="8" name="Subtitle 3"/>
          <p:cNvSpPr txBox="1">
            <a:spLocks/>
          </p:cNvSpPr>
          <p:nvPr/>
        </p:nvSpPr>
        <p:spPr bwMode="auto">
          <a:xfrm>
            <a:off x="5829356" y="4822539"/>
            <a:ext cx="6077822" cy="1458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rtlCol="0" anchor="t" anchorCtr="0" compatLnSpc="1">
            <a:prstTxWarp prst="textNoShape">
              <a:avLst/>
            </a:prstTxWarp>
            <a:spAutoFit/>
          </a:bodyPr>
          <a:lstStyle>
            <a:lvl1pPr marL="0" indent="0" algn="ctr" rtl="0" eaLnBrk="1" fontAlgn="base" hangingPunct="1">
              <a:spcBef>
                <a:spcPct val="20000"/>
              </a:spcBef>
              <a:spcAft>
                <a:spcPct val="0"/>
              </a:spcAft>
              <a:buFont typeface="Arial" charset="0"/>
              <a:buNone/>
              <a:defRPr sz="2400" b="0" i="0" kern="1200">
                <a:solidFill>
                  <a:schemeClr val="tx1">
                    <a:lumMod val="75000"/>
                    <a:lumOff val="25000"/>
                  </a:schemeClr>
                </a:solidFill>
                <a:latin typeface="Century Gothic" charset="0"/>
                <a:ea typeface="Century Gothic" charset="0"/>
                <a:cs typeface="Century Gothic" charset="0"/>
              </a:defRPr>
            </a:lvl1pPr>
            <a:lvl2pPr marL="457200" indent="0" algn="ctr" rtl="0" eaLnBrk="1" fontAlgn="base" hangingPunct="1">
              <a:spcBef>
                <a:spcPct val="20000"/>
              </a:spcBef>
              <a:spcAft>
                <a:spcPct val="0"/>
              </a:spcAft>
              <a:buFont typeface="Arial" charset="0"/>
              <a:buNone/>
              <a:defRPr sz="2000" b="0" i="0" kern="1200">
                <a:solidFill>
                  <a:schemeClr val="tx1">
                    <a:lumMod val="75000"/>
                    <a:lumOff val="25000"/>
                  </a:schemeClr>
                </a:solidFill>
                <a:latin typeface="Century Gothic" charset="0"/>
                <a:ea typeface="Century Gothic" charset="0"/>
                <a:cs typeface="Century Gothic" charset="0"/>
              </a:defRPr>
            </a:lvl2pPr>
            <a:lvl3pPr marL="914400" indent="0" algn="ctr" rtl="0" eaLnBrk="1" fontAlgn="base" hangingPunct="1">
              <a:spcBef>
                <a:spcPct val="20000"/>
              </a:spcBef>
              <a:spcAft>
                <a:spcPct val="0"/>
              </a:spcAft>
              <a:buFont typeface="Arial" charset="0"/>
              <a:buNone/>
              <a:defRPr sz="1800" b="0" i="0" kern="1200">
                <a:solidFill>
                  <a:schemeClr val="tx1">
                    <a:lumMod val="75000"/>
                    <a:lumOff val="25000"/>
                  </a:schemeClr>
                </a:solidFill>
                <a:latin typeface="Century Gothic" charset="0"/>
                <a:ea typeface="Century Gothic" charset="0"/>
                <a:cs typeface="Century Gothic" charset="0"/>
              </a:defRPr>
            </a:lvl3pPr>
            <a:lvl4pPr marL="1371600" indent="0" algn="ctr" rtl="0" eaLnBrk="1" fontAlgn="base" hangingPunct="1">
              <a:spcBef>
                <a:spcPct val="20000"/>
              </a:spcBef>
              <a:spcAft>
                <a:spcPct val="0"/>
              </a:spcAft>
              <a:buFont typeface="Arial" charset="0"/>
              <a:buNone/>
              <a:defRPr sz="1600" b="0" i="0" kern="1200">
                <a:solidFill>
                  <a:schemeClr val="tx1">
                    <a:lumMod val="75000"/>
                    <a:lumOff val="25000"/>
                  </a:schemeClr>
                </a:solidFill>
                <a:latin typeface="Century Gothic" charset="0"/>
                <a:ea typeface="Century Gothic" charset="0"/>
                <a:cs typeface="Century Gothic" charset="0"/>
              </a:defRPr>
            </a:lvl4pPr>
            <a:lvl5pPr marL="1828800" indent="0" algn="ctr" rtl="0" eaLnBrk="1" fontAlgn="base" hangingPunct="1">
              <a:spcBef>
                <a:spcPct val="20000"/>
              </a:spcBef>
              <a:spcAft>
                <a:spcPct val="0"/>
              </a:spcAft>
              <a:buFont typeface="Arial" charset="0"/>
              <a:buNone/>
              <a:defRPr sz="1600" b="0" i="0" kern="1200">
                <a:solidFill>
                  <a:schemeClr val="tx1">
                    <a:lumMod val="75000"/>
                    <a:lumOff val="25000"/>
                  </a:schemeClr>
                </a:solidFill>
                <a:latin typeface="Century Gothic" charset="0"/>
                <a:ea typeface="Century Gothic" charset="0"/>
                <a:cs typeface="Century Gothic" charset="0"/>
              </a:defRPr>
            </a:lvl5pPr>
            <a:lvl6pPr marL="22860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defTabSz="914400"/>
            <a:r>
              <a:rPr lang="en-US" sz="1200" i="1" dirty="0"/>
              <a:t>The resources featured in this toolkit represent only a small sample of the tools and research available to policymakers and practitioners from various organizations, states, districts, and schools. </a:t>
            </a:r>
          </a:p>
          <a:p>
            <a:pPr defTabSz="914400"/>
            <a:endParaRPr lang="en-US" sz="1200" i="1" dirty="0"/>
          </a:p>
          <a:p>
            <a:pPr defTabSz="914400"/>
            <a:r>
              <a:rPr lang="en-US" sz="1200" i="1" dirty="0"/>
              <a:t>The findings and opinions expressed in the items highlighted here are those of their respective authors and sponsoring organizations and do not necessarily reflect the views of the Alliance for Excellent Education.</a:t>
            </a:r>
          </a:p>
        </p:txBody>
      </p:sp>
    </p:spTree>
    <p:extLst>
      <p:ext uri="{BB962C8B-B14F-4D97-AF65-F5344CB8AC3E}">
        <p14:creationId xmlns:p14="http://schemas.microsoft.com/office/powerpoint/2010/main" val="4980939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22982"/>
            <a:ext cx="10972800" cy="746666"/>
          </a:xfrm>
        </p:spPr>
        <p:txBody>
          <a:bodyPr/>
          <a:lstStyle/>
          <a:p>
            <a:r>
              <a:rPr lang="en-US" sz="4800" dirty="0">
                <a:latin typeface="Century Gothic" charset="0"/>
                <a:ea typeface="Century Gothic" charset="0"/>
                <a:cs typeface="Century Gothic" charset="0"/>
              </a:rPr>
              <a:t>Thank You!</a:t>
            </a:r>
          </a:p>
        </p:txBody>
      </p:sp>
      <p:pic>
        <p:nvPicPr>
          <p:cNvPr id="5" name="Picture 4"/>
          <p:cNvPicPr>
            <a:picLocks noChangeAspect="1"/>
          </p:cNvPicPr>
          <p:nvPr/>
        </p:nvPicPr>
        <p:blipFill>
          <a:blip r:embed="rId2"/>
          <a:stretch>
            <a:fillRect/>
          </a:stretch>
        </p:blipFill>
        <p:spPr>
          <a:xfrm>
            <a:off x="373207" y="5187084"/>
            <a:ext cx="2669830" cy="949671"/>
          </a:xfrm>
          <a:prstGeom prst="rect">
            <a:avLst/>
          </a:prstGeom>
        </p:spPr>
      </p:pic>
      <p:grpSp>
        <p:nvGrpSpPr>
          <p:cNvPr id="8" name="Group 7"/>
          <p:cNvGrpSpPr/>
          <p:nvPr/>
        </p:nvGrpSpPr>
        <p:grpSpPr>
          <a:xfrm>
            <a:off x="9380451" y="5767423"/>
            <a:ext cx="1323849" cy="369332"/>
            <a:chOff x="2105386" y="5391598"/>
            <a:chExt cx="1323849" cy="369332"/>
          </a:xfrm>
        </p:grpSpPr>
        <p:sp>
          <p:nvSpPr>
            <p:cNvPr id="6" name="Freeform 7"/>
            <p:cNvSpPr>
              <a:spLocks/>
            </p:cNvSpPr>
            <p:nvPr/>
          </p:nvSpPr>
          <p:spPr bwMode="auto">
            <a:xfrm>
              <a:off x="2105386" y="5473229"/>
              <a:ext cx="251119" cy="206071"/>
            </a:xfrm>
            <a:custGeom>
              <a:avLst/>
              <a:gdLst/>
              <a:ahLst/>
              <a:cxnLst>
                <a:cxn ang="0">
                  <a:pos x="295" y="30"/>
                </a:cxn>
                <a:cxn ang="0">
                  <a:pos x="267" y="37"/>
                </a:cxn>
                <a:cxn ang="0">
                  <a:pos x="280" y="24"/>
                </a:cxn>
                <a:cxn ang="0">
                  <a:pos x="289" y="7"/>
                </a:cxn>
                <a:cxn ang="0">
                  <a:pos x="287" y="6"/>
                </a:cxn>
                <a:cxn ang="0">
                  <a:pos x="250" y="20"/>
                </a:cxn>
                <a:cxn ang="0">
                  <a:pos x="230" y="6"/>
                </a:cxn>
                <a:cxn ang="0">
                  <a:pos x="206" y="0"/>
                </a:cxn>
                <a:cxn ang="0">
                  <a:pos x="171" y="11"/>
                </a:cxn>
                <a:cxn ang="0">
                  <a:pos x="149" y="39"/>
                </a:cxn>
                <a:cxn ang="0">
                  <a:pos x="143" y="63"/>
                </a:cxn>
                <a:cxn ang="0">
                  <a:pos x="126" y="72"/>
                </a:cxn>
                <a:cxn ang="0">
                  <a:pos x="78" y="55"/>
                </a:cxn>
                <a:cxn ang="0">
                  <a:pos x="36" y="26"/>
                </a:cxn>
                <a:cxn ang="0">
                  <a:pos x="23" y="11"/>
                </a:cxn>
                <a:cxn ang="0">
                  <a:pos x="21" y="13"/>
                </a:cxn>
                <a:cxn ang="0">
                  <a:pos x="13" y="43"/>
                </a:cxn>
                <a:cxn ang="0">
                  <a:pos x="26" y="81"/>
                </a:cxn>
                <a:cxn ang="0">
                  <a:pos x="24" y="89"/>
                </a:cxn>
                <a:cxn ang="0">
                  <a:pos x="13" y="85"/>
                </a:cxn>
                <a:cxn ang="0">
                  <a:pos x="12" y="87"/>
                </a:cxn>
                <a:cxn ang="0">
                  <a:pos x="15" y="107"/>
                </a:cxn>
                <a:cxn ang="0">
                  <a:pos x="30" y="131"/>
                </a:cxn>
                <a:cxn ang="0">
                  <a:pos x="56" y="146"/>
                </a:cxn>
                <a:cxn ang="0">
                  <a:pos x="36" y="146"/>
                </a:cxn>
                <a:cxn ang="0">
                  <a:pos x="34" y="146"/>
                </a:cxn>
                <a:cxn ang="0">
                  <a:pos x="37" y="155"/>
                </a:cxn>
                <a:cxn ang="0">
                  <a:pos x="54" y="178"/>
                </a:cxn>
                <a:cxn ang="0">
                  <a:pos x="78" y="189"/>
                </a:cxn>
                <a:cxn ang="0">
                  <a:pos x="71" y="200"/>
                </a:cxn>
                <a:cxn ang="0">
                  <a:pos x="15" y="213"/>
                </a:cxn>
                <a:cxn ang="0">
                  <a:pos x="2" y="213"/>
                </a:cxn>
                <a:cxn ang="0">
                  <a:pos x="0" y="215"/>
                </a:cxn>
                <a:cxn ang="0">
                  <a:pos x="45" y="235"/>
                </a:cxn>
                <a:cxn ang="0">
                  <a:pos x="95" y="242"/>
                </a:cxn>
                <a:cxn ang="0">
                  <a:pos x="150" y="233"/>
                </a:cxn>
                <a:cxn ang="0">
                  <a:pos x="197" y="211"/>
                </a:cxn>
                <a:cxn ang="0">
                  <a:pos x="232" y="176"/>
                </a:cxn>
                <a:cxn ang="0">
                  <a:pos x="256" y="133"/>
                </a:cxn>
                <a:cxn ang="0">
                  <a:pos x="267" y="85"/>
                </a:cxn>
                <a:cxn ang="0">
                  <a:pos x="267" y="63"/>
                </a:cxn>
                <a:cxn ang="0">
                  <a:pos x="297" y="31"/>
                </a:cxn>
                <a:cxn ang="0">
                  <a:pos x="297" y="30"/>
                </a:cxn>
              </a:cxnLst>
              <a:rect l="0" t="0" r="r" b="b"/>
              <a:pathLst>
                <a:path w="297" h="242">
                  <a:moveTo>
                    <a:pt x="297" y="30"/>
                  </a:moveTo>
                  <a:lnTo>
                    <a:pt x="297" y="30"/>
                  </a:lnTo>
                  <a:lnTo>
                    <a:pt x="295" y="30"/>
                  </a:lnTo>
                  <a:lnTo>
                    <a:pt x="295" y="30"/>
                  </a:lnTo>
                  <a:lnTo>
                    <a:pt x="282" y="33"/>
                  </a:lnTo>
                  <a:lnTo>
                    <a:pt x="267" y="37"/>
                  </a:lnTo>
                  <a:lnTo>
                    <a:pt x="267" y="37"/>
                  </a:lnTo>
                  <a:lnTo>
                    <a:pt x="274" y="31"/>
                  </a:lnTo>
                  <a:lnTo>
                    <a:pt x="280" y="24"/>
                  </a:lnTo>
                  <a:lnTo>
                    <a:pt x="286" y="17"/>
                  </a:lnTo>
                  <a:lnTo>
                    <a:pt x="289" y="7"/>
                  </a:lnTo>
                  <a:lnTo>
                    <a:pt x="289" y="7"/>
                  </a:lnTo>
                  <a:lnTo>
                    <a:pt x="289" y="6"/>
                  </a:lnTo>
                  <a:lnTo>
                    <a:pt x="289" y="6"/>
                  </a:lnTo>
                  <a:lnTo>
                    <a:pt x="287" y="6"/>
                  </a:lnTo>
                  <a:lnTo>
                    <a:pt x="287" y="6"/>
                  </a:lnTo>
                  <a:lnTo>
                    <a:pt x="269" y="15"/>
                  </a:lnTo>
                  <a:lnTo>
                    <a:pt x="250" y="20"/>
                  </a:lnTo>
                  <a:lnTo>
                    <a:pt x="250" y="20"/>
                  </a:lnTo>
                  <a:lnTo>
                    <a:pt x="241" y="11"/>
                  </a:lnTo>
                  <a:lnTo>
                    <a:pt x="230" y="6"/>
                  </a:lnTo>
                  <a:lnTo>
                    <a:pt x="217" y="2"/>
                  </a:lnTo>
                  <a:lnTo>
                    <a:pt x="206" y="0"/>
                  </a:lnTo>
                  <a:lnTo>
                    <a:pt x="206" y="0"/>
                  </a:lnTo>
                  <a:lnTo>
                    <a:pt x="193" y="2"/>
                  </a:lnTo>
                  <a:lnTo>
                    <a:pt x="182" y="6"/>
                  </a:lnTo>
                  <a:lnTo>
                    <a:pt x="171" y="11"/>
                  </a:lnTo>
                  <a:lnTo>
                    <a:pt x="161" y="18"/>
                  </a:lnTo>
                  <a:lnTo>
                    <a:pt x="154" y="28"/>
                  </a:lnTo>
                  <a:lnTo>
                    <a:pt x="149" y="39"/>
                  </a:lnTo>
                  <a:lnTo>
                    <a:pt x="145" y="50"/>
                  </a:lnTo>
                  <a:lnTo>
                    <a:pt x="143" y="63"/>
                  </a:lnTo>
                  <a:lnTo>
                    <a:pt x="143" y="63"/>
                  </a:lnTo>
                  <a:lnTo>
                    <a:pt x="145" y="74"/>
                  </a:lnTo>
                  <a:lnTo>
                    <a:pt x="145" y="74"/>
                  </a:lnTo>
                  <a:lnTo>
                    <a:pt x="126" y="72"/>
                  </a:lnTo>
                  <a:lnTo>
                    <a:pt x="110" y="68"/>
                  </a:lnTo>
                  <a:lnTo>
                    <a:pt x="93" y="63"/>
                  </a:lnTo>
                  <a:lnTo>
                    <a:pt x="78" y="55"/>
                  </a:lnTo>
                  <a:lnTo>
                    <a:pt x="62" y="48"/>
                  </a:lnTo>
                  <a:lnTo>
                    <a:pt x="49" y="37"/>
                  </a:lnTo>
                  <a:lnTo>
                    <a:pt x="36" y="26"/>
                  </a:lnTo>
                  <a:lnTo>
                    <a:pt x="23" y="13"/>
                  </a:lnTo>
                  <a:lnTo>
                    <a:pt x="23" y="13"/>
                  </a:lnTo>
                  <a:lnTo>
                    <a:pt x="23" y="11"/>
                  </a:lnTo>
                  <a:lnTo>
                    <a:pt x="23" y="11"/>
                  </a:lnTo>
                  <a:lnTo>
                    <a:pt x="21" y="13"/>
                  </a:lnTo>
                  <a:lnTo>
                    <a:pt x="21" y="13"/>
                  </a:lnTo>
                  <a:lnTo>
                    <a:pt x="15" y="28"/>
                  </a:lnTo>
                  <a:lnTo>
                    <a:pt x="13" y="43"/>
                  </a:lnTo>
                  <a:lnTo>
                    <a:pt x="13" y="43"/>
                  </a:lnTo>
                  <a:lnTo>
                    <a:pt x="13" y="57"/>
                  </a:lnTo>
                  <a:lnTo>
                    <a:pt x="19" y="70"/>
                  </a:lnTo>
                  <a:lnTo>
                    <a:pt x="26" y="81"/>
                  </a:lnTo>
                  <a:lnTo>
                    <a:pt x="36" y="93"/>
                  </a:lnTo>
                  <a:lnTo>
                    <a:pt x="36" y="93"/>
                  </a:lnTo>
                  <a:lnTo>
                    <a:pt x="24" y="89"/>
                  </a:lnTo>
                  <a:lnTo>
                    <a:pt x="13" y="85"/>
                  </a:lnTo>
                  <a:lnTo>
                    <a:pt x="13" y="85"/>
                  </a:lnTo>
                  <a:lnTo>
                    <a:pt x="13" y="85"/>
                  </a:lnTo>
                  <a:lnTo>
                    <a:pt x="13" y="85"/>
                  </a:lnTo>
                  <a:lnTo>
                    <a:pt x="12" y="87"/>
                  </a:lnTo>
                  <a:lnTo>
                    <a:pt x="12" y="87"/>
                  </a:lnTo>
                  <a:lnTo>
                    <a:pt x="12" y="87"/>
                  </a:lnTo>
                  <a:lnTo>
                    <a:pt x="13" y="96"/>
                  </a:lnTo>
                  <a:lnTo>
                    <a:pt x="15" y="107"/>
                  </a:lnTo>
                  <a:lnTo>
                    <a:pt x="19" y="115"/>
                  </a:lnTo>
                  <a:lnTo>
                    <a:pt x="24" y="124"/>
                  </a:lnTo>
                  <a:lnTo>
                    <a:pt x="30" y="131"/>
                  </a:lnTo>
                  <a:lnTo>
                    <a:pt x="37" y="137"/>
                  </a:lnTo>
                  <a:lnTo>
                    <a:pt x="47" y="143"/>
                  </a:lnTo>
                  <a:lnTo>
                    <a:pt x="56" y="146"/>
                  </a:lnTo>
                  <a:lnTo>
                    <a:pt x="56" y="146"/>
                  </a:lnTo>
                  <a:lnTo>
                    <a:pt x="45" y="146"/>
                  </a:lnTo>
                  <a:lnTo>
                    <a:pt x="36" y="146"/>
                  </a:lnTo>
                  <a:lnTo>
                    <a:pt x="36" y="146"/>
                  </a:lnTo>
                  <a:lnTo>
                    <a:pt x="34" y="146"/>
                  </a:lnTo>
                  <a:lnTo>
                    <a:pt x="34" y="146"/>
                  </a:lnTo>
                  <a:lnTo>
                    <a:pt x="34" y="148"/>
                  </a:lnTo>
                  <a:lnTo>
                    <a:pt x="34" y="148"/>
                  </a:lnTo>
                  <a:lnTo>
                    <a:pt x="37" y="155"/>
                  </a:lnTo>
                  <a:lnTo>
                    <a:pt x="41" y="165"/>
                  </a:lnTo>
                  <a:lnTo>
                    <a:pt x="47" y="170"/>
                  </a:lnTo>
                  <a:lnTo>
                    <a:pt x="54" y="178"/>
                  </a:lnTo>
                  <a:lnTo>
                    <a:pt x="62" y="181"/>
                  </a:lnTo>
                  <a:lnTo>
                    <a:pt x="69" y="187"/>
                  </a:lnTo>
                  <a:lnTo>
                    <a:pt x="78" y="189"/>
                  </a:lnTo>
                  <a:lnTo>
                    <a:pt x="87" y="191"/>
                  </a:lnTo>
                  <a:lnTo>
                    <a:pt x="87" y="191"/>
                  </a:lnTo>
                  <a:lnTo>
                    <a:pt x="71" y="200"/>
                  </a:lnTo>
                  <a:lnTo>
                    <a:pt x="54" y="207"/>
                  </a:lnTo>
                  <a:lnTo>
                    <a:pt x="36" y="211"/>
                  </a:lnTo>
                  <a:lnTo>
                    <a:pt x="15" y="213"/>
                  </a:lnTo>
                  <a:lnTo>
                    <a:pt x="15" y="213"/>
                  </a:lnTo>
                  <a:lnTo>
                    <a:pt x="2" y="213"/>
                  </a:lnTo>
                  <a:lnTo>
                    <a:pt x="2" y="213"/>
                  </a:lnTo>
                  <a:lnTo>
                    <a:pt x="0" y="213"/>
                  </a:lnTo>
                  <a:lnTo>
                    <a:pt x="0" y="213"/>
                  </a:lnTo>
                  <a:lnTo>
                    <a:pt x="0" y="215"/>
                  </a:lnTo>
                  <a:lnTo>
                    <a:pt x="0" y="215"/>
                  </a:lnTo>
                  <a:lnTo>
                    <a:pt x="23" y="228"/>
                  </a:lnTo>
                  <a:lnTo>
                    <a:pt x="45" y="235"/>
                  </a:lnTo>
                  <a:lnTo>
                    <a:pt x="69" y="241"/>
                  </a:lnTo>
                  <a:lnTo>
                    <a:pt x="95" y="242"/>
                  </a:lnTo>
                  <a:lnTo>
                    <a:pt x="95" y="242"/>
                  </a:lnTo>
                  <a:lnTo>
                    <a:pt x="113" y="241"/>
                  </a:lnTo>
                  <a:lnTo>
                    <a:pt x="132" y="239"/>
                  </a:lnTo>
                  <a:lnTo>
                    <a:pt x="150" y="233"/>
                  </a:lnTo>
                  <a:lnTo>
                    <a:pt x="167" y="228"/>
                  </a:lnTo>
                  <a:lnTo>
                    <a:pt x="182" y="220"/>
                  </a:lnTo>
                  <a:lnTo>
                    <a:pt x="197" y="211"/>
                  </a:lnTo>
                  <a:lnTo>
                    <a:pt x="210" y="200"/>
                  </a:lnTo>
                  <a:lnTo>
                    <a:pt x="221" y="189"/>
                  </a:lnTo>
                  <a:lnTo>
                    <a:pt x="232" y="176"/>
                  </a:lnTo>
                  <a:lnTo>
                    <a:pt x="241" y="161"/>
                  </a:lnTo>
                  <a:lnTo>
                    <a:pt x="248" y="148"/>
                  </a:lnTo>
                  <a:lnTo>
                    <a:pt x="256" y="133"/>
                  </a:lnTo>
                  <a:lnTo>
                    <a:pt x="261" y="117"/>
                  </a:lnTo>
                  <a:lnTo>
                    <a:pt x="265" y="102"/>
                  </a:lnTo>
                  <a:lnTo>
                    <a:pt x="267" y="85"/>
                  </a:lnTo>
                  <a:lnTo>
                    <a:pt x="267" y="70"/>
                  </a:lnTo>
                  <a:lnTo>
                    <a:pt x="267" y="70"/>
                  </a:lnTo>
                  <a:lnTo>
                    <a:pt x="267" y="63"/>
                  </a:lnTo>
                  <a:lnTo>
                    <a:pt x="267" y="63"/>
                  </a:lnTo>
                  <a:lnTo>
                    <a:pt x="284" y="48"/>
                  </a:lnTo>
                  <a:lnTo>
                    <a:pt x="297" y="31"/>
                  </a:lnTo>
                  <a:lnTo>
                    <a:pt x="297" y="31"/>
                  </a:lnTo>
                  <a:lnTo>
                    <a:pt x="297" y="30"/>
                  </a:lnTo>
                  <a:lnTo>
                    <a:pt x="297" y="30"/>
                  </a:lnTo>
                  <a:close/>
                </a:path>
              </a:pathLst>
            </a:custGeom>
            <a:solidFill>
              <a:schemeClr val="bg1"/>
            </a:solidFill>
            <a:ln w="9525">
              <a:noFill/>
              <a:round/>
              <a:headEnd/>
              <a:tailEnd/>
            </a:ln>
          </p:spPr>
          <p:txBody>
            <a:bodyPr/>
            <a:lstStyle/>
            <a:p>
              <a:pPr>
                <a:defRPr/>
              </a:pPr>
              <a:endParaRPr lang="en-US" sz="2400" dirty="0">
                <a:solidFill>
                  <a:schemeClr val="bg1"/>
                </a:solidFill>
              </a:endParaRPr>
            </a:p>
          </p:txBody>
        </p:sp>
        <p:sp>
          <p:nvSpPr>
            <p:cNvPr id="7" name="Rectangle 6"/>
            <p:cNvSpPr/>
            <p:nvPr/>
          </p:nvSpPr>
          <p:spPr>
            <a:xfrm>
              <a:off x="2356505" y="5391598"/>
              <a:ext cx="1072730" cy="369332"/>
            </a:xfrm>
            <a:prstGeom prst="rect">
              <a:avLst/>
            </a:prstGeom>
          </p:spPr>
          <p:txBody>
            <a:bodyPr wrap="none">
              <a:spAutoFit/>
            </a:bodyPr>
            <a:lstStyle/>
            <a:p>
              <a:r>
                <a:rPr lang="en-US" dirty="0">
                  <a:solidFill>
                    <a:schemeClr val="bg1"/>
                  </a:solidFill>
                  <a:latin typeface="Century Gothic" charset="0"/>
                  <a:ea typeface="Century Gothic" charset="0"/>
                  <a:cs typeface="Century Gothic" charset="0"/>
                </a:rPr>
                <a:t>@all4ed</a:t>
              </a:r>
            </a:p>
          </p:txBody>
        </p:sp>
      </p:grpSp>
      <p:sp>
        <p:nvSpPr>
          <p:cNvPr id="9" name="TextBox 8"/>
          <p:cNvSpPr txBox="1"/>
          <p:nvPr/>
        </p:nvSpPr>
        <p:spPr>
          <a:xfrm>
            <a:off x="9275988" y="5430365"/>
            <a:ext cx="2667896" cy="369332"/>
          </a:xfrm>
          <a:prstGeom prst="rect">
            <a:avLst/>
          </a:prstGeom>
          <a:noFill/>
        </p:spPr>
        <p:txBody>
          <a:bodyPr wrap="square" rtlCol="0">
            <a:spAutoFit/>
          </a:bodyPr>
          <a:lstStyle/>
          <a:p>
            <a:r>
              <a:rPr lang="en-US" dirty="0">
                <a:solidFill>
                  <a:schemeClr val="bg1"/>
                </a:solidFill>
                <a:latin typeface="Century Gothic" charset="0"/>
                <a:ea typeface="Century Gothic" charset="0"/>
                <a:cs typeface="Century Gothic" charset="0"/>
              </a:rPr>
              <a:t>Alliance@all4ed.org</a:t>
            </a:r>
          </a:p>
        </p:txBody>
      </p:sp>
      <p:sp>
        <p:nvSpPr>
          <p:cNvPr id="10" name="TextBox 9"/>
          <p:cNvSpPr txBox="1"/>
          <p:nvPr/>
        </p:nvSpPr>
        <p:spPr>
          <a:xfrm>
            <a:off x="9275988" y="5086687"/>
            <a:ext cx="2667896" cy="369332"/>
          </a:xfrm>
          <a:prstGeom prst="rect">
            <a:avLst/>
          </a:prstGeom>
          <a:noFill/>
        </p:spPr>
        <p:txBody>
          <a:bodyPr wrap="square" rtlCol="0">
            <a:spAutoFit/>
          </a:bodyPr>
          <a:lstStyle/>
          <a:p>
            <a:r>
              <a:rPr lang="en-US" dirty="0">
                <a:solidFill>
                  <a:schemeClr val="bg1"/>
                </a:solidFill>
                <a:latin typeface="Century Gothic" charset="0"/>
                <a:ea typeface="Century Gothic" charset="0"/>
                <a:cs typeface="Century Gothic" charset="0"/>
              </a:rPr>
              <a:t>All4ed.org</a:t>
            </a:r>
          </a:p>
        </p:txBody>
      </p:sp>
      <p:sp>
        <p:nvSpPr>
          <p:cNvPr id="11" name="Title 1"/>
          <p:cNvSpPr txBox="1">
            <a:spLocks/>
          </p:cNvSpPr>
          <p:nvPr/>
        </p:nvSpPr>
        <p:spPr bwMode="auto">
          <a:xfrm>
            <a:off x="609600" y="2419690"/>
            <a:ext cx="10972800" cy="222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i="0" kern="1200">
                <a:solidFill>
                  <a:schemeClr val="bg1"/>
                </a:solidFill>
                <a:latin typeface="Century Gothic" charset="0"/>
                <a:ea typeface="Century Gothic" charset="0"/>
                <a:cs typeface="Century Gothic" charset="0"/>
              </a:defRPr>
            </a:lvl1pPr>
            <a:lvl2pPr algn="ctr" rtl="0" eaLnBrk="1" fontAlgn="base" hangingPunct="1">
              <a:spcBef>
                <a:spcPct val="0"/>
              </a:spcBef>
              <a:spcAft>
                <a:spcPct val="0"/>
              </a:spcAft>
              <a:defRPr sz="5867">
                <a:solidFill>
                  <a:schemeClr val="tx1"/>
                </a:solidFill>
                <a:latin typeface="Calibri" charset="0"/>
              </a:defRPr>
            </a:lvl2pPr>
            <a:lvl3pPr algn="ctr" rtl="0" eaLnBrk="1" fontAlgn="base" hangingPunct="1">
              <a:spcBef>
                <a:spcPct val="0"/>
              </a:spcBef>
              <a:spcAft>
                <a:spcPct val="0"/>
              </a:spcAft>
              <a:defRPr sz="5867">
                <a:solidFill>
                  <a:schemeClr val="tx1"/>
                </a:solidFill>
                <a:latin typeface="Calibri" charset="0"/>
              </a:defRPr>
            </a:lvl3pPr>
            <a:lvl4pPr algn="ctr" rtl="0" eaLnBrk="1" fontAlgn="base" hangingPunct="1">
              <a:spcBef>
                <a:spcPct val="0"/>
              </a:spcBef>
              <a:spcAft>
                <a:spcPct val="0"/>
              </a:spcAft>
              <a:defRPr sz="5867">
                <a:solidFill>
                  <a:schemeClr val="tx1"/>
                </a:solidFill>
                <a:latin typeface="Calibri" charset="0"/>
              </a:defRPr>
            </a:lvl4pPr>
            <a:lvl5pPr algn="ctr" rtl="0" eaLnBrk="1" fontAlgn="base" hangingPunct="1">
              <a:spcBef>
                <a:spcPct val="0"/>
              </a:spcBef>
              <a:spcAft>
                <a:spcPct val="0"/>
              </a:spcAft>
              <a:defRPr sz="5867">
                <a:solidFill>
                  <a:schemeClr val="tx1"/>
                </a:solidFill>
                <a:latin typeface="Calibri" charset="0"/>
              </a:defRPr>
            </a:lvl5pPr>
            <a:lvl6pPr marL="609585" algn="ctr" rtl="0" eaLnBrk="1" fontAlgn="base" hangingPunct="1">
              <a:spcBef>
                <a:spcPct val="0"/>
              </a:spcBef>
              <a:spcAft>
                <a:spcPct val="0"/>
              </a:spcAft>
              <a:defRPr sz="5867">
                <a:solidFill>
                  <a:schemeClr val="tx1"/>
                </a:solidFill>
                <a:latin typeface="Calibri" charset="0"/>
              </a:defRPr>
            </a:lvl6pPr>
            <a:lvl7pPr marL="1219170" algn="ctr" rtl="0" eaLnBrk="1" fontAlgn="base" hangingPunct="1">
              <a:spcBef>
                <a:spcPct val="0"/>
              </a:spcBef>
              <a:spcAft>
                <a:spcPct val="0"/>
              </a:spcAft>
              <a:defRPr sz="5867">
                <a:solidFill>
                  <a:schemeClr val="tx1"/>
                </a:solidFill>
                <a:latin typeface="Calibri" charset="0"/>
              </a:defRPr>
            </a:lvl7pPr>
            <a:lvl8pPr marL="1828754" algn="ctr" rtl="0" eaLnBrk="1" fontAlgn="base" hangingPunct="1">
              <a:spcBef>
                <a:spcPct val="0"/>
              </a:spcBef>
              <a:spcAft>
                <a:spcPct val="0"/>
              </a:spcAft>
              <a:defRPr sz="5867">
                <a:solidFill>
                  <a:schemeClr val="tx1"/>
                </a:solidFill>
                <a:latin typeface="Calibri" charset="0"/>
              </a:defRPr>
            </a:lvl8pPr>
            <a:lvl9pPr marL="2438339" algn="ctr" rtl="0" eaLnBrk="1" fontAlgn="base" hangingPunct="1">
              <a:spcBef>
                <a:spcPct val="0"/>
              </a:spcBef>
              <a:spcAft>
                <a:spcPct val="0"/>
              </a:spcAft>
              <a:defRPr sz="5867">
                <a:solidFill>
                  <a:schemeClr val="tx1"/>
                </a:solidFill>
                <a:latin typeface="Calibri" charset="0"/>
              </a:defRPr>
            </a:lvl9pPr>
          </a:lstStyle>
          <a:p>
            <a:r>
              <a:rPr lang="en-US" sz="3600" b="0" dirty="0"/>
              <a:t>For further information and </a:t>
            </a:r>
            <a:br>
              <a:rPr lang="en-US" sz="3600" b="0" dirty="0"/>
            </a:br>
            <a:r>
              <a:rPr lang="en-US" sz="3600" b="0" dirty="0"/>
              <a:t>technical coaching, </a:t>
            </a:r>
            <a:br>
              <a:rPr lang="en-US" sz="3600" b="0" dirty="0"/>
            </a:br>
            <a:r>
              <a:rPr lang="en-US" sz="3600" b="0" dirty="0"/>
              <a:t>email </a:t>
            </a:r>
            <a:r>
              <a:rPr lang="en-US" sz="3600" dirty="0"/>
              <a:t>alliance@all4ed.org</a:t>
            </a:r>
            <a:r>
              <a:rPr lang="en-US" sz="3600" b="0" dirty="0"/>
              <a:t>.</a:t>
            </a:r>
          </a:p>
        </p:txBody>
      </p:sp>
      <p:sp>
        <p:nvSpPr>
          <p:cNvPr id="12" name="Rectangle 11"/>
          <p:cNvSpPr/>
          <p:nvPr/>
        </p:nvSpPr>
        <p:spPr>
          <a:xfrm>
            <a:off x="11516566" y="179668"/>
            <a:ext cx="357187" cy="3571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6C957933-B845-504A-B863-BC5A28879345}" type="slidenum">
              <a:rPr lang="en-US" sz="800" smtClean="0"/>
              <a:t>105</a:t>
            </a:fld>
            <a:endParaRPr lang="en-US" sz="800" dirty="0">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90241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7305" y="609016"/>
            <a:ext cx="11197390" cy="802690"/>
          </a:xfrm>
        </p:spPr>
        <p:txBody>
          <a:bodyPr>
            <a:normAutofit/>
          </a:bodyPr>
          <a:lstStyle/>
          <a:p>
            <a:r>
              <a:rPr lang="en-US" sz="4000" dirty="0"/>
              <a:t>Deeper Learning Challenge and Opportunity</a:t>
            </a:r>
          </a:p>
        </p:txBody>
      </p:sp>
      <p:sp>
        <p:nvSpPr>
          <p:cNvPr id="3" name="Content Placeholder 2"/>
          <p:cNvSpPr>
            <a:spLocks noGrp="1"/>
          </p:cNvSpPr>
          <p:nvPr>
            <p:ph type="subTitle" idx="1"/>
          </p:nvPr>
        </p:nvSpPr>
        <p:spPr>
          <a:xfrm>
            <a:off x="320842" y="6095999"/>
            <a:ext cx="10992200" cy="421759"/>
          </a:xfrm>
        </p:spPr>
        <p:txBody>
          <a:bodyPr/>
          <a:lstStyle/>
          <a:p>
            <a:pPr marL="0" indent="0" algn="l">
              <a:buNone/>
            </a:pPr>
            <a:r>
              <a:rPr lang="en-US" sz="1400" dirty="0"/>
              <a:t>Source: </a:t>
            </a:r>
            <a:r>
              <a:rPr lang="en-US" sz="1400" u="sng" dirty="0">
                <a:hlinkClick r:id="rId2"/>
              </a:rPr>
              <a:t>https://www.youtube.com/watch?v=JrtDBrPEVkk&amp;feature=youtu.be</a:t>
            </a:r>
            <a:r>
              <a:rPr lang="en-US" sz="1400" dirty="0"/>
              <a:t> (accessed September 26, 2016)</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6" name="Add-in 5"/>
              <p:cNvGraphicFramePr>
                <a:graphicFrameLocks noGrp="1"/>
              </p:cNvGraphicFramePr>
              <p:nvPr>
                <p:extLst>
                  <p:ext uri="{D42A27DB-BD31-4B8C-83A1-F6EECF244321}">
                    <p14:modId xmlns:p14="http://schemas.microsoft.com/office/powerpoint/2010/main" val="1574483276"/>
                  </p:ext>
                </p:extLst>
              </p:nvPr>
            </p:nvGraphicFramePr>
            <p:xfrm>
              <a:off x="2622885" y="1719511"/>
              <a:ext cx="6946231" cy="3907255"/>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6" name="Add-in 5"/>
              <p:cNvPicPr>
                <a:picLocks noGrp="1" noRot="1" noChangeAspect="1" noMove="1" noResize="1" noEditPoints="1" noAdjustHandles="1" noChangeArrowheads="1" noChangeShapeType="1"/>
              </p:cNvPicPr>
              <p:nvPr/>
            </p:nvPicPr>
            <p:blipFill>
              <a:blip r:embed="rId4"/>
              <a:stretch>
                <a:fillRect/>
              </a:stretch>
            </p:blipFill>
            <p:spPr>
              <a:xfrm>
                <a:off x="2622885" y="1719511"/>
                <a:ext cx="6946231" cy="3907255"/>
              </a:xfrm>
              <a:prstGeom prst="rect">
                <a:avLst/>
              </a:prstGeom>
            </p:spPr>
          </p:pic>
        </mc:Fallback>
      </mc:AlternateContent>
    </p:spTree>
    <p:extLst>
      <p:ext uri="{BB962C8B-B14F-4D97-AF65-F5344CB8AC3E}">
        <p14:creationId xmlns:p14="http://schemas.microsoft.com/office/powerpoint/2010/main" val="2069816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01352" y="2017236"/>
            <a:ext cx="3762376" cy="2316251"/>
          </a:xfrm>
        </p:spPr>
        <p:txBody>
          <a:bodyPr/>
          <a:lstStyle/>
          <a:p>
            <a:pPr algn="l"/>
            <a:r>
              <a:rPr lang="en-US" dirty="0"/>
              <a:t>More than </a:t>
            </a:r>
            <a:r>
              <a:rPr lang="en-US" b="1" dirty="0"/>
              <a:t>50% </a:t>
            </a:r>
            <a:r>
              <a:rPr lang="en-US" dirty="0"/>
              <a:t>of public school students are from low-income families and/or are students of color.</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544"/>
          <a:stretch/>
        </p:blipFill>
        <p:spPr>
          <a:xfrm>
            <a:off x="4853353" y="952228"/>
            <a:ext cx="7338648" cy="5072185"/>
          </a:xfrm>
          <a:prstGeom prst="rect">
            <a:avLst/>
          </a:prstGeom>
        </p:spPr>
      </p:pic>
      <p:sp>
        <p:nvSpPr>
          <p:cNvPr id="4" name="Subtitle 2">
            <a:hlinkClick r:id="rId4"/>
          </p:cNvPr>
          <p:cNvSpPr txBox="1">
            <a:spLocks/>
          </p:cNvSpPr>
          <p:nvPr/>
        </p:nvSpPr>
        <p:spPr bwMode="auto">
          <a:xfrm>
            <a:off x="289065" y="6327587"/>
            <a:ext cx="10562493" cy="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 typeface="Arial" charset="0"/>
              <a:buNone/>
              <a:defRPr sz="2400" b="0" i="0" kern="1200">
                <a:solidFill>
                  <a:schemeClr val="tx1">
                    <a:lumMod val="75000"/>
                    <a:lumOff val="25000"/>
                  </a:schemeClr>
                </a:solidFill>
                <a:latin typeface="Century Gothic" charset="0"/>
                <a:ea typeface="Century Gothic" charset="0"/>
                <a:cs typeface="Century Gothic" charset="0"/>
              </a:defRPr>
            </a:lvl1pPr>
            <a:lvl2pPr marL="457200" indent="0" algn="ctr" rtl="0" eaLnBrk="1" fontAlgn="base" hangingPunct="1">
              <a:spcBef>
                <a:spcPct val="20000"/>
              </a:spcBef>
              <a:spcAft>
                <a:spcPct val="0"/>
              </a:spcAft>
              <a:buFont typeface="Arial" charset="0"/>
              <a:buNone/>
              <a:defRPr sz="2000" b="0" i="0" kern="1200">
                <a:solidFill>
                  <a:schemeClr val="tx1"/>
                </a:solidFill>
                <a:latin typeface="Century Gothic" charset="0"/>
                <a:ea typeface="Century Gothic" charset="0"/>
                <a:cs typeface="Century Gothic" charset="0"/>
              </a:defRPr>
            </a:lvl2pPr>
            <a:lvl3pPr marL="914400" indent="0" algn="ctr" rtl="0" eaLnBrk="1" fontAlgn="base" hangingPunct="1">
              <a:spcBef>
                <a:spcPct val="20000"/>
              </a:spcBef>
              <a:spcAft>
                <a:spcPct val="0"/>
              </a:spcAft>
              <a:buFont typeface="Arial" charset="0"/>
              <a:buNone/>
              <a:defRPr sz="1800" b="0" i="0" kern="1200">
                <a:solidFill>
                  <a:schemeClr val="tx1"/>
                </a:solidFill>
                <a:latin typeface="Century Gothic" charset="0"/>
                <a:ea typeface="Century Gothic" charset="0"/>
                <a:cs typeface="Century Gothic" charset="0"/>
              </a:defRPr>
            </a:lvl3pPr>
            <a:lvl4pPr marL="1371600" indent="0" algn="ctr" rtl="0" eaLnBrk="1" fontAlgn="base" hangingPunct="1">
              <a:spcBef>
                <a:spcPct val="20000"/>
              </a:spcBef>
              <a:spcAft>
                <a:spcPct val="0"/>
              </a:spcAft>
              <a:buFont typeface="Arial" charset="0"/>
              <a:buNone/>
              <a:defRPr sz="1600" b="0" i="0" kern="1200">
                <a:solidFill>
                  <a:schemeClr val="tx1"/>
                </a:solidFill>
                <a:latin typeface="Century Gothic" charset="0"/>
                <a:ea typeface="Century Gothic" charset="0"/>
                <a:cs typeface="Century Gothic" charset="0"/>
              </a:defRPr>
            </a:lvl4pPr>
            <a:lvl5pPr marL="1828800" indent="0" algn="ctr" rtl="0" eaLnBrk="1" fontAlgn="base" hangingPunct="1">
              <a:spcBef>
                <a:spcPct val="20000"/>
              </a:spcBef>
              <a:spcAft>
                <a:spcPct val="0"/>
              </a:spcAft>
              <a:buFont typeface="Arial" charset="0"/>
              <a:buNone/>
              <a:defRPr sz="1600" b="0" i="0" kern="1200">
                <a:solidFill>
                  <a:schemeClr val="tx1"/>
                </a:solidFill>
                <a:latin typeface="Century Gothic" charset="0"/>
                <a:ea typeface="Century Gothic" charset="0"/>
                <a:cs typeface="Century Gothic" charset="0"/>
              </a:defRPr>
            </a:lvl5pPr>
            <a:lvl6pPr marL="22860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lvl="0" algn="l"/>
            <a:r>
              <a:rPr lang="en-US" sz="1400" dirty="0"/>
              <a:t>Source: </a:t>
            </a:r>
            <a:r>
              <a:rPr lang="en-US" sz="1400" dirty="0">
                <a:hlinkClick r:id="rId5"/>
              </a:rPr>
              <a:t>http://nces.ed.gov/programs/coe/indicator_cge.asp</a:t>
            </a:r>
            <a:r>
              <a:rPr lang="en-US" sz="1400" dirty="0"/>
              <a:t> (accessed August 24, 2016)</a:t>
            </a:r>
          </a:p>
        </p:txBody>
      </p:sp>
    </p:spTree>
    <p:extLst>
      <p:ext uri="{BB962C8B-B14F-4D97-AF65-F5344CB8AC3E}">
        <p14:creationId xmlns:p14="http://schemas.microsoft.com/office/powerpoint/2010/main" val="311870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hlinkClick r:id="rId3"/>
          </p:cNvPr>
          <p:cNvSpPr txBox="1">
            <a:spLocks/>
          </p:cNvSpPr>
          <p:nvPr/>
        </p:nvSpPr>
        <p:spPr bwMode="auto">
          <a:xfrm>
            <a:off x="389768" y="6318296"/>
            <a:ext cx="10490610" cy="3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 typeface="Arial" charset="0"/>
              <a:buNone/>
              <a:defRPr sz="2400" b="0" i="0" kern="1200">
                <a:solidFill>
                  <a:schemeClr val="tx1">
                    <a:lumMod val="75000"/>
                    <a:lumOff val="25000"/>
                  </a:schemeClr>
                </a:solidFill>
                <a:latin typeface="Century Gothic" charset="0"/>
                <a:ea typeface="Century Gothic" charset="0"/>
                <a:cs typeface="Century Gothic" charset="0"/>
              </a:defRPr>
            </a:lvl1pPr>
            <a:lvl2pPr marL="457200" indent="0" algn="ctr" rtl="0" eaLnBrk="1" fontAlgn="base" hangingPunct="1">
              <a:spcBef>
                <a:spcPct val="20000"/>
              </a:spcBef>
              <a:spcAft>
                <a:spcPct val="0"/>
              </a:spcAft>
              <a:buFont typeface="Arial" charset="0"/>
              <a:buNone/>
              <a:defRPr sz="2000" b="0" i="0" kern="1200">
                <a:solidFill>
                  <a:schemeClr val="tx1"/>
                </a:solidFill>
                <a:latin typeface="Century Gothic" charset="0"/>
                <a:ea typeface="Century Gothic" charset="0"/>
                <a:cs typeface="Century Gothic" charset="0"/>
              </a:defRPr>
            </a:lvl2pPr>
            <a:lvl3pPr marL="914400" indent="0" algn="ctr" rtl="0" eaLnBrk="1" fontAlgn="base" hangingPunct="1">
              <a:spcBef>
                <a:spcPct val="20000"/>
              </a:spcBef>
              <a:spcAft>
                <a:spcPct val="0"/>
              </a:spcAft>
              <a:buFont typeface="Arial" charset="0"/>
              <a:buNone/>
              <a:defRPr sz="1800" b="0" i="0" kern="1200">
                <a:solidFill>
                  <a:schemeClr val="tx1"/>
                </a:solidFill>
                <a:latin typeface="Century Gothic" charset="0"/>
                <a:ea typeface="Century Gothic" charset="0"/>
                <a:cs typeface="Century Gothic" charset="0"/>
              </a:defRPr>
            </a:lvl3pPr>
            <a:lvl4pPr marL="1371600" indent="0" algn="ctr" rtl="0" eaLnBrk="1" fontAlgn="base" hangingPunct="1">
              <a:spcBef>
                <a:spcPct val="20000"/>
              </a:spcBef>
              <a:spcAft>
                <a:spcPct val="0"/>
              </a:spcAft>
              <a:buFont typeface="Arial" charset="0"/>
              <a:buNone/>
              <a:defRPr sz="1600" b="0" i="0" kern="1200">
                <a:solidFill>
                  <a:schemeClr val="tx1"/>
                </a:solidFill>
                <a:latin typeface="Century Gothic" charset="0"/>
                <a:ea typeface="Century Gothic" charset="0"/>
                <a:cs typeface="Century Gothic" charset="0"/>
              </a:defRPr>
            </a:lvl4pPr>
            <a:lvl5pPr marL="1828800" indent="0" algn="ctr" rtl="0" eaLnBrk="1" fontAlgn="base" hangingPunct="1">
              <a:spcBef>
                <a:spcPct val="20000"/>
              </a:spcBef>
              <a:spcAft>
                <a:spcPct val="0"/>
              </a:spcAft>
              <a:buFont typeface="Arial" charset="0"/>
              <a:buNone/>
              <a:defRPr sz="1600" b="0" i="0" kern="1200">
                <a:solidFill>
                  <a:schemeClr val="tx1"/>
                </a:solidFill>
                <a:latin typeface="Century Gothic" charset="0"/>
                <a:ea typeface="Century Gothic" charset="0"/>
                <a:cs typeface="Century Gothic" charset="0"/>
              </a:defRPr>
            </a:lvl5pPr>
            <a:lvl6pPr marL="22860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charset="0"/>
                <a:ea typeface="Century Gothic" charset="0"/>
                <a:cs typeface="Century Gothic" charset="0"/>
              </a:rPr>
              <a:t>Source: </a:t>
            </a: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charset="0"/>
                <a:ea typeface="Century Gothic" charset="0"/>
                <a:cs typeface="Century Gothic" charset="0"/>
                <a:hlinkClick r:id="rId4"/>
              </a:rPr>
              <a:t>http://nces.ed.gov/programs/coe/indicator_cge.asp</a:t>
            </a: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charset="0"/>
                <a:ea typeface="Century Gothic" charset="0"/>
                <a:cs typeface="Century Gothic" charset="0"/>
              </a:rPr>
              <a:t> (accessed August 24, 2016)</a:t>
            </a:r>
          </a:p>
        </p:txBody>
      </p:sp>
      <p:sp>
        <p:nvSpPr>
          <p:cNvPr id="6" name="Title 1"/>
          <p:cNvSpPr>
            <a:spLocks noGrp="1"/>
          </p:cNvSpPr>
          <p:nvPr>
            <p:ph type="ctrTitle"/>
          </p:nvPr>
        </p:nvSpPr>
        <p:spPr>
          <a:xfrm>
            <a:off x="517358" y="469232"/>
            <a:ext cx="11081084" cy="1275347"/>
          </a:xfrm>
        </p:spPr>
        <p:txBody>
          <a:bodyPr>
            <a:noAutofit/>
          </a:bodyPr>
          <a:lstStyle/>
          <a:p>
            <a:r>
              <a:rPr lang="en-US" sz="2800" dirty="0"/>
              <a:t>Percentage Distribution of Students Enrolled in Public Elementary and Secondary Schools, by Race/Ethnicity: </a:t>
            </a:r>
            <a:br>
              <a:rPr lang="en-US" sz="2800" dirty="0"/>
            </a:br>
            <a:r>
              <a:rPr lang="en-US" sz="2800" dirty="0"/>
              <a:t>Fall 2003, Fall 2013, and Fall 2025</a:t>
            </a:r>
          </a:p>
        </p:txBody>
      </p:sp>
      <p:pic>
        <p:nvPicPr>
          <p:cNvPr id="8" name="Picture 4" descr="Figure 1. Percentage distribution of students enrolled in public elementary and secondary schools, by race/ethnicity: Fall 2003, fall 2013, and fall 20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1016" y="1929607"/>
            <a:ext cx="9538709" cy="4024359"/>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5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3225"/>
            <a:ext cx="10972800" cy="1143000"/>
          </a:xfrm>
        </p:spPr>
        <p:txBody>
          <a:bodyPr/>
          <a:lstStyle/>
          <a:p>
            <a:r>
              <a:rPr lang="en-US" dirty="0"/>
              <a:t>Equity and Innovation: </a:t>
            </a:r>
            <a:br>
              <a:rPr lang="en-US" dirty="0"/>
            </a:br>
            <a:r>
              <a:rPr lang="en-US" dirty="0"/>
              <a:t>A National Imperative </a:t>
            </a:r>
          </a:p>
        </p:txBody>
      </p:sp>
      <p:sp>
        <p:nvSpPr>
          <p:cNvPr id="3" name="Subtitle 2"/>
          <p:cNvSpPr>
            <a:spLocks noGrp="1"/>
          </p:cNvSpPr>
          <p:nvPr>
            <p:ph type="subTitle" idx="1"/>
          </p:nvPr>
        </p:nvSpPr>
        <p:spPr>
          <a:xfrm>
            <a:off x="609600" y="6221114"/>
            <a:ext cx="10025729" cy="519928"/>
          </a:xfrm>
        </p:spPr>
        <p:txBody>
          <a:bodyPr/>
          <a:lstStyle/>
          <a:p>
            <a:pPr algn="l"/>
            <a:r>
              <a:rPr lang="en-US" sz="1400" dirty="0"/>
              <a:t>Source: </a:t>
            </a:r>
            <a:r>
              <a:rPr lang="en-US" sz="1400" u="sng" dirty="0">
                <a:hlinkClick r:id="rId2"/>
              </a:rPr>
              <a:t>https://www.whitehouse.gov/photos-and-video/video/2016/09/12/second-annual-white-house-summit-next-generation-high-schools</a:t>
            </a:r>
            <a:r>
              <a:rPr lang="en-US" sz="1400" dirty="0"/>
              <a:t> (accessed September 24, 2016)</a:t>
            </a:r>
          </a:p>
          <a:p>
            <a:pPr algn="l"/>
            <a:r>
              <a:rPr lang="en-US" sz="1400" dirty="0"/>
              <a:t> </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6" name="Add-in 5"/>
              <p:cNvGraphicFramePr>
                <a:graphicFrameLocks noGrp="1"/>
              </p:cNvGraphicFramePr>
              <p:nvPr>
                <p:extLst>
                  <p:ext uri="{D42A27DB-BD31-4B8C-83A1-F6EECF244321}">
                    <p14:modId xmlns:p14="http://schemas.microsoft.com/office/powerpoint/2010/main" val="1873019634"/>
                  </p:ext>
                </p:extLst>
              </p:nvPr>
            </p:nvGraphicFramePr>
            <p:xfrm>
              <a:off x="2495675" y="1864530"/>
              <a:ext cx="7200650" cy="4050366"/>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6" name="Add-in 5"/>
              <p:cNvPicPr>
                <a:picLocks noGrp="1" noRot="1" noChangeAspect="1" noMove="1" noResize="1" noEditPoints="1" noAdjustHandles="1" noChangeArrowheads="1" noChangeShapeType="1"/>
              </p:cNvPicPr>
              <p:nvPr/>
            </p:nvPicPr>
            <p:blipFill>
              <a:blip r:embed="rId4"/>
              <a:stretch>
                <a:fillRect/>
              </a:stretch>
            </p:blipFill>
            <p:spPr>
              <a:xfrm>
                <a:off x="2495675" y="1864530"/>
                <a:ext cx="7200650" cy="4050366"/>
              </a:xfrm>
              <a:prstGeom prst="rect">
                <a:avLst/>
              </a:prstGeom>
            </p:spPr>
          </p:pic>
        </mc:Fallback>
      </mc:AlternateContent>
    </p:spTree>
    <p:extLst>
      <p:ext uri="{BB962C8B-B14F-4D97-AF65-F5344CB8AC3E}">
        <p14:creationId xmlns:p14="http://schemas.microsoft.com/office/powerpoint/2010/main" val="1602964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School Graduation Rates </a:t>
            </a:r>
            <a:br>
              <a:rPr lang="en-US" dirty="0"/>
            </a:br>
            <a:r>
              <a:rPr lang="en-US" dirty="0"/>
              <a:t>Continue to Improve in Most States</a:t>
            </a:r>
          </a:p>
        </p:txBody>
      </p:sp>
      <p:sp>
        <p:nvSpPr>
          <p:cNvPr id="3" name="Subtitle 2"/>
          <p:cNvSpPr>
            <a:spLocks noGrp="1"/>
          </p:cNvSpPr>
          <p:nvPr>
            <p:ph type="subTitle" idx="1"/>
          </p:nvPr>
        </p:nvSpPr>
        <p:spPr>
          <a:xfrm>
            <a:off x="609600" y="2049358"/>
            <a:ext cx="10972800" cy="808169"/>
          </a:xfrm>
        </p:spPr>
        <p:txBody>
          <a:bodyPr/>
          <a:lstStyle/>
          <a:p>
            <a:pPr algn="l"/>
            <a:r>
              <a:rPr lang="en-US" dirty="0"/>
              <a:t>Thirty-five states saw an increase in overall graduation rates. </a:t>
            </a:r>
          </a:p>
          <a:p>
            <a:pPr algn="l"/>
            <a:r>
              <a:rPr lang="en-US" dirty="0"/>
              <a:t>Highest and Lowest High School Graduation Rates by State: SY </a:t>
            </a:r>
            <a:r>
              <a:rPr lang="en-US" dirty="0" smtClean="0"/>
              <a:t>2014–15</a:t>
            </a: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p:txBody>
      </p:sp>
      <p:sp>
        <p:nvSpPr>
          <p:cNvPr id="5" name="TextBox 4"/>
          <p:cNvSpPr txBox="1"/>
          <p:nvPr/>
        </p:nvSpPr>
        <p:spPr>
          <a:xfrm>
            <a:off x="279401" y="6209769"/>
            <a:ext cx="10885904" cy="475655"/>
          </a:xfrm>
          <a:prstGeom prst="rect">
            <a:avLst/>
          </a:prstGeom>
          <a:noFill/>
        </p:spPr>
        <p:txBody>
          <a:bodyPr wrap="square" rtlCol="0">
            <a:spAutoFit/>
          </a:bodyPr>
          <a:lstStyle/>
          <a:p>
            <a:r>
              <a:rPr lang="en-US" sz="1400" dirty="0"/>
              <a:t>Source: </a:t>
            </a:r>
            <a:r>
              <a:rPr lang="en-US" sz="1400" dirty="0">
                <a:hlinkClick r:id="rId3" invalidUrl="https://www.whitehouse.gov/sites/whitehouse.gov/files/images/State by State Graduation Rates.pdf"/>
              </a:rPr>
              <a:t>https://www.whitehouse.gov/sites/whitehouse.gov/files/images/State%20by%20State%20Graduation%20Rates.pdf</a:t>
            </a:r>
            <a:r>
              <a:rPr lang="en-US" sz="1400" dirty="0"/>
              <a:t>   (accessed October 31, 2016)</a:t>
            </a:r>
          </a:p>
        </p:txBody>
      </p:sp>
      <p:graphicFrame>
        <p:nvGraphicFramePr>
          <p:cNvPr id="6" name="Table 5"/>
          <p:cNvGraphicFramePr>
            <a:graphicFrameLocks noGrp="1"/>
          </p:cNvGraphicFramePr>
          <p:nvPr>
            <p:extLst/>
          </p:nvPr>
        </p:nvGraphicFramePr>
        <p:xfrm>
          <a:off x="510176" y="3020319"/>
          <a:ext cx="10742024" cy="2926080"/>
        </p:xfrm>
        <a:graphic>
          <a:graphicData uri="http://schemas.openxmlformats.org/drawingml/2006/table">
            <a:tbl>
              <a:tblPr firstRow="1" bandRow="1">
                <a:tableStyleId>{5C22544A-7EE6-4342-B048-85BDC9FD1C3A}</a:tableStyleId>
              </a:tblPr>
              <a:tblGrid>
                <a:gridCol w="2832631">
                  <a:extLst>
                    <a:ext uri="{9D8B030D-6E8A-4147-A177-3AD203B41FA5}">
                      <a16:colId xmlns="" xmlns:a16="http://schemas.microsoft.com/office/drawing/2014/main" val="995701137"/>
                    </a:ext>
                  </a:extLst>
                </a:gridCol>
                <a:gridCol w="2233534">
                  <a:extLst>
                    <a:ext uri="{9D8B030D-6E8A-4147-A177-3AD203B41FA5}">
                      <a16:colId xmlns="" xmlns:a16="http://schemas.microsoft.com/office/drawing/2014/main" val="2154832827"/>
                    </a:ext>
                  </a:extLst>
                </a:gridCol>
                <a:gridCol w="3252866">
                  <a:extLst>
                    <a:ext uri="{9D8B030D-6E8A-4147-A177-3AD203B41FA5}">
                      <a16:colId xmlns="" xmlns:a16="http://schemas.microsoft.com/office/drawing/2014/main" val="2270831618"/>
                    </a:ext>
                  </a:extLst>
                </a:gridCol>
                <a:gridCol w="2422993">
                  <a:extLst>
                    <a:ext uri="{9D8B030D-6E8A-4147-A177-3AD203B41FA5}">
                      <a16:colId xmlns="" xmlns:a16="http://schemas.microsoft.com/office/drawing/2014/main" val="1643050155"/>
                    </a:ext>
                  </a:extLst>
                </a:gridCol>
              </a:tblGrid>
              <a:tr h="0">
                <a:tc>
                  <a:txBody>
                    <a:bodyPr/>
                    <a:lstStyle/>
                    <a:p>
                      <a:r>
                        <a:rPr lang="en-US" sz="1800" dirty="0"/>
                        <a:t>State</a:t>
                      </a:r>
                    </a:p>
                  </a:txBody>
                  <a:tcPr/>
                </a:tc>
                <a:tc>
                  <a:txBody>
                    <a:bodyPr/>
                    <a:lstStyle/>
                    <a:p>
                      <a:r>
                        <a:rPr lang="en-US" sz="1800" dirty="0"/>
                        <a:t>Graduation Rate</a:t>
                      </a:r>
                    </a:p>
                  </a:txBody>
                  <a:tcPr/>
                </a:tc>
                <a:tc>
                  <a:txBody>
                    <a:bodyPr/>
                    <a:lstStyle/>
                    <a:p>
                      <a:r>
                        <a:rPr lang="en-US" sz="1800" dirty="0"/>
                        <a:t>State</a:t>
                      </a:r>
                    </a:p>
                  </a:txBody>
                  <a:tcPr/>
                </a:tc>
                <a:tc>
                  <a:txBody>
                    <a:bodyPr/>
                    <a:lstStyle/>
                    <a:p>
                      <a:r>
                        <a:rPr lang="en-US" sz="1800" dirty="0"/>
                        <a:t>Graduation Rate</a:t>
                      </a:r>
                    </a:p>
                  </a:txBody>
                  <a:tcPr/>
                </a:tc>
                <a:extLst>
                  <a:ext uri="{0D108BD9-81ED-4DB2-BD59-A6C34878D82A}">
                    <a16:rowId xmlns="" xmlns:a16="http://schemas.microsoft.com/office/drawing/2014/main" val="2389860413"/>
                  </a:ext>
                </a:extLst>
              </a:tr>
              <a:tr h="317114">
                <a:tc>
                  <a:txBody>
                    <a:bodyPr/>
                    <a:lstStyle/>
                    <a:p>
                      <a:r>
                        <a:rPr lang="en-US" sz="1800" dirty="0"/>
                        <a:t>Iowa</a:t>
                      </a:r>
                    </a:p>
                  </a:txBody>
                  <a:tcPr/>
                </a:tc>
                <a:tc>
                  <a:txBody>
                    <a:bodyPr/>
                    <a:lstStyle/>
                    <a:p>
                      <a:r>
                        <a:rPr lang="en-US" sz="1800" dirty="0"/>
                        <a:t>90.8%</a:t>
                      </a:r>
                    </a:p>
                  </a:txBody>
                  <a:tcPr/>
                </a:tc>
                <a:tc>
                  <a:txBody>
                    <a:bodyPr/>
                    <a:lstStyle/>
                    <a:p>
                      <a:r>
                        <a:rPr lang="en-US" sz="1800" dirty="0"/>
                        <a:t>District</a:t>
                      </a:r>
                      <a:r>
                        <a:rPr lang="en-US" sz="1800" baseline="0" dirty="0"/>
                        <a:t> of Columbia</a:t>
                      </a:r>
                      <a:endParaRPr lang="en-US" sz="1800" dirty="0"/>
                    </a:p>
                  </a:txBody>
                  <a:tcPr/>
                </a:tc>
                <a:tc>
                  <a:txBody>
                    <a:bodyPr/>
                    <a:lstStyle/>
                    <a:p>
                      <a:r>
                        <a:rPr lang="en-US" sz="1800" dirty="0"/>
                        <a:t>68.5%</a:t>
                      </a:r>
                    </a:p>
                  </a:txBody>
                  <a:tcPr/>
                </a:tc>
                <a:extLst>
                  <a:ext uri="{0D108BD9-81ED-4DB2-BD59-A6C34878D82A}">
                    <a16:rowId xmlns="" xmlns:a16="http://schemas.microsoft.com/office/drawing/2014/main" val="2126991810"/>
                  </a:ext>
                </a:extLst>
              </a:tr>
              <a:tr h="317114">
                <a:tc>
                  <a:txBody>
                    <a:bodyPr/>
                    <a:lstStyle/>
                    <a:p>
                      <a:r>
                        <a:rPr lang="en-US" sz="1800" dirty="0"/>
                        <a:t>New Jersey</a:t>
                      </a:r>
                    </a:p>
                  </a:txBody>
                  <a:tcPr/>
                </a:tc>
                <a:tc>
                  <a:txBody>
                    <a:bodyPr/>
                    <a:lstStyle/>
                    <a:p>
                      <a:r>
                        <a:rPr lang="en-US" sz="1800" dirty="0"/>
                        <a:t>89.7%</a:t>
                      </a:r>
                    </a:p>
                  </a:txBody>
                  <a:tcPr/>
                </a:tc>
                <a:tc>
                  <a:txBody>
                    <a:bodyPr/>
                    <a:lstStyle/>
                    <a:p>
                      <a:r>
                        <a:rPr lang="en-US" sz="1800" dirty="0"/>
                        <a:t>New Mexico </a:t>
                      </a:r>
                    </a:p>
                  </a:txBody>
                  <a:tcPr/>
                </a:tc>
                <a:tc>
                  <a:txBody>
                    <a:bodyPr/>
                    <a:lstStyle/>
                    <a:p>
                      <a:r>
                        <a:rPr lang="en-US" sz="1800" dirty="0"/>
                        <a:t>68.6%</a:t>
                      </a:r>
                    </a:p>
                  </a:txBody>
                  <a:tcPr/>
                </a:tc>
                <a:extLst>
                  <a:ext uri="{0D108BD9-81ED-4DB2-BD59-A6C34878D82A}">
                    <a16:rowId xmlns="" xmlns:a16="http://schemas.microsoft.com/office/drawing/2014/main" val="229409741"/>
                  </a:ext>
                </a:extLst>
              </a:tr>
              <a:tr h="317114">
                <a:tc>
                  <a:txBody>
                    <a:bodyPr/>
                    <a:lstStyle/>
                    <a:p>
                      <a:r>
                        <a:rPr lang="en-US" sz="1800" dirty="0"/>
                        <a:t>Alabama</a:t>
                      </a:r>
                    </a:p>
                  </a:txBody>
                  <a:tcPr/>
                </a:tc>
                <a:tc>
                  <a:txBody>
                    <a:bodyPr/>
                    <a:lstStyle/>
                    <a:p>
                      <a:r>
                        <a:rPr lang="en-US" sz="1800" dirty="0"/>
                        <a:t>89.3%</a:t>
                      </a:r>
                    </a:p>
                  </a:txBody>
                  <a:tcPr/>
                </a:tc>
                <a:tc>
                  <a:txBody>
                    <a:bodyPr/>
                    <a:lstStyle/>
                    <a:p>
                      <a:r>
                        <a:rPr lang="en-US" sz="1800" dirty="0"/>
                        <a:t>Nevada</a:t>
                      </a:r>
                    </a:p>
                  </a:txBody>
                  <a:tcPr/>
                </a:tc>
                <a:tc>
                  <a:txBody>
                    <a:bodyPr/>
                    <a:lstStyle/>
                    <a:p>
                      <a:r>
                        <a:rPr lang="en-US" sz="1800" dirty="0"/>
                        <a:t>71.3%</a:t>
                      </a:r>
                    </a:p>
                  </a:txBody>
                  <a:tcPr/>
                </a:tc>
                <a:extLst>
                  <a:ext uri="{0D108BD9-81ED-4DB2-BD59-A6C34878D82A}">
                    <a16:rowId xmlns="" xmlns:a16="http://schemas.microsoft.com/office/drawing/2014/main" val="44773866"/>
                  </a:ext>
                </a:extLst>
              </a:tr>
              <a:tr h="317114">
                <a:tc>
                  <a:txBody>
                    <a:bodyPr/>
                    <a:lstStyle/>
                    <a:p>
                      <a:r>
                        <a:rPr lang="en-US" sz="1800" dirty="0"/>
                        <a:t>Texas</a:t>
                      </a:r>
                    </a:p>
                  </a:txBody>
                  <a:tcPr/>
                </a:tc>
                <a:tc>
                  <a:txBody>
                    <a:bodyPr/>
                    <a:lstStyle/>
                    <a:p>
                      <a:r>
                        <a:rPr lang="en-US" sz="1800" dirty="0"/>
                        <a:t>89%</a:t>
                      </a:r>
                    </a:p>
                  </a:txBody>
                  <a:tcPr/>
                </a:tc>
                <a:tc>
                  <a:txBody>
                    <a:bodyPr/>
                    <a:lstStyle/>
                    <a:p>
                      <a:r>
                        <a:rPr lang="en-US" sz="1800" dirty="0"/>
                        <a:t>Alaska</a:t>
                      </a:r>
                    </a:p>
                  </a:txBody>
                  <a:tcPr/>
                </a:tc>
                <a:tc>
                  <a:txBody>
                    <a:bodyPr/>
                    <a:lstStyle/>
                    <a:p>
                      <a:r>
                        <a:rPr lang="en-US" sz="1800" dirty="0"/>
                        <a:t>75.6%</a:t>
                      </a:r>
                    </a:p>
                  </a:txBody>
                  <a:tcPr/>
                </a:tc>
                <a:extLst>
                  <a:ext uri="{0D108BD9-81ED-4DB2-BD59-A6C34878D82A}">
                    <a16:rowId xmlns="" xmlns:a16="http://schemas.microsoft.com/office/drawing/2014/main" val="4122540350"/>
                  </a:ext>
                </a:extLst>
              </a:tr>
              <a:tr h="317114">
                <a:tc>
                  <a:txBody>
                    <a:bodyPr/>
                    <a:lstStyle/>
                    <a:p>
                      <a:r>
                        <a:rPr lang="en-US" sz="1800" dirty="0"/>
                        <a:t>Nebraska</a:t>
                      </a:r>
                    </a:p>
                  </a:txBody>
                  <a:tcPr/>
                </a:tc>
                <a:tc>
                  <a:txBody>
                    <a:bodyPr/>
                    <a:lstStyle/>
                    <a:p>
                      <a:r>
                        <a:rPr lang="en-US" sz="1800" dirty="0"/>
                        <a:t>88.9%</a:t>
                      </a:r>
                    </a:p>
                  </a:txBody>
                  <a:tcPr/>
                </a:tc>
                <a:tc>
                  <a:txBody>
                    <a:bodyPr/>
                    <a:lstStyle/>
                    <a:p>
                      <a:r>
                        <a:rPr lang="en-US" sz="1800" dirty="0"/>
                        <a:t>Colorado</a:t>
                      </a:r>
                    </a:p>
                  </a:txBody>
                  <a:tcPr/>
                </a:tc>
                <a:tc>
                  <a:txBody>
                    <a:bodyPr/>
                    <a:lstStyle/>
                    <a:p>
                      <a:r>
                        <a:rPr lang="en-US" sz="1800" dirty="0"/>
                        <a:t>77.3%</a:t>
                      </a:r>
                    </a:p>
                  </a:txBody>
                  <a:tcPr/>
                </a:tc>
                <a:extLst>
                  <a:ext uri="{0D108BD9-81ED-4DB2-BD59-A6C34878D82A}">
                    <a16:rowId xmlns="" xmlns:a16="http://schemas.microsoft.com/office/drawing/2014/main" val="1925352172"/>
                  </a:ext>
                </a:extLst>
              </a:tr>
              <a:tr h="317114">
                <a:tc>
                  <a:txBody>
                    <a:bodyPr/>
                    <a:lstStyle/>
                    <a:p>
                      <a:r>
                        <a:rPr lang="en-US" sz="1800" dirty="0"/>
                        <a:t>Wisconsin</a:t>
                      </a:r>
                    </a:p>
                  </a:txBody>
                  <a:tcPr/>
                </a:tc>
                <a:tc>
                  <a:txBody>
                    <a:bodyPr/>
                    <a:lstStyle/>
                    <a:p>
                      <a:r>
                        <a:rPr lang="en-US" sz="1800" dirty="0"/>
                        <a:t>88.4%</a:t>
                      </a:r>
                    </a:p>
                  </a:txBody>
                  <a:tcPr/>
                </a:tc>
                <a:tc>
                  <a:txBody>
                    <a:bodyPr/>
                    <a:lstStyle/>
                    <a:p>
                      <a:r>
                        <a:rPr lang="en-US" sz="1800" dirty="0"/>
                        <a:t>Arizona</a:t>
                      </a:r>
                    </a:p>
                  </a:txBody>
                  <a:tcPr/>
                </a:tc>
                <a:tc>
                  <a:txBody>
                    <a:bodyPr/>
                    <a:lstStyle/>
                    <a:p>
                      <a:r>
                        <a:rPr lang="en-US" sz="1800" dirty="0"/>
                        <a:t>77.4%</a:t>
                      </a:r>
                    </a:p>
                  </a:txBody>
                  <a:tcPr/>
                </a:tc>
                <a:extLst>
                  <a:ext uri="{0D108BD9-81ED-4DB2-BD59-A6C34878D82A}">
                    <a16:rowId xmlns="" xmlns:a16="http://schemas.microsoft.com/office/drawing/2014/main" val="378982879"/>
                  </a:ext>
                </a:extLst>
              </a:tr>
              <a:tr h="317114">
                <a:tc>
                  <a:txBody>
                    <a:bodyPr/>
                    <a:lstStyle/>
                    <a:p>
                      <a:r>
                        <a:rPr lang="en-US" sz="1800" dirty="0"/>
                        <a:t>New Hampshire</a:t>
                      </a:r>
                    </a:p>
                  </a:txBody>
                  <a:tcPr/>
                </a:tc>
                <a:tc>
                  <a:txBody>
                    <a:bodyPr/>
                    <a:lstStyle/>
                    <a:p>
                      <a:r>
                        <a:rPr lang="en-US" sz="1800" dirty="0"/>
                        <a:t>88.1%</a:t>
                      </a:r>
                    </a:p>
                  </a:txBody>
                  <a:tcPr/>
                </a:tc>
                <a:tc>
                  <a:txBody>
                    <a:bodyPr/>
                    <a:lstStyle/>
                    <a:p>
                      <a:r>
                        <a:rPr lang="en-US" sz="1800" dirty="0"/>
                        <a:t>Louisiana</a:t>
                      </a:r>
                    </a:p>
                  </a:txBody>
                  <a:tcPr/>
                </a:tc>
                <a:tc>
                  <a:txBody>
                    <a:bodyPr/>
                    <a:lstStyle/>
                    <a:p>
                      <a:r>
                        <a:rPr lang="en-US" sz="1800" dirty="0"/>
                        <a:t>77.5%</a:t>
                      </a:r>
                    </a:p>
                  </a:txBody>
                  <a:tcPr/>
                </a:tc>
                <a:extLst>
                  <a:ext uri="{0D108BD9-81ED-4DB2-BD59-A6C34878D82A}">
                    <a16:rowId xmlns="" xmlns:a16="http://schemas.microsoft.com/office/drawing/2014/main" val="3397359051"/>
                  </a:ext>
                </a:extLst>
              </a:tr>
            </a:tbl>
          </a:graphicData>
        </a:graphic>
      </p:graphicFrame>
    </p:spTree>
    <p:extLst>
      <p:ext uri="{BB962C8B-B14F-4D97-AF65-F5344CB8AC3E}">
        <p14:creationId xmlns:p14="http://schemas.microsoft.com/office/powerpoint/2010/main" val="50975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6569" b="6364"/>
          <a:stretch/>
        </p:blipFill>
        <p:spPr>
          <a:xfrm>
            <a:off x="11723" y="-187569"/>
            <a:ext cx="12192000" cy="7045569"/>
          </a:xfrm>
          <a:prstGeom prst="rect">
            <a:avLst/>
          </a:prstGeom>
        </p:spPr>
      </p:pic>
      <p:sp>
        <p:nvSpPr>
          <p:cNvPr id="5" name="Rectangle 4"/>
          <p:cNvSpPr/>
          <p:nvPr/>
        </p:nvSpPr>
        <p:spPr>
          <a:xfrm>
            <a:off x="1636835" y="2063261"/>
            <a:ext cx="8918331" cy="2907324"/>
          </a:xfrm>
          <a:prstGeom prst="rect">
            <a:avLst/>
          </a:prstGeom>
          <a:solidFill>
            <a:schemeClr val="dk1">
              <a:alpha val="51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dirty="0">
                <a:solidFill>
                  <a:schemeClr val="bg1"/>
                </a:solidFill>
              </a:rPr>
              <a:t>N</a:t>
            </a:r>
            <a:r>
              <a:rPr kumimoji="0" lang="en-US" sz="3600" b="1" i="0" u="none" strike="noStrike" kern="0" cap="none" spc="0" normalizeH="0" baseline="0" noProof="0" dirty="0">
                <a:ln>
                  <a:noFill/>
                </a:ln>
                <a:solidFill>
                  <a:schemeClr val="bg1"/>
                </a:solidFill>
                <a:effectLst/>
                <a:uLnTx/>
                <a:uFillTx/>
              </a:rPr>
              <a:t>ationwide, there are 2,397 </a:t>
            </a:r>
            <a:br>
              <a:rPr kumimoji="0" lang="en-US" sz="3600" b="1" i="0" u="none" strike="noStrike" kern="0" cap="none" spc="0" normalizeH="0" baseline="0" noProof="0" dirty="0">
                <a:ln>
                  <a:noFill/>
                </a:ln>
                <a:solidFill>
                  <a:schemeClr val="bg1"/>
                </a:solidFill>
                <a:effectLst/>
                <a:uLnTx/>
                <a:uFillTx/>
              </a:rPr>
            </a:br>
            <a:r>
              <a:rPr kumimoji="0" lang="en-US" sz="3600" b="1" i="0" u="none" strike="noStrike" kern="0" cap="none" spc="0" normalizeH="0" baseline="0" noProof="0" dirty="0">
                <a:ln>
                  <a:noFill/>
                </a:ln>
                <a:solidFill>
                  <a:schemeClr val="bg1"/>
                </a:solidFill>
                <a:effectLst/>
                <a:uLnTx/>
                <a:uFillTx/>
              </a:rPr>
              <a:t>high schools that do not graduate </a:t>
            </a:r>
            <a:br>
              <a:rPr kumimoji="0" lang="en-US" sz="3600" b="1" i="0" u="none" strike="noStrike" kern="0" cap="none" spc="0" normalizeH="0" baseline="0" noProof="0" dirty="0">
                <a:ln>
                  <a:noFill/>
                </a:ln>
                <a:solidFill>
                  <a:schemeClr val="bg1"/>
                </a:solidFill>
                <a:effectLst/>
                <a:uLnTx/>
                <a:uFillTx/>
              </a:rPr>
            </a:br>
            <a:r>
              <a:rPr kumimoji="0" lang="en-US" sz="3600" b="1" i="0" u="none" strike="noStrike" kern="0" cap="none" spc="0" normalizeH="0" baseline="0" noProof="0" dirty="0">
                <a:ln>
                  <a:noFill/>
                </a:ln>
                <a:solidFill>
                  <a:schemeClr val="bg1"/>
                </a:solidFill>
                <a:effectLst/>
                <a:uLnTx/>
                <a:uFillTx/>
              </a:rPr>
              <a:t>one-third or more of their students.</a:t>
            </a:r>
            <a:endParaRPr kumimoji="0" lang="en-US" sz="3600" b="1" i="0" u="none" strike="noStrike" kern="0" cap="none" spc="0" normalizeH="0" baseline="0" noProof="0" dirty="0">
              <a:ln>
                <a:noFill/>
              </a:ln>
              <a:solidFill>
                <a:sysClr val="windowText" lastClr="000000"/>
              </a:solidFill>
              <a:effectLst/>
              <a:uLnTx/>
              <a:uFillTx/>
            </a:endParaRPr>
          </a:p>
        </p:txBody>
      </p:sp>
      <p:sp>
        <p:nvSpPr>
          <p:cNvPr id="2" name="TextBox 1"/>
          <p:cNvSpPr txBox="1"/>
          <p:nvPr/>
        </p:nvSpPr>
        <p:spPr>
          <a:xfrm>
            <a:off x="193155" y="6257925"/>
            <a:ext cx="10691087"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2"/>
                </a:solidFill>
                <a:effectLst/>
                <a:uLnTx/>
                <a:uFillTx/>
                <a:latin typeface="Century Gothic" panose="020B0502020202020204" pitchFamily="34" charset="0"/>
              </a:rPr>
              <a:t>Source: </a:t>
            </a:r>
            <a:r>
              <a:rPr kumimoji="0" lang="en-US" sz="1400" b="0" i="0" u="none" strike="noStrike" kern="0" cap="none" spc="0" normalizeH="0" baseline="0" noProof="0" dirty="0">
                <a:ln>
                  <a:noFill/>
                </a:ln>
                <a:solidFill>
                  <a:prstClr val="black"/>
                </a:solidFill>
                <a:effectLst/>
                <a:uLnTx/>
                <a:uFillTx/>
                <a:latin typeface="Century Gothic" panose="020B0502020202020204" pitchFamily="34" charset="0"/>
                <a:hlinkClick r:id="rId4"/>
              </a:rPr>
              <a:t>http://www.gradnation.org/sites/default/files/civic_2016_full_report_FNL2-2_0.pdf</a:t>
            </a:r>
            <a:r>
              <a:rPr kumimoji="0" lang="en-US" sz="1400" b="0" i="0" u="none" strike="noStrike" kern="0" cap="none" spc="0" normalizeH="0" baseline="0" noProof="0" dirty="0">
                <a:ln>
                  <a:noFill/>
                </a:ln>
                <a:solidFill>
                  <a:prstClr val="black"/>
                </a:solidFill>
                <a:effectLst/>
                <a:uLnTx/>
                <a:uFillTx/>
                <a:latin typeface="Century Gothic" panose="020B0502020202020204" pitchFamily="34" charset="0"/>
              </a:rPr>
              <a:t> </a:t>
            </a:r>
            <a:r>
              <a:rPr kumimoji="0" lang="en-US" sz="1400" b="0" i="0" u="none" strike="noStrike" kern="0" cap="none" spc="0" normalizeH="0" baseline="0" noProof="0" dirty="0">
                <a:ln>
                  <a:noFill/>
                </a:ln>
                <a:solidFill>
                  <a:schemeClr val="bg2"/>
                </a:solidFill>
                <a:effectLst/>
                <a:uLnTx/>
                <a:uFillTx/>
                <a:latin typeface="Century Gothic" panose="020B0502020202020204" pitchFamily="34" charset="0"/>
              </a:rPr>
              <a:t>(accessed August 25, 2016)</a:t>
            </a:r>
          </a:p>
        </p:txBody>
      </p:sp>
      <p:pic>
        <p:nvPicPr>
          <p:cNvPr id="6" name="Picture 5"/>
          <p:cNvPicPr>
            <a:picLocks noChangeAspect="1"/>
          </p:cNvPicPr>
          <p:nvPr/>
        </p:nvPicPr>
        <p:blipFill>
          <a:blip r:embed="rId5"/>
          <a:stretch>
            <a:fillRect/>
          </a:stretch>
        </p:blipFill>
        <p:spPr>
          <a:xfrm>
            <a:off x="11503470" y="6257925"/>
            <a:ext cx="540893" cy="530876"/>
          </a:xfrm>
          <a:prstGeom prst="rect">
            <a:avLst/>
          </a:prstGeom>
        </p:spPr>
      </p:pic>
      <p:sp>
        <p:nvSpPr>
          <p:cNvPr id="7" name="Rectangle 6"/>
          <p:cNvSpPr/>
          <p:nvPr/>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fld id="{CB733003-252D-AA4C-8A8A-8D77F7386A57}" type="slidenum">
              <a:rPr kumimoji="0" lang="en-US" sz="1100" b="0" i="0" u="none" strike="noStrike" kern="0" cap="none" spc="0" normalizeH="0" baseline="0" noProof="0" smtClean="0">
                <a:ln>
                  <a:noFill/>
                </a:ln>
                <a:solidFill>
                  <a:schemeClr val="bg1">
                    <a:lumMod val="50000"/>
                  </a:schemeClr>
                </a:solidFill>
                <a:effectLst/>
                <a:uLnTx/>
                <a:uFillTx/>
              </a:rPr>
              <a:t>16</a:t>
            </a:fld>
            <a:endParaRPr kumimoji="0" lang="en-US" sz="1100" b="0" i="0" u="none" strike="noStrike" kern="0" cap="none" spc="0" normalizeH="0" baseline="0" noProof="0" dirty="0">
              <a:ln>
                <a:noFill/>
              </a:ln>
              <a:solidFill>
                <a:schemeClr val="bg1">
                  <a:lumMod val="50000"/>
                </a:schemeClr>
              </a:solidFill>
              <a:effectLst/>
              <a:uLnTx/>
              <a:uFillTx/>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268838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59647484"/>
              </p:ext>
            </p:extLst>
          </p:nvPr>
        </p:nvGraphicFramePr>
        <p:xfrm>
          <a:off x="693193" y="2076694"/>
          <a:ext cx="10805614" cy="3202702"/>
        </p:xfrm>
        <a:graphic>
          <a:graphicData uri="http://schemas.openxmlformats.org/drawingml/2006/table">
            <a:tbl>
              <a:tblPr/>
              <a:tblGrid>
                <a:gridCol w="3086069">
                  <a:extLst>
                    <a:ext uri="{9D8B030D-6E8A-4147-A177-3AD203B41FA5}">
                      <a16:colId xmlns:a16="http://schemas.microsoft.com/office/drawing/2014/main" xmlns="" val="4195988811"/>
                    </a:ext>
                  </a:extLst>
                </a:gridCol>
                <a:gridCol w="2587708">
                  <a:extLst>
                    <a:ext uri="{9D8B030D-6E8A-4147-A177-3AD203B41FA5}">
                      <a16:colId xmlns:a16="http://schemas.microsoft.com/office/drawing/2014/main" xmlns="" val="873539979"/>
                    </a:ext>
                  </a:extLst>
                </a:gridCol>
                <a:gridCol w="2556588">
                  <a:extLst>
                    <a:ext uri="{9D8B030D-6E8A-4147-A177-3AD203B41FA5}">
                      <a16:colId xmlns:a16="http://schemas.microsoft.com/office/drawing/2014/main" xmlns="" val="2636356635"/>
                    </a:ext>
                  </a:extLst>
                </a:gridCol>
                <a:gridCol w="2575249">
                  <a:extLst>
                    <a:ext uri="{9D8B030D-6E8A-4147-A177-3AD203B41FA5}">
                      <a16:colId xmlns:a16="http://schemas.microsoft.com/office/drawing/2014/main" xmlns="" val="1446630389"/>
                    </a:ext>
                  </a:extLst>
                </a:gridCol>
              </a:tblGrid>
              <a:tr h="909102">
                <a:tc>
                  <a:txBody>
                    <a:bodyPr/>
                    <a:lstStyle/>
                    <a:p>
                      <a:pPr fontAlgn="t"/>
                      <a:r>
                        <a:rPr lang="en-US" sz="1600" dirty="0">
                          <a:effectLst/>
                        </a:rPr>
                        <a:t> </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600" b="1" dirty="0">
                          <a:solidFill>
                            <a:schemeClr val="tx1">
                              <a:lumMod val="75000"/>
                              <a:lumOff val="25000"/>
                            </a:schemeClr>
                          </a:solidFill>
                          <a:effectLst/>
                        </a:rPr>
                        <a:t>Number of states where gap decreased between SYs</a:t>
                      </a:r>
                      <a:r>
                        <a:rPr lang="en-US" sz="1600" b="1" baseline="0" dirty="0">
                          <a:solidFill>
                            <a:schemeClr val="tx1">
                              <a:lumMod val="75000"/>
                              <a:lumOff val="25000"/>
                            </a:schemeClr>
                          </a:solidFill>
                          <a:effectLst/>
                        </a:rPr>
                        <a:t> </a:t>
                      </a:r>
                      <a:r>
                        <a:rPr lang="en-US" sz="1600" b="1" dirty="0">
                          <a:solidFill>
                            <a:schemeClr val="tx1">
                              <a:lumMod val="75000"/>
                              <a:lumOff val="25000"/>
                            </a:schemeClr>
                          </a:solidFill>
                          <a:effectLst/>
                        </a:rPr>
                        <a:t>2012–13 and 2013–14</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600" b="1" dirty="0">
                          <a:solidFill>
                            <a:schemeClr val="tx1">
                              <a:lumMod val="75000"/>
                              <a:lumOff val="25000"/>
                            </a:schemeClr>
                          </a:solidFill>
                          <a:effectLst/>
                        </a:rPr>
                        <a:t>Number of states where gap increased between </a:t>
                      </a:r>
                      <a:br>
                        <a:rPr lang="en-US" sz="1600" b="1" dirty="0">
                          <a:solidFill>
                            <a:schemeClr val="tx1">
                              <a:lumMod val="75000"/>
                              <a:lumOff val="25000"/>
                            </a:schemeClr>
                          </a:solidFill>
                          <a:effectLst/>
                        </a:rPr>
                      </a:br>
                      <a:r>
                        <a:rPr lang="en-US" sz="1600" b="1" dirty="0">
                          <a:solidFill>
                            <a:schemeClr val="tx1">
                              <a:lumMod val="75000"/>
                              <a:lumOff val="25000"/>
                            </a:schemeClr>
                          </a:solidFill>
                          <a:effectLst/>
                        </a:rPr>
                        <a:t>SYs</a:t>
                      </a:r>
                      <a:r>
                        <a:rPr lang="en-US" sz="1600" b="1" baseline="0" dirty="0">
                          <a:solidFill>
                            <a:schemeClr val="tx1">
                              <a:lumMod val="75000"/>
                              <a:lumOff val="25000"/>
                            </a:schemeClr>
                          </a:solidFill>
                          <a:effectLst/>
                        </a:rPr>
                        <a:t> </a:t>
                      </a:r>
                      <a:r>
                        <a:rPr lang="en-US" sz="1600" b="1" dirty="0">
                          <a:solidFill>
                            <a:schemeClr val="tx1">
                              <a:lumMod val="75000"/>
                              <a:lumOff val="25000"/>
                            </a:schemeClr>
                          </a:solidFill>
                          <a:effectLst/>
                        </a:rPr>
                        <a:t>2012–13 and 2013–14</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600" b="1" dirty="0">
                          <a:solidFill>
                            <a:schemeClr val="tx1">
                              <a:lumMod val="75000"/>
                              <a:lumOff val="25000"/>
                            </a:schemeClr>
                          </a:solidFill>
                          <a:effectLst/>
                        </a:rPr>
                        <a:t>Number of states with </a:t>
                      </a:r>
                      <a:br>
                        <a:rPr lang="en-US" sz="1600" b="1" dirty="0">
                          <a:solidFill>
                            <a:schemeClr val="tx1">
                              <a:lumMod val="75000"/>
                              <a:lumOff val="25000"/>
                            </a:schemeClr>
                          </a:solidFill>
                          <a:effectLst/>
                        </a:rPr>
                      </a:br>
                      <a:r>
                        <a:rPr lang="en-US" sz="1600" b="1" dirty="0">
                          <a:solidFill>
                            <a:schemeClr val="tx1">
                              <a:lumMod val="75000"/>
                              <a:lumOff val="25000"/>
                            </a:schemeClr>
                          </a:solidFill>
                          <a:effectLst/>
                        </a:rPr>
                        <a:t>no change between </a:t>
                      </a:r>
                      <a:br>
                        <a:rPr lang="en-US" sz="1600" b="1" dirty="0">
                          <a:solidFill>
                            <a:schemeClr val="tx1">
                              <a:lumMod val="75000"/>
                              <a:lumOff val="25000"/>
                            </a:schemeClr>
                          </a:solidFill>
                          <a:effectLst/>
                        </a:rPr>
                      </a:br>
                      <a:r>
                        <a:rPr lang="en-US" sz="1600" b="1" dirty="0">
                          <a:solidFill>
                            <a:schemeClr val="tx1">
                              <a:lumMod val="75000"/>
                              <a:lumOff val="25000"/>
                            </a:schemeClr>
                          </a:solidFill>
                          <a:effectLst/>
                        </a:rPr>
                        <a:t>SYs 2012–13 and 2013–14</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187277963"/>
                  </a:ext>
                </a:extLst>
              </a:tr>
              <a:tr h="304723">
                <a:tc>
                  <a:txBody>
                    <a:bodyPr/>
                    <a:lstStyle/>
                    <a:p>
                      <a:pPr fontAlgn="t"/>
                      <a:r>
                        <a:rPr lang="en-US" sz="1600" b="1" dirty="0">
                          <a:solidFill>
                            <a:schemeClr val="tx1">
                              <a:lumMod val="75000"/>
                              <a:lumOff val="25000"/>
                            </a:schemeClr>
                          </a:solidFill>
                          <a:effectLst/>
                        </a:rPr>
                        <a:t>Black-white gap</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dirty="0">
                          <a:solidFill>
                            <a:schemeClr val="tx1">
                              <a:lumMod val="75000"/>
                              <a:lumOff val="25000"/>
                            </a:schemeClr>
                          </a:solidFill>
                          <a:effectLst/>
                        </a:rPr>
                        <a:t>28</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dirty="0">
                          <a:solidFill>
                            <a:schemeClr val="tx1">
                              <a:lumMod val="75000"/>
                              <a:lumOff val="25000"/>
                            </a:schemeClr>
                          </a:solidFill>
                          <a:effectLst/>
                        </a:rPr>
                        <a:t>10</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dirty="0">
                          <a:solidFill>
                            <a:schemeClr val="tx1">
                              <a:lumMod val="75000"/>
                              <a:lumOff val="25000"/>
                            </a:schemeClr>
                          </a:solidFill>
                          <a:effectLst/>
                        </a:rPr>
                        <a:t>12</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2471741951"/>
                  </a:ext>
                </a:extLst>
              </a:tr>
              <a:tr h="304723">
                <a:tc>
                  <a:txBody>
                    <a:bodyPr/>
                    <a:lstStyle/>
                    <a:p>
                      <a:pPr fontAlgn="t"/>
                      <a:r>
                        <a:rPr lang="en-US" sz="1600" b="1" dirty="0">
                          <a:solidFill>
                            <a:schemeClr val="tx1">
                              <a:lumMod val="75000"/>
                              <a:lumOff val="25000"/>
                            </a:schemeClr>
                          </a:solidFill>
                          <a:effectLst/>
                        </a:rPr>
                        <a:t>Hispanic-white gap</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dirty="0">
                          <a:solidFill>
                            <a:schemeClr val="tx1">
                              <a:lumMod val="75000"/>
                              <a:lumOff val="25000"/>
                            </a:schemeClr>
                          </a:solidFill>
                          <a:effectLst/>
                        </a:rPr>
                        <a:t>32</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dirty="0">
                          <a:solidFill>
                            <a:schemeClr val="tx1">
                              <a:lumMod val="75000"/>
                              <a:lumOff val="25000"/>
                            </a:schemeClr>
                          </a:solidFill>
                          <a:effectLst/>
                        </a:rPr>
                        <a:t>12</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dirty="0">
                          <a:solidFill>
                            <a:schemeClr val="tx1">
                              <a:lumMod val="75000"/>
                              <a:lumOff val="25000"/>
                            </a:schemeClr>
                          </a:solidFill>
                          <a:effectLst/>
                        </a:rPr>
                        <a:t>6</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861716816"/>
                  </a:ext>
                </a:extLst>
              </a:tr>
              <a:tr h="542559">
                <a:tc>
                  <a:txBody>
                    <a:bodyPr/>
                    <a:lstStyle/>
                    <a:p>
                      <a:pPr fontAlgn="t"/>
                      <a:r>
                        <a:rPr lang="en-US" sz="1600" b="1" dirty="0">
                          <a:solidFill>
                            <a:schemeClr val="tx1">
                              <a:lumMod val="75000"/>
                              <a:lumOff val="25000"/>
                            </a:schemeClr>
                          </a:solidFill>
                          <a:effectLst/>
                        </a:rPr>
                        <a:t>Economically disadvantaged/</a:t>
                      </a:r>
                      <a:br>
                        <a:rPr lang="en-US" sz="1600" b="1" dirty="0">
                          <a:solidFill>
                            <a:schemeClr val="tx1">
                              <a:lumMod val="75000"/>
                              <a:lumOff val="25000"/>
                            </a:schemeClr>
                          </a:solidFill>
                          <a:effectLst/>
                        </a:rPr>
                      </a:br>
                      <a:r>
                        <a:rPr lang="en-US" sz="1600" b="1" dirty="0">
                          <a:solidFill>
                            <a:schemeClr val="tx1">
                              <a:lumMod val="75000"/>
                              <a:lumOff val="25000"/>
                            </a:schemeClr>
                          </a:solidFill>
                          <a:effectLst/>
                        </a:rPr>
                        <a:t>All students</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dirty="0">
                          <a:solidFill>
                            <a:schemeClr val="tx1">
                              <a:lumMod val="75000"/>
                              <a:lumOff val="25000"/>
                            </a:schemeClr>
                          </a:solidFill>
                          <a:effectLst/>
                        </a:rPr>
                        <a:t>23</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dirty="0">
                          <a:solidFill>
                            <a:schemeClr val="tx1">
                              <a:lumMod val="75000"/>
                              <a:lumOff val="25000"/>
                            </a:schemeClr>
                          </a:solidFill>
                          <a:effectLst/>
                        </a:rPr>
                        <a:t>7</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dirty="0">
                          <a:solidFill>
                            <a:schemeClr val="tx1">
                              <a:lumMod val="75000"/>
                              <a:lumOff val="25000"/>
                            </a:schemeClr>
                          </a:solidFill>
                          <a:effectLst/>
                        </a:rPr>
                        <a:t>20</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1381594420"/>
                  </a:ext>
                </a:extLst>
              </a:tr>
              <a:tr h="542559">
                <a:tc>
                  <a:txBody>
                    <a:bodyPr/>
                    <a:lstStyle/>
                    <a:p>
                      <a:pPr fontAlgn="t"/>
                      <a:r>
                        <a:rPr lang="en-US" sz="1600" b="1" dirty="0">
                          <a:solidFill>
                            <a:schemeClr val="tx1">
                              <a:lumMod val="75000"/>
                              <a:lumOff val="25000"/>
                            </a:schemeClr>
                          </a:solidFill>
                          <a:effectLst/>
                        </a:rPr>
                        <a:t>Limited English proficient/</a:t>
                      </a:r>
                      <a:br>
                        <a:rPr lang="en-US" sz="1600" b="1" dirty="0">
                          <a:solidFill>
                            <a:schemeClr val="tx1">
                              <a:lumMod val="75000"/>
                              <a:lumOff val="25000"/>
                            </a:schemeClr>
                          </a:solidFill>
                          <a:effectLst/>
                        </a:rPr>
                      </a:br>
                      <a:r>
                        <a:rPr lang="en-US" sz="1600" b="1" dirty="0">
                          <a:solidFill>
                            <a:schemeClr val="tx1">
                              <a:lumMod val="75000"/>
                              <a:lumOff val="25000"/>
                            </a:schemeClr>
                          </a:solidFill>
                          <a:effectLst/>
                        </a:rPr>
                        <a:t>All students</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dirty="0">
                          <a:solidFill>
                            <a:schemeClr val="tx1">
                              <a:lumMod val="75000"/>
                              <a:lumOff val="25000"/>
                            </a:schemeClr>
                          </a:solidFill>
                          <a:effectLst/>
                        </a:rPr>
                        <a:t>23</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dirty="0">
                          <a:solidFill>
                            <a:schemeClr val="tx1">
                              <a:lumMod val="75000"/>
                              <a:lumOff val="25000"/>
                            </a:schemeClr>
                          </a:solidFill>
                          <a:effectLst/>
                        </a:rPr>
                        <a:t>21</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dirty="0">
                          <a:solidFill>
                            <a:schemeClr val="tx1">
                              <a:lumMod val="75000"/>
                              <a:lumOff val="25000"/>
                            </a:schemeClr>
                          </a:solidFill>
                          <a:effectLst/>
                        </a:rPr>
                        <a:t>6</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1927647124"/>
                  </a:ext>
                </a:extLst>
              </a:tr>
              <a:tr h="542559">
                <a:tc>
                  <a:txBody>
                    <a:bodyPr/>
                    <a:lstStyle/>
                    <a:p>
                      <a:pPr fontAlgn="t"/>
                      <a:r>
                        <a:rPr lang="en-US" sz="1600" b="1" dirty="0">
                          <a:solidFill>
                            <a:schemeClr val="tx1">
                              <a:lumMod val="75000"/>
                              <a:lumOff val="25000"/>
                            </a:schemeClr>
                          </a:solidFill>
                          <a:effectLst/>
                        </a:rPr>
                        <a:t>Children with one or more disabilities/All students</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dirty="0">
                          <a:solidFill>
                            <a:schemeClr val="tx1">
                              <a:lumMod val="75000"/>
                              <a:lumOff val="25000"/>
                            </a:schemeClr>
                          </a:solidFill>
                          <a:effectLst/>
                        </a:rPr>
                        <a:t>21</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dirty="0">
                          <a:solidFill>
                            <a:schemeClr val="tx1">
                              <a:lumMod val="75000"/>
                              <a:lumOff val="25000"/>
                            </a:schemeClr>
                          </a:solidFill>
                          <a:effectLst/>
                        </a:rPr>
                        <a:t>17</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dirty="0">
                          <a:solidFill>
                            <a:schemeClr val="tx1">
                              <a:lumMod val="75000"/>
                              <a:lumOff val="25000"/>
                            </a:schemeClr>
                          </a:solidFill>
                          <a:effectLst/>
                        </a:rPr>
                        <a:t>12</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1344955173"/>
                  </a:ext>
                </a:extLst>
              </a:tr>
            </a:tbl>
          </a:graphicData>
        </a:graphic>
      </p:graphicFrame>
      <p:sp>
        <p:nvSpPr>
          <p:cNvPr id="5" name="Rectangle 1"/>
          <p:cNvSpPr>
            <a:spLocks noChangeArrowheads="1"/>
          </p:cNvSpPr>
          <p:nvPr/>
        </p:nvSpPr>
        <p:spPr bwMode="auto">
          <a:xfrm>
            <a:off x="673769" y="362245"/>
            <a:ext cx="10844463" cy="120032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3500" b="1" dirty="0">
                <a:solidFill>
                  <a:schemeClr val="tx1">
                    <a:lumMod val="75000"/>
                    <a:lumOff val="25000"/>
                  </a:schemeClr>
                </a:solidFill>
                <a:latin typeface="+mj-lt"/>
              </a:rPr>
              <a:t>Difference in Achievement Gaps </a:t>
            </a:r>
            <a:br>
              <a:rPr lang="en-US" altLang="en-US" sz="3500" b="1" dirty="0">
                <a:solidFill>
                  <a:schemeClr val="tx1">
                    <a:lumMod val="75000"/>
                    <a:lumOff val="25000"/>
                  </a:schemeClr>
                </a:solidFill>
                <a:latin typeface="+mj-lt"/>
              </a:rPr>
            </a:br>
            <a:r>
              <a:rPr lang="en-US" altLang="en-US" sz="3500" b="1" dirty="0">
                <a:solidFill>
                  <a:schemeClr val="tx1">
                    <a:lumMod val="75000"/>
                    <a:lumOff val="25000"/>
                  </a:schemeClr>
                </a:solidFill>
                <a:latin typeface="+mj-lt"/>
              </a:rPr>
              <a:t>Between School Years (SYs) 2012–13 and 2013–14</a:t>
            </a:r>
            <a:endParaRPr kumimoji="0" lang="en-US" altLang="en-US" sz="3500" b="0" i="0" u="none" strike="noStrike" cap="none" normalizeH="0" baseline="0" dirty="0">
              <a:ln>
                <a:noFill/>
              </a:ln>
              <a:solidFill>
                <a:schemeClr val="tx1">
                  <a:lumMod val="75000"/>
                  <a:lumOff val="25000"/>
                </a:schemeClr>
              </a:solidFill>
              <a:effectLst/>
              <a:latin typeface="+mj-lt"/>
            </a:endParaRPr>
          </a:p>
        </p:txBody>
      </p:sp>
      <p:sp>
        <p:nvSpPr>
          <p:cNvPr id="6" name="TextBox 5"/>
          <p:cNvSpPr txBox="1"/>
          <p:nvPr/>
        </p:nvSpPr>
        <p:spPr>
          <a:xfrm>
            <a:off x="152400" y="6242643"/>
            <a:ext cx="11301663" cy="523220"/>
          </a:xfrm>
          <a:prstGeom prst="rect">
            <a:avLst/>
          </a:prstGeom>
          <a:noFill/>
        </p:spPr>
        <p:txBody>
          <a:bodyPr wrap="square" rtlCol="0">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3"/>
              </a:rPr>
              <a:t>http://www.ed.gov/news/press-releases/states-continue-improve-graduation-rates-particularly-underserved-students</a:t>
            </a:r>
            <a:r>
              <a:rPr lang="en-US" sz="1400" dirty="0">
                <a:solidFill>
                  <a:schemeClr val="tx1">
                    <a:lumMod val="75000"/>
                    <a:lumOff val="25000"/>
                  </a:schemeClr>
                </a:solidFill>
              </a:rPr>
              <a:t> (accessed August 24, 2016).</a:t>
            </a:r>
          </a:p>
        </p:txBody>
      </p:sp>
    </p:spTree>
    <p:extLst>
      <p:ext uri="{BB962C8B-B14F-4D97-AF65-F5344CB8AC3E}">
        <p14:creationId xmlns:p14="http://schemas.microsoft.com/office/powerpoint/2010/main" val="279372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2480" y="1203752"/>
            <a:ext cx="10607040" cy="1596598"/>
          </a:xfrm>
        </p:spPr>
        <p:txBody>
          <a:bodyPr anchor="t">
            <a:noAutofit/>
          </a:bodyPr>
          <a:lstStyle/>
          <a:p>
            <a:pPr algn="l"/>
            <a:r>
              <a:rPr lang="en-US" sz="2400" b="0" dirty="0"/>
              <a:t>Nationally, if 90% of the seniors in the Class of 2013 had graduated from high school on time, the nation’s high schools would have produced about 610,000 additional graduates. These additional graduates would have likely produced the following:</a:t>
            </a:r>
          </a:p>
        </p:txBody>
      </p:sp>
      <p:graphicFrame>
        <p:nvGraphicFramePr>
          <p:cNvPr id="4" name="Table 3"/>
          <p:cNvGraphicFramePr>
            <a:graphicFrameLocks noGrp="1"/>
          </p:cNvGraphicFramePr>
          <p:nvPr>
            <p:extLst>
              <p:ext uri="{D42A27DB-BD31-4B8C-83A1-F6EECF244321}">
                <p14:modId xmlns:p14="http://schemas.microsoft.com/office/powerpoint/2010/main" val="3925819566"/>
              </p:ext>
            </p:extLst>
          </p:nvPr>
        </p:nvGraphicFramePr>
        <p:xfrm>
          <a:off x="792480" y="3041650"/>
          <a:ext cx="10607040" cy="2925106"/>
        </p:xfrm>
        <a:graphic>
          <a:graphicData uri="http://schemas.openxmlformats.org/drawingml/2006/table">
            <a:tbl>
              <a:tblPr firstRow="1" bandRow="1">
                <a:tableStyleId>{21E4AEA4-8DFA-4A89-87EB-49C32662AFE0}</a:tableStyleId>
              </a:tblPr>
              <a:tblGrid>
                <a:gridCol w="5303520">
                  <a:extLst>
                    <a:ext uri="{9D8B030D-6E8A-4147-A177-3AD203B41FA5}">
                      <a16:colId xmlns:a16="http://schemas.microsoft.com/office/drawing/2014/main" xmlns="" val="3711763150"/>
                    </a:ext>
                  </a:extLst>
                </a:gridCol>
                <a:gridCol w="5303520">
                  <a:extLst>
                    <a:ext uri="{9D8B030D-6E8A-4147-A177-3AD203B41FA5}">
                      <a16:colId xmlns:a16="http://schemas.microsoft.com/office/drawing/2014/main" xmlns="" val="1025143429"/>
                    </a:ext>
                  </a:extLst>
                </a:gridCol>
              </a:tblGrid>
              <a:tr h="361987">
                <a:tc>
                  <a:txBody>
                    <a:bodyPr/>
                    <a:lstStyle/>
                    <a:p>
                      <a:r>
                        <a:rPr lang="en-US" sz="2000" dirty="0"/>
                        <a:t>With at</a:t>
                      </a:r>
                      <a:r>
                        <a:rPr lang="en-US" sz="2000" baseline="0" dirty="0"/>
                        <a:t> least high school diploma*</a:t>
                      </a:r>
                      <a:endParaRPr lang="en-US" sz="2000" dirty="0">
                        <a:latin typeface="+mn-lt"/>
                      </a:endParaRPr>
                    </a:p>
                  </a:txBody>
                  <a:tcPr marL="79247" marR="79247" marT="39623" marB="39623" anchor="ctr"/>
                </a:tc>
                <a:tc>
                  <a:txBody>
                    <a:bodyPr/>
                    <a:lstStyle/>
                    <a:p>
                      <a:r>
                        <a:rPr lang="en-US" sz="2000" dirty="0"/>
                        <a:t>With at least some college credits*</a:t>
                      </a:r>
                      <a:endParaRPr lang="en-US" sz="2000" dirty="0">
                        <a:latin typeface="+mn-lt"/>
                      </a:endParaRPr>
                    </a:p>
                  </a:txBody>
                  <a:tcPr marL="79247" marR="79247" marT="39623" marB="39623" anchor="ctr"/>
                </a:tc>
                <a:extLst>
                  <a:ext uri="{0D108BD9-81ED-4DB2-BD59-A6C34878D82A}">
                    <a16:rowId xmlns:a16="http://schemas.microsoft.com/office/drawing/2014/main" xmlns="" val="1835750793"/>
                  </a:ext>
                </a:extLst>
              </a:tr>
              <a:tr h="373475">
                <a:tc>
                  <a:txBody>
                    <a:bodyPr/>
                    <a:lstStyle/>
                    <a:p>
                      <a:pPr marL="0" lvl="0" indent="0">
                        <a:buFont typeface="Arial" panose="020B0604020202020204" pitchFamily="34" charset="0"/>
                        <a:buNone/>
                      </a:pPr>
                      <a:r>
                        <a:rPr lang="en-US" sz="1800" dirty="0">
                          <a:solidFill>
                            <a:schemeClr val="tx1">
                              <a:lumMod val="75000"/>
                              <a:lumOff val="25000"/>
                            </a:schemeClr>
                          </a:solidFill>
                        </a:rPr>
                        <a:t>$7.2 billion increased income</a:t>
                      </a:r>
                      <a:endParaRPr lang="en-US" sz="1800" dirty="0">
                        <a:solidFill>
                          <a:schemeClr val="tx1">
                            <a:lumMod val="75000"/>
                            <a:lumOff val="25000"/>
                          </a:schemeClr>
                        </a:solidFill>
                        <a:latin typeface="+mn-lt"/>
                      </a:endParaRPr>
                    </a:p>
                  </a:txBody>
                  <a:tcPr marL="79247" marR="79247" marT="39623" marB="39623" anchor="ctr"/>
                </a:tc>
                <a:tc>
                  <a:txBody>
                    <a:bodyPr/>
                    <a:lstStyle/>
                    <a:p>
                      <a:r>
                        <a:rPr lang="en-US" sz="1800" dirty="0">
                          <a:solidFill>
                            <a:schemeClr val="tx1">
                              <a:lumMod val="75000"/>
                              <a:lumOff val="25000"/>
                            </a:schemeClr>
                          </a:solidFill>
                        </a:rPr>
                        <a:t>$9.7 billions increased</a:t>
                      </a:r>
                      <a:r>
                        <a:rPr lang="en-US" sz="1800" baseline="0" dirty="0">
                          <a:solidFill>
                            <a:schemeClr val="tx1">
                              <a:lumMod val="75000"/>
                              <a:lumOff val="25000"/>
                            </a:schemeClr>
                          </a:solidFill>
                        </a:rPr>
                        <a:t> income</a:t>
                      </a:r>
                      <a:endParaRPr lang="en-US" sz="1800" dirty="0">
                        <a:solidFill>
                          <a:schemeClr val="tx1">
                            <a:lumMod val="75000"/>
                            <a:lumOff val="25000"/>
                          </a:schemeClr>
                        </a:solidFill>
                        <a:latin typeface="+mn-lt"/>
                      </a:endParaRPr>
                    </a:p>
                  </a:txBody>
                  <a:tcPr marL="79247" marR="79247" marT="39623" marB="39623" anchor="ctr"/>
                </a:tc>
                <a:extLst>
                  <a:ext uri="{0D108BD9-81ED-4DB2-BD59-A6C34878D82A}">
                    <a16:rowId xmlns:a16="http://schemas.microsoft.com/office/drawing/2014/main" xmlns="" val="697173621"/>
                  </a:ext>
                </a:extLst>
              </a:tr>
              <a:tr h="373475">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rPr>
                        <a:t>$5.3 billion in increased spending</a:t>
                      </a:r>
                      <a:endParaRPr lang="en-US" sz="1800" dirty="0">
                        <a:solidFill>
                          <a:schemeClr val="tx1">
                            <a:lumMod val="75000"/>
                            <a:lumOff val="25000"/>
                          </a:schemeClr>
                        </a:solidFill>
                        <a:latin typeface="+mn-lt"/>
                      </a:endParaRPr>
                    </a:p>
                  </a:txBody>
                  <a:tcPr marL="79247" marR="79247" marT="39623" marB="39623" anchor="ctr"/>
                </a:tc>
                <a:tc>
                  <a:txBody>
                    <a:bodyPr/>
                    <a:lstStyle/>
                    <a:p>
                      <a:r>
                        <a:rPr lang="en-US" sz="1800" dirty="0">
                          <a:solidFill>
                            <a:schemeClr val="tx1">
                              <a:lumMod val="75000"/>
                              <a:lumOff val="25000"/>
                            </a:schemeClr>
                          </a:solidFill>
                        </a:rPr>
                        <a:t>$7.1</a:t>
                      </a:r>
                      <a:r>
                        <a:rPr lang="en-US" sz="1800" baseline="0" dirty="0">
                          <a:solidFill>
                            <a:schemeClr val="tx1">
                              <a:lumMod val="75000"/>
                              <a:lumOff val="25000"/>
                            </a:schemeClr>
                          </a:solidFill>
                        </a:rPr>
                        <a:t> billion increased spending</a:t>
                      </a:r>
                      <a:endParaRPr lang="en-US" sz="1800" dirty="0">
                        <a:solidFill>
                          <a:schemeClr val="tx1">
                            <a:lumMod val="75000"/>
                            <a:lumOff val="25000"/>
                          </a:schemeClr>
                        </a:solidFill>
                        <a:latin typeface="+mn-lt"/>
                      </a:endParaRPr>
                    </a:p>
                  </a:txBody>
                  <a:tcPr marL="79247" marR="79247" marT="39623" marB="39623" anchor="ctr"/>
                </a:tc>
                <a:extLst>
                  <a:ext uri="{0D108BD9-81ED-4DB2-BD59-A6C34878D82A}">
                    <a16:rowId xmlns:a16="http://schemas.microsoft.com/office/drawing/2014/main" xmlns="" val="3114331359"/>
                  </a:ext>
                </a:extLst>
              </a:tr>
              <a:tr h="672256">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rPr>
                        <a:t>$16.8 billion in home sales; </a:t>
                      </a:r>
                      <a:br>
                        <a:rPr lang="en-US" sz="1800" dirty="0">
                          <a:solidFill>
                            <a:schemeClr val="tx1">
                              <a:lumMod val="75000"/>
                              <a:lumOff val="25000"/>
                            </a:schemeClr>
                          </a:solidFill>
                        </a:rPr>
                      </a:br>
                      <a:r>
                        <a:rPr lang="en-US" sz="1800" dirty="0">
                          <a:solidFill>
                            <a:schemeClr val="tx1">
                              <a:lumMod val="75000"/>
                              <a:lumOff val="25000"/>
                            </a:schemeClr>
                          </a:solidFill>
                        </a:rPr>
                        <a:t>$800 million increase in auto sales</a:t>
                      </a:r>
                      <a:endParaRPr lang="en-US" sz="1800" dirty="0">
                        <a:solidFill>
                          <a:schemeClr val="tx1">
                            <a:lumMod val="75000"/>
                            <a:lumOff val="25000"/>
                          </a:schemeClr>
                        </a:solidFill>
                        <a:latin typeface="+mn-lt"/>
                      </a:endParaRPr>
                    </a:p>
                  </a:txBody>
                  <a:tcPr marL="79247" marR="79247" marT="39623" marB="39623" anchor="ctr"/>
                </a:tc>
                <a:tc>
                  <a:txBody>
                    <a:bodyPr/>
                    <a:lstStyle/>
                    <a:p>
                      <a:r>
                        <a:rPr lang="en-US" sz="1800" dirty="0">
                          <a:solidFill>
                            <a:schemeClr val="tx1">
                              <a:lumMod val="75000"/>
                              <a:lumOff val="25000"/>
                            </a:schemeClr>
                          </a:solidFill>
                        </a:rPr>
                        <a:t>$23.4 billion in</a:t>
                      </a:r>
                      <a:r>
                        <a:rPr lang="en-US" sz="1800" baseline="0" dirty="0">
                          <a:solidFill>
                            <a:schemeClr val="tx1">
                              <a:lumMod val="75000"/>
                              <a:lumOff val="25000"/>
                            </a:schemeClr>
                          </a:solidFill>
                        </a:rPr>
                        <a:t> home sales; </a:t>
                      </a:r>
                      <a:br>
                        <a:rPr lang="en-US" sz="1800" baseline="0" dirty="0">
                          <a:solidFill>
                            <a:schemeClr val="tx1">
                              <a:lumMod val="75000"/>
                              <a:lumOff val="25000"/>
                            </a:schemeClr>
                          </a:solidFill>
                        </a:rPr>
                      </a:br>
                      <a:r>
                        <a:rPr lang="en-US" sz="1800" baseline="0" dirty="0">
                          <a:solidFill>
                            <a:schemeClr val="tx1">
                              <a:lumMod val="75000"/>
                              <a:lumOff val="25000"/>
                            </a:schemeClr>
                          </a:solidFill>
                        </a:rPr>
                        <a:t>$1 billion increase in auto sales</a:t>
                      </a:r>
                      <a:endParaRPr lang="en-US" sz="1800" dirty="0">
                        <a:solidFill>
                          <a:schemeClr val="tx1">
                            <a:lumMod val="75000"/>
                            <a:lumOff val="25000"/>
                          </a:schemeClr>
                        </a:solidFill>
                        <a:latin typeface="+mn-lt"/>
                      </a:endParaRPr>
                    </a:p>
                  </a:txBody>
                  <a:tcPr marL="79247" marR="79247" marT="39623" marB="39623" anchor="ctr"/>
                </a:tc>
                <a:extLst>
                  <a:ext uri="{0D108BD9-81ED-4DB2-BD59-A6C34878D82A}">
                    <a16:rowId xmlns:a16="http://schemas.microsoft.com/office/drawing/2014/main" xmlns="" val="4244854503"/>
                  </a:ext>
                </a:extLst>
              </a:tr>
              <a:tr h="373475">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rPr>
                        <a:t>$1.8 billion increase in total</a:t>
                      </a:r>
                      <a:r>
                        <a:rPr lang="en-US" sz="1800" baseline="0" dirty="0">
                          <a:solidFill>
                            <a:schemeClr val="tx1">
                              <a:lumMod val="75000"/>
                              <a:lumOff val="25000"/>
                            </a:schemeClr>
                          </a:solidFill>
                        </a:rPr>
                        <a:t> </a:t>
                      </a:r>
                      <a:r>
                        <a:rPr lang="en-US" sz="1800" dirty="0">
                          <a:solidFill>
                            <a:schemeClr val="tx1">
                              <a:lumMod val="75000"/>
                              <a:lumOff val="25000"/>
                            </a:schemeClr>
                          </a:solidFill>
                        </a:rPr>
                        <a:t>tax revenue</a:t>
                      </a:r>
                      <a:endParaRPr lang="en-US" sz="1800" dirty="0">
                        <a:solidFill>
                          <a:schemeClr val="tx1">
                            <a:lumMod val="75000"/>
                            <a:lumOff val="25000"/>
                          </a:schemeClr>
                        </a:solidFill>
                        <a:latin typeface="+mn-lt"/>
                      </a:endParaRPr>
                    </a:p>
                  </a:txBody>
                  <a:tcPr marL="79247" marR="79247" marT="39623" marB="39623" anchor="ctr"/>
                </a:tc>
                <a:tc>
                  <a:txBody>
                    <a:bodyPr/>
                    <a:lstStyle/>
                    <a:p>
                      <a:r>
                        <a:rPr lang="en-US" sz="1800" dirty="0">
                          <a:solidFill>
                            <a:schemeClr val="tx1">
                              <a:lumMod val="75000"/>
                              <a:lumOff val="25000"/>
                            </a:schemeClr>
                          </a:solidFill>
                        </a:rPr>
                        <a:t>$2.4 billion increase</a:t>
                      </a:r>
                      <a:r>
                        <a:rPr lang="en-US" sz="1800" baseline="0" dirty="0">
                          <a:solidFill>
                            <a:schemeClr val="tx1">
                              <a:lumMod val="75000"/>
                              <a:lumOff val="25000"/>
                            </a:schemeClr>
                          </a:solidFill>
                        </a:rPr>
                        <a:t> in total tax revenue</a:t>
                      </a:r>
                      <a:endParaRPr lang="en-US" sz="1800" dirty="0">
                        <a:solidFill>
                          <a:schemeClr val="tx1">
                            <a:lumMod val="75000"/>
                            <a:lumOff val="25000"/>
                          </a:schemeClr>
                        </a:solidFill>
                        <a:latin typeface="+mn-lt"/>
                      </a:endParaRPr>
                    </a:p>
                  </a:txBody>
                  <a:tcPr marL="79247" marR="79247" marT="39623" marB="39623" anchor="ctr"/>
                </a:tc>
                <a:extLst>
                  <a:ext uri="{0D108BD9-81ED-4DB2-BD59-A6C34878D82A}">
                    <a16:rowId xmlns:a16="http://schemas.microsoft.com/office/drawing/2014/main" xmlns="" val="1857338162"/>
                  </a:ext>
                </a:extLst>
              </a:tr>
              <a:tr h="37490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rPr>
                        <a:t>$11.5 billion increase to gross regional product</a:t>
                      </a:r>
                      <a:endParaRPr lang="en-US" sz="1800" dirty="0">
                        <a:solidFill>
                          <a:schemeClr val="tx1">
                            <a:lumMod val="75000"/>
                            <a:lumOff val="25000"/>
                          </a:schemeClr>
                        </a:solidFill>
                        <a:latin typeface="+mn-lt"/>
                      </a:endParaRPr>
                    </a:p>
                  </a:txBody>
                  <a:tcPr marL="79247" marR="79247" marT="39623" marB="39623" anchor="ctr"/>
                </a:tc>
                <a:tc>
                  <a:txBody>
                    <a:bodyPr/>
                    <a:lstStyle/>
                    <a:p>
                      <a:r>
                        <a:rPr lang="en-US" sz="1800" dirty="0">
                          <a:solidFill>
                            <a:schemeClr val="tx1">
                              <a:lumMod val="75000"/>
                              <a:lumOff val="25000"/>
                            </a:schemeClr>
                          </a:solidFill>
                        </a:rPr>
                        <a:t>$15.5 billion increase to gross regional product</a:t>
                      </a:r>
                      <a:endParaRPr lang="en-US" sz="1800" dirty="0">
                        <a:solidFill>
                          <a:schemeClr val="tx1">
                            <a:lumMod val="75000"/>
                            <a:lumOff val="25000"/>
                          </a:schemeClr>
                        </a:solidFill>
                        <a:latin typeface="+mn-lt"/>
                      </a:endParaRPr>
                    </a:p>
                  </a:txBody>
                  <a:tcPr marL="79247" marR="79247" marT="39623" marB="39623" anchor="ctr"/>
                </a:tc>
                <a:extLst>
                  <a:ext uri="{0D108BD9-81ED-4DB2-BD59-A6C34878D82A}">
                    <a16:rowId xmlns:a16="http://schemas.microsoft.com/office/drawing/2014/main" xmlns="" val="1874876953"/>
                  </a:ext>
                </a:extLst>
              </a:tr>
              <a:tr h="373475">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lumMod val="75000"/>
                              <a:lumOff val="25000"/>
                            </a:schemeClr>
                          </a:solidFill>
                        </a:rPr>
                        <a:t>65,000 new jobs</a:t>
                      </a:r>
                      <a:endParaRPr lang="en-US" sz="1800" b="1" dirty="0">
                        <a:solidFill>
                          <a:schemeClr val="tx1">
                            <a:lumMod val="75000"/>
                            <a:lumOff val="25000"/>
                          </a:schemeClr>
                        </a:solidFill>
                        <a:latin typeface="+mn-lt"/>
                      </a:endParaRPr>
                    </a:p>
                  </a:txBody>
                  <a:tcPr marL="79247" marR="79247" marT="39623" marB="39623" anchor="ctr"/>
                </a:tc>
                <a:tc>
                  <a:txBody>
                    <a:bodyPr/>
                    <a:lstStyle/>
                    <a:p>
                      <a:r>
                        <a:rPr lang="en-US" sz="1800" b="1" dirty="0">
                          <a:solidFill>
                            <a:schemeClr val="tx1">
                              <a:lumMod val="75000"/>
                              <a:lumOff val="25000"/>
                            </a:schemeClr>
                          </a:solidFill>
                        </a:rPr>
                        <a:t>90,000 new jobs</a:t>
                      </a:r>
                      <a:endParaRPr lang="en-US" sz="1800" b="1" dirty="0">
                        <a:solidFill>
                          <a:schemeClr val="tx1">
                            <a:lumMod val="75000"/>
                            <a:lumOff val="25000"/>
                          </a:schemeClr>
                        </a:solidFill>
                        <a:latin typeface="+mn-lt"/>
                      </a:endParaRPr>
                    </a:p>
                  </a:txBody>
                  <a:tcPr marL="79247" marR="79247" marT="39623" marB="39623" anchor="ctr"/>
                </a:tc>
                <a:extLst>
                  <a:ext uri="{0D108BD9-81ED-4DB2-BD59-A6C34878D82A}">
                    <a16:rowId xmlns:a16="http://schemas.microsoft.com/office/drawing/2014/main" xmlns="" val="1255635370"/>
                  </a:ext>
                </a:extLst>
              </a:tr>
            </a:tbl>
          </a:graphicData>
        </a:graphic>
      </p:graphicFrame>
      <p:sp>
        <p:nvSpPr>
          <p:cNvPr id="5" name="Rectangle 4"/>
          <p:cNvSpPr/>
          <p:nvPr/>
        </p:nvSpPr>
        <p:spPr>
          <a:xfrm>
            <a:off x="552088" y="6249003"/>
            <a:ext cx="10945906" cy="307777"/>
          </a:xfrm>
          <a:prstGeom prst="rect">
            <a:avLst/>
          </a:prstGeom>
        </p:spPr>
        <p:txBody>
          <a:bodyPr wrap="square">
            <a:spAutoFit/>
          </a:bodyPr>
          <a:lstStyle/>
          <a:p>
            <a:r>
              <a:rPr lang="en-US" sz="1400" dirty="0">
                <a:solidFill>
                  <a:schemeClr val="tx1">
                    <a:lumMod val="75000"/>
                    <a:lumOff val="25000"/>
                  </a:schemeClr>
                </a:solidFill>
              </a:rPr>
              <a:t>Source: </a:t>
            </a:r>
            <a:r>
              <a:rPr lang="en-US" sz="1400" kern="0" dirty="0">
                <a:solidFill>
                  <a:sysClr val="windowText" lastClr="000000"/>
                </a:solidFill>
                <a:hlinkClick r:id="rId3"/>
              </a:rPr>
              <a:t>http://impact.all4ed.org/#national/increased-investment/all-students</a:t>
            </a:r>
            <a:r>
              <a:rPr lang="en-US" sz="1400" dirty="0">
                <a:solidFill>
                  <a:schemeClr val="tx1">
                    <a:lumMod val="75000"/>
                    <a:lumOff val="25000"/>
                  </a:schemeClr>
                </a:solidFill>
              </a:rPr>
              <a:t> (accessed September 9, 2016)</a:t>
            </a:r>
          </a:p>
        </p:txBody>
      </p:sp>
      <p:sp>
        <p:nvSpPr>
          <p:cNvPr id="6" name="Rectangle 1"/>
          <p:cNvSpPr>
            <a:spLocks noChangeArrowheads="1"/>
          </p:cNvSpPr>
          <p:nvPr/>
        </p:nvSpPr>
        <p:spPr bwMode="auto">
          <a:xfrm>
            <a:off x="1091800" y="393864"/>
            <a:ext cx="10008400" cy="6309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3500" b="1" dirty="0">
                <a:solidFill>
                  <a:schemeClr val="tx1">
                    <a:lumMod val="75000"/>
                    <a:lumOff val="25000"/>
                  </a:schemeClr>
                </a:solidFill>
                <a:latin typeface="+mj-lt"/>
              </a:rPr>
              <a:t>Economic Benefits</a:t>
            </a:r>
            <a:endParaRPr kumimoji="0" lang="en-US" altLang="en-US" sz="3500" b="0" i="0" u="none" strike="noStrike" cap="none" normalizeH="0" baseline="0" dirty="0">
              <a:ln>
                <a:noFill/>
              </a:ln>
              <a:solidFill>
                <a:schemeClr val="tx1">
                  <a:lumMod val="75000"/>
                  <a:lumOff val="25000"/>
                </a:schemeClr>
              </a:solidFill>
              <a:effectLst/>
              <a:latin typeface="+mj-lt"/>
            </a:endParaRPr>
          </a:p>
        </p:txBody>
      </p:sp>
    </p:spTree>
    <p:extLst>
      <p:ext uri="{BB962C8B-B14F-4D97-AF65-F5344CB8AC3E}">
        <p14:creationId xmlns:p14="http://schemas.microsoft.com/office/powerpoint/2010/main" val="98891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95541"/>
            <a:ext cx="10972800" cy="1143000"/>
          </a:xfrm>
        </p:spPr>
        <p:txBody>
          <a:bodyPr/>
          <a:lstStyle/>
          <a:p>
            <a:r>
              <a:rPr lang="en-US" dirty="0"/>
              <a:t>Reflect on Your School(s)</a:t>
            </a:r>
          </a:p>
        </p:txBody>
      </p:sp>
      <p:sp>
        <p:nvSpPr>
          <p:cNvPr id="3" name="Subtitle 2"/>
          <p:cNvSpPr>
            <a:spLocks noGrp="1"/>
          </p:cNvSpPr>
          <p:nvPr>
            <p:ph type="subTitle" idx="1"/>
          </p:nvPr>
        </p:nvSpPr>
        <p:spPr>
          <a:xfrm>
            <a:off x="609600" y="2278504"/>
            <a:ext cx="10972800" cy="3188845"/>
          </a:xfrm>
        </p:spPr>
        <p:txBody>
          <a:bodyPr/>
          <a:lstStyle/>
          <a:p>
            <a:pPr marL="342900" indent="-342900" algn="l">
              <a:spcBef>
                <a:spcPts val="0"/>
              </a:spcBef>
              <a:spcAft>
                <a:spcPts val="1200"/>
              </a:spcAft>
              <a:buFont typeface="Arial" panose="020B0604020202020204" pitchFamily="34" charset="0"/>
              <a:buChar char="•"/>
            </a:pPr>
            <a:r>
              <a:rPr lang="en-US" dirty="0"/>
              <a:t>Has your local high school’s graduation rate steadily improved over the last three years? </a:t>
            </a:r>
          </a:p>
          <a:p>
            <a:pPr marL="342900" indent="-342900" algn="l">
              <a:spcBef>
                <a:spcPts val="0"/>
              </a:spcBef>
              <a:spcAft>
                <a:spcPts val="1200"/>
              </a:spcAft>
              <a:buFont typeface="Arial" panose="020B0604020202020204" pitchFamily="34" charset="0"/>
              <a:buChar char="•"/>
            </a:pPr>
            <a:r>
              <a:rPr lang="en-US" dirty="0"/>
              <a:t>Has this improvement been seen for all subgroups of students served? </a:t>
            </a:r>
          </a:p>
          <a:p>
            <a:pPr marL="342900" indent="-342900" algn="l">
              <a:spcBef>
                <a:spcPts val="0"/>
              </a:spcBef>
              <a:spcAft>
                <a:spcPts val="1200"/>
              </a:spcAft>
              <a:buFont typeface="Arial" panose="020B0604020202020204" pitchFamily="34" charset="0"/>
              <a:buChar char="•"/>
            </a:pPr>
            <a:r>
              <a:rPr lang="en-US" dirty="0"/>
              <a:t>Have students who graduated from your school(s) been successful in colleges they attended or in a career path they entered?</a:t>
            </a:r>
          </a:p>
        </p:txBody>
      </p:sp>
    </p:spTree>
    <p:extLst>
      <p:ext uri="{BB962C8B-B14F-4D97-AF65-F5344CB8AC3E}">
        <p14:creationId xmlns:p14="http://schemas.microsoft.com/office/powerpoint/2010/main" val="292138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6373" y="540512"/>
            <a:ext cx="10919254" cy="756947"/>
          </a:xfrm>
        </p:spPr>
        <p:txBody>
          <a:bodyPr/>
          <a:lstStyle/>
          <a:p>
            <a:r>
              <a:rPr lang="en-US" dirty="0"/>
              <a:t>The Movement So Far …</a:t>
            </a:r>
          </a:p>
        </p:txBody>
      </p:sp>
      <p:sp>
        <p:nvSpPr>
          <p:cNvPr id="8" name="TextBox 7"/>
          <p:cNvSpPr txBox="1"/>
          <p:nvPr/>
        </p:nvSpPr>
        <p:spPr>
          <a:xfrm>
            <a:off x="342900" y="5989165"/>
            <a:ext cx="10172700" cy="523220"/>
          </a:xfrm>
          <a:prstGeom prst="rect">
            <a:avLst/>
          </a:prstGeom>
          <a:noFill/>
        </p:spPr>
        <p:txBody>
          <a:bodyPr wrap="square" rtlCol="0" anchor="t">
            <a:spAutoFit/>
          </a:bodyPr>
          <a:lstStyle/>
          <a:p>
            <a:r>
              <a:rPr lang="en-US" sz="1400" dirty="0">
                <a:solidFill>
                  <a:schemeClr val="tx1">
                    <a:lumMod val="75000"/>
                    <a:lumOff val="25000"/>
                  </a:schemeClr>
                </a:solidFill>
              </a:rPr>
              <a:t>Source: Used with permission from XQ Super School Project, </a:t>
            </a:r>
            <a:r>
              <a:rPr lang="en-US" sz="1400" dirty="0">
                <a:solidFill>
                  <a:schemeClr val="tx1">
                    <a:lumMod val="75000"/>
                    <a:lumOff val="25000"/>
                  </a:schemeClr>
                </a:solidFill>
                <a:hlinkClick r:id="rId3"/>
              </a:rPr>
              <a:t>https://www.youtube.com/watch?v=4XDLwUJBUjY</a:t>
            </a:r>
            <a:r>
              <a:rPr lang="en-US" sz="1400" dirty="0">
                <a:solidFill>
                  <a:schemeClr val="tx1">
                    <a:lumMod val="75000"/>
                    <a:lumOff val="25000"/>
                  </a:schemeClr>
                </a:solidFill>
              </a:rPr>
              <a:t> (accessed August 24, 2016) </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p:cNvGraphicFramePr>
                <a:graphicFrameLocks noGrp="1"/>
              </p:cNvGraphicFramePr>
              <p:nvPr>
                <p:extLst>
                  <p:ext uri="{D42A27DB-BD31-4B8C-83A1-F6EECF244321}">
                    <p14:modId xmlns:p14="http://schemas.microsoft.com/office/powerpoint/2010/main" val="1513762926"/>
                  </p:ext>
                </p:extLst>
              </p:nvPr>
            </p:nvGraphicFramePr>
            <p:xfrm>
              <a:off x="2638777" y="1698624"/>
              <a:ext cx="6914446" cy="3889376"/>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5" name="Add-in 4"/>
              <p:cNvPicPr>
                <a:picLocks noGrp="1" noRot="1" noChangeAspect="1" noMove="1" noResize="1" noEditPoints="1" noAdjustHandles="1" noChangeArrowheads="1" noChangeShapeType="1"/>
              </p:cNvPicPr>
              <p:nvPr/>
            </p:nvPicPr>
            <p:blipFill>
              <a:blip r:embed="rId5"/>
              <a:stretch>
                <a:fillRect/>
              </a:stretch>
            </p:blipFill>
            <p:spPr>
              <a:xfrm>
                <a:off x="2638777" y="1698624"/>
                <a:ext cx="6914446" cy="3889376"/>
              </a:xfrm>
              <a:prstGeom prst="rect">
                <a:avLst/>
              </a:prstGeom>
            </p:spPr>
          </p:pic>
        </mc:Fallback>
      </mc:AlternateContent>
    </p:spTree>
    <p:extLst>
      <p:ext uri="{BB962C8B-B14F-4D97-AF65-F5344CB8AC3E}">
        <p14:creationId xmlns:p14="http://schemas.microsoft.com/office/powerpoint/2010/main" val="4062572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46" y="5156502"/>
            <a:ext cx="11335309" cy="788420"/>
          </a:xfrm>
        </p:spPr>
        <p:txBody>
          <a:bodyPr/>
          <a:lstStyle/>
          <a:p>
            <a:r>
              <a:rPr lang="en-US" sz="2400" b="0" dirty="0"/>
              <a:t>U.S. high school graduates equal to </a:t>
            </a:r>
            <a:br>
              <a:rPr lang="en-US" sz="2400" b="0" dirty="0"/>
            </a:br>
            <a:r>
              <a:rPr lang="en-US" sz="2400" b="0" dirty="0"/>
              <a:t>other countries’ high school dropouts …</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8067" y="624815"/>
            <a:ext cx="5709139" cy="3806093"/>
          </a:xfrm>
          <a:prstGeom prst="rect">
            <a:avLst/>
          </a:prstGeom>
        </p:spPr>
      </p:pic>
      <p:grpSp>
        <p:nvGrpSpPr>
          <p:cNvPr id="7" name="Group 6"/>
          <p:cNvGrpSpPr/>
          <p:nvPr/>
        </p:nvGrpSpPr>
        <p:grpSpPr>
          <a:xfrm>
            <a:off x="6881447" y="3555678"/>
            <a:ext cx="2368061" cy="1078781"/>
            <a:chOff x="6764216" y="5245072"/>
            <a:chExt cx="2368061" cy="1078781"/>
          </a:xfrm>
        </p:grpSpPr>
        <p:sp>
          <p:nvSpPr>
            <p:cNvPr id="6" name="Rectangle 5"/>
            <p:cNvSpPr/>
            <p:nvPr/>
          </p:nvSpPr>
          <p:spPr>
            <a:xfrm>
              <a:off x="6764216" y="5820616"/>
              <a:ext cx="1535723" cy="503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Listen</a:t>
              </a:r>
            </a:p>
          </p:txBody>
        </p:sp>
        <p:pic>
          <p:nvPicPr>
            <p:cNvPr id="4" name="20160310_atc_americas_high_school_graduates_look_like_other_countries_high_school_dropou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6997" y="5245072"/>
              <a:ext cx="1025280" cy="10252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3" name="TextBox 2"/>
          <p:cNvSpPr txBox="1"/>
          <p:nvPr/>
        </p:nvSpPr>
        <p:spPr>
          <a:xfrm>
            <a:off x="522514" y="6146641"/>
            <a:ext cx="10244677" cy="523875"/>
          </a:xfrm>
          <a:prstGeom prst="rect">
            <a:avLst/>
          </a:prstGeom>
          <a:noFill/>
        </p:spPr>
        <p:txBody>
          <a:bodyPr wrap="square"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rPr>
              <a:t>Source: All Things Considered (2016, March 10). Reporter Gabrielle Emanuel </a:t>
            </a:r>
            <a:r>
              <a:rPr kumimoji="0" lang="en-US" sz="1400" b="0" i="0" u="none" strike="noStrike" kern="0" cap="none" spc="0" normalizeH="0" baseline="0" noProof="0" dirty="0">
                <a:ln>
                  <a:noFill/>
                </a:ln>
                <a:solidFill>
                  <a:schemeClr val="tx1">
                    <a:lumMod val="75000"/>
                    <a:lumOff val="25000"/>
                  </a:schemeClr>
                </a:solidFill>
                <a:effectLst/>
                <a:uLnTx/>
                <a:uFillTx/>
                <a:hlinkClick r:id="rId7"/>
              </a:rPr>
              <a:t>http://www.npr.org/programs/all-things-considered/2016/03/10/469898968</a:t>
            </a:r>
            <a:r>
              <a:rPr kumimoji="0" lang="en-US" sz="1400" b="0" i="0" u="none" strike="noStrike" kern="0" cap="none" spc="0" normalizeH="0" baseline="0" noProof="0" dirty="0">
                <a:ln>
                  <a:noFill/>
                </a:ln>
                <a:solidFill>
                  <a:schemeClr val="tx1">
                    <a:lumMod val="75000"/>
                    <a:lumOff val="25000"/>
                  </a:schemeClr>
                </a:solidFill>
                <a:effectLst/>
                <a:uLnTx/>
                <a:uFillTx/>
              </a:rPr>
              <a:t> </a:t>
            </a:r>
            <a:r>
              <a:rPr kumimoji="0" lang="en-US" sz="1400" b="0" i="0" u="none" strike="noStrike" kern="0" cap="none" spc="0" normalizeH="0" baseline="0" noProof="0" dirty="0">
                <a:ln>
                  <a:noFill/>
                </a:ln>
                <a:solidFill>
                  <a:schemeClr val="tx1">
                    <a:lumMod val="75000"/>
                    <a:lumOff val="25000"/>
                  </a:schemeClr>
                </a:solidFill>
                <a:effectLst/>
                <a:uLnTx/>
                <a:uFillTx/>
                <a:latin typeface="Century Gothic" charset="0"/>
              </a:rPr>
              <a:t>(accessed August 16, 2016)</a:t>
            </a:r>
            <a:r>
              <a:rPr kumimoji="0" lang="en-US" sz="1400" b="0" i="0" u="none" strike="noStrike" kern="0" cap="none" spc="0" normalizeH="0" baseline="0" noProof="0" dirty="0">
                <a:ln>
                  <a:noFill/>
                </a:ln>
                <a:solidFill>
                  <a:schemeClr val="tx1">
                    <a:lumMod val="75000"/>
                    <a:lumOff val="25000"/>
                  </a:schemeClr>
                </a:solidFill>
                <a:effectLst/>
                <a:uLnTx/>
                <a:uFillTx/>
              </a:rPr>
              <a:t> </a:t>
            </a:r>
          </a:p>
        </p:txBody>
      </p:sp>
    </p:spTree>
    <p:extLst>
      <p:ext uri="{BB962C8B-B14F-4D97-AF65-F5344CB8AC3E}">
        <p14:creationId xmlns:p14="http://schemas.microsoft.com/office/powerpoint/2010/main" val="143594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63799" y="2348290"/>
            <a:ext cx="6761090" cy="2458657"/>
          </a:xfrm>
        </p:spPr>
        <p:txBody>
          <a:bodyPr/>
          <a:lstStyle/>
          <a:p>
            <a:pPr algn="l"/>
            <a:r>
              <a:rPr lang="en-US" sz="2000" dirty="0" smtClean="0">
                <a:latin typeface="Century Gothic" panose="020B0502020202020204" pitchFamily="34" charset="0"/>
              </a:rPr>
              <a:t>Of students </a:t>
            </a:r>
            <a:r>
              <a:rPr lang="x-none" sz="2000" dirty="0" smtClean="0">
                <a:latin typeface="Century Gothic" panose="020B0502020202020204" pitchFamily="34" charset="0"/>
              </a:rPr>
              <a:t>surveyed </a:t>
            </a:r>
            <a:r>
              <a:rPr lang="x-none" sz="2000" dirty="0">
                <a:latin typeface="Century Gothic" panose="020B0502020202020204" pitchFamily="34" charset="0"/>
              </a:rPr>
              <a:t>in </a:t>
            </a:r>
            <a:r>
              <a:rPr lang="x-none" sz="2000" dirty="0" smtClean="0">
                <a:latin typeface="Century Gothic" panose="020B0502020202020204" pitchFamily="34" charset="0"/>
              </a:rPr>
              <a:t>2015 </a:t>
            </a:r>
            <a:r>
              <a:rPr lang="en-US" sz="2000" dirty="0" smtClean="0">
                <a:latin typeface="Century Gothic" panose="020B0502020202020204" pitchFamily="34" charset="0"/>
              </a:rPr>
              <a:t> </a:t>
            </a:r>
            <a:r>
              <a:rPr lang="x-none" sz="2000" dirty="0" smtClean="0">
                <a:latin typeface="Century Gothic" panose="020B0502020202020204" pitchFamily="34" charset="0"/>
              </a:rPr>
              <a:t>29%</a:t>
            </a:r>
            <a:r>
              <a:rPr lang="en-US" sz="2000" dirty="0">
                <a:latin typeface="Century Gothic" panose="020B0502020202020204" pitchFamily="34" charset="0"/>
              </a:rPr>
              <a:t> </a:t>
            </a:r>
            <a:r>
              <a:rPr lang="en-US" sz="2000" dirty="0" smtClean="0">
                <a:latin typeface="Century Gothic" panose="020B0502020202020204" pitchFamily="34" charset="0"/>
              </a:rPr>
              <a:t>reported</a:t>
            </a:r>
            <a:r>
              <a:rPr lang="x-none" sz="2000" dirty="0" smtClean="0">
                <a:latin typeface="Century Gothic" panose="020B0502020202020204" pitchFamily="34" charset="0"/>
              </a:rPr>
              <a:t> not </a:t>
            </a:r>
            <a:r>
              <a:rPr lang="en-US" sz="2000" dirty="0" smtClean="0">
                <a:latin typeface="Century Gothic" panose="020B0502020202020204" pitchFamily="34" charset="0"/>
              </a:rPr>
              <a:t>being </a:t>
            </a:r>
            <a:r>
              <a:rPr lang="x-none" sz="2000" dirty="0" smtClean="0">
                <a:latin typeface="Century Gothic" panose="020B0502020202020204" pitchFamily="34" charset="0"/>
              </a:rPr>
              <a:t>engaged, 21% </a:t>
            </a:r>
            <a:r>
              <a:rPr lang="en-US" sz="2000" dirty="0" smtClean="0">
                <a:latin typeface="Century Gothic" panose="020B0502020202020204" pitchFamily="34" charset="0"/>
              </a:rPr>
              <a:t>reported being </a:t>
            </a:r>
            <a:r>
              <a:rPr lang="x-none" sz="2000" dirty="0" smtClean="0">
                <a:latin typeface="Century Gothic" panose="020B0502020202020204" pitchFamily="34" charset="0"/>
              </a:rPr>
              <a:t>mostly disengaged</a:t>
            </a:r>
            <a:r>
              <a:rPr lang="en-US" sz="2000" dirty="0" smtClean="0">
                <a:latin typeface="Century Gothic" panose="020B0502020202020204" pitchFamily="34" charset="0"/>
              </a:rPr>
              <a:t>.</a:t>
            </a:r>
          </a:p>
          <a:p>
            <a:pPr algn="l"/>
            <a:endParaRPr lang="en-US" sz="2000" dirty="0">
              <a:latin typeface="Century Gothic" panose="020B0502020202020204" pitchFamily="34" charset="0"/>
            </a:endParaRPr>
          </a:p>
          <a:p>
            <a:pPr algn="l"/>
            <a:r>
              <a:rPr lang="en-US" sz="2000" dirty="0">
                <a:latin typeface="Century Gothic" panose="020B0502020202020204" pitchFamily="34" charset="0"/>
              </a:rPr>
              <a:t>Only 17% of sophomores and juniors strongly agreed that they have the opportunity to do what they do best at school.</a:t>
            </a:r>
            <a:endParaRPr lang="en-US" sz="2000" dirty="0"/>
          </a:p>
          <a:p>
            <a:pPr algn="l"/>
            <a:endParaRPr lang="en-US" sz="1800" dirty="0"/>
          </a:p>
        </p:txBody>
      </p:sp>
      <p:sp>
        <p:nvSpPr>
          <p:cNvPr id="4" name="Rectangle 3"/>
          <p:cNvSpPr/>
          <p:nvPr/>
        </p:nvSpPr>
        <p:spPr>
          <a:xfrm>
            <a:off x="1207697" y="6235309"/>
            <a:ext cx="9661585" cy="369332"/>
          </a:xfrm>
          <a:prstGeom prst="rect">
            <a:avLst/>
          </a:prstGeom>
        </p:spPr>
        <p:txBody>
          <a:bodyPr wrap="square">
            <a:spAutoFit/>
          </a:bodyPr>
          <a:lstStyle/>
          <a:p>
            <a:pPr algn="ctr"/>
            <a:endParaRPr lang="en-US" dirty="0">
              <a:solidFill>
                <a:schemeClr val="bg1"/>
              </a:solidFill>
            </a:endParaRPr>
          </a:p>
        </p:txBody>
      </p:sp>
      <p:sp>
        <p:nvSpPr>
          <p:cNvPr id="5" name="Rectangle 4"/>
          <p:cNvSpPr/>
          <p:nvPr/>
        </p:nvSpPr>
        <p:spPr>
          <a:xfrm>
            <a:off x="292100" y="6355575"/>
            <a:ext cx="9804039" cy="307777"/>
          </a:xfrm>
          <a:prstGeom prst="rect">
            <a:avLst/>
          </a:prstGeom>
        </p:spPr>
        <p:txBody>
          <a:bodyPr wrap="square">
            <a:spAutoFit/>
          </a:bodyPr>
          <a:lstStyle/>
          <a:p>
            <a:pPr>
              <a:defRPr/>
            </a:pPr>
            <a:r>
              <a:rPr lang="en-US" sz="1400" dirty="0">
                <a:latin typeface="Century Gothic" panose="020B0502020202020204" pitchFamily="34" charset="0"/>
              </a:rPr>
              <a:t>Source: </a:t>
            </a:r>
            <a:r>
              <a:rPr lang="en-US" sz="1400" dirty="0">
                <a:latin typeface="Century Gothic" panose="020B0502020202020204" pitchFamily="34" charset="0"/>
                <a:hlinkClick r:id="rId3"/>
              </a:rPr>
              <a:t>http://www.gallup.com/services/189926/student-poll-2015-results.aspx</a:t>
            </a:r>
            <a:r>
              <a:rPr lang="en-US" sz="1400" dirty="0">
                <a:latin typeface="Century Gothic" panose="020B0502020202020204" pitchFamily="34" charset="0"/>
              </a:rPr>
              <a:t> </a:t>
            </a:r>
            <a:r>
              <a:rPr lang="en-US" sz="1400" dirty="0">
                <a:latin typeface="Century Gothic" charset="0"/>
                <a:ea typeface="Century Gothic" charset="0"/>
                <a:cs typeface="Century Gothic" charset="0"/>
              </a:rPr>
              <a:t>(accessed September 26, 2016)</a:t>
            </a:r>
            <a:endParaRPr lang="en-US" sz="1400" dirty="0"/>
          </a:p>
        </p:txBody>
      </p:sp>
      <p:sp>
        <p:nvSpPr>
          <p:cNvPr id="6" name="Title 1"/>
          <p:cNvSpPr>
            <a:spLocks noGrp="1"/>
          </p:cNvSpPr>
          <p:nvPr>
            <p:ph type="title"/>
          </p:nvPr>
        </p:nvSpPr>
        <p:spPr>
          <a:xfrm>
            <a:off x="552089" y="440478"/>
            <a:ext cx="10972800" cy="856488"/>
          </a:xfrm>
        </p:spPr>
        <p:txBody>
          <a:bodyPr/>
          <a:lstStyle/>
          <a:p>
            <a:r>
              <a:rPr lang="en-US" dirty="0"/>
              <a:t>Survey of Student Engagement</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149"/>
          <a:stretch/>
        </p:blipFill>
        <p:spPr>
          <a:xfrm>
            <a:off x="0" y="1953215"/>
            <a:ext cx="4671016" cy="3248805"/>
          </a:xfrm>
          <a:prstGeom prst="rect">
            <a:avLst/>
          </a:prstGeom>
        </p:spPr>
      </p:pic>
    </p:spTree>
    <p:extLst>
      <p:ext uri="{BB962C8B-B14F-4D97-AF65-F5344CB8AC3E}">
        <p14:creationId xmlns:p14="http://schemas.microsoft.com/office/powerpoint/2010/main" val="97724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0512"/>
            <a:ext cx="10972800" cy="792988"/>
          </a:xfrm>
        </p:spPr>
        <p:txBody>
          <a:bodyPr/>
          <a:lstStyle/>
          <a:p>
            <a:r>
              <a:rPr lang="en-US"/>
              <a:t>Survey of Student Engagement</a:t>
            </a:r>
          </a:p>
        </p:txBody>
      </p:sp>
      <p:pic>
        <p:nvPicPr>
          <p:cNvPr id="4" name="Content Placeholder 3"/>
          <p:cNvPicPr>
            <a:picLocks noChangeAspect="1"/>
          </p:cNvPicPr>
          <p:nvPr/>
        </p:nvPicPr>
        <p:blipFill rotWithShape="1">
          <a:blip r:embed="rId2"/>
          <a:srcRect l="443" t="29545" r="17255" b="17424"/>
          <a:stretch/>
        </p:blipFill>
        <p:spPr bwMode="auto">
          <a:xfrm>
            <a:off x="1474058" y="1733550"/>
            <a:ext cx="9604876"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6" name="Rectangle 5"/>
          <p:cNvSpPr/>
          <p:nvPr/>
        </p:nvSpPr>
        <p:spPr>
          <a:xfrm>
            <a:off x="1102447" y="5630645"/>
            <a:ext cx="10344149" cy="369332"/>
          </a:xfrm>
          <a:prstGeom prst="rect">
            <a:avLst/>
          </a:prstGeom>
        </p:spPr>
        <p:txBody>
          <a:bodyPr wrap="square">
            <a:spAutoFit/>
          </a:bodyPr>
          <a:lstStyle/>
          <a:p>
            <a:pPr algn="ctr"/>
            <a:r>
              <a:rPr lang="en-US" dirty="0">
                <a:solidFill>
                  <a:schemeClr val="tx1">
                    <a:lumMod val="75000"/>
                    <a:lumOff val="25000"/>
                  </a:schemeClr>
                </a:solidFill>
                <a:latin typeface="Century Gothic" panose="020B0502020202020204" pitchFamily="34" charset="0"/>
              </a:rPr>
              <a:t>Engagement decreases steadily from the fifth grade through junior high and high school. </a:t>
            </a:r>
          </a:p>
        </p:txBody>
      </p:sp>
      <p:sp>
        <p:nvSpPr>
          <p:cNvPr id="7" name="Rectangle 6"/>
          <p:cNvSpPr/>
          <p:nvPr/>
        </p:nvSpPr>
        <p:spPr>
          <a:xfrm>
            <a:off x="292100" y="6355575"/>
            <a:ext cx="9804039" cy="307777"/>
          </a:xfrm>
          <a:prstGeom prst="rect">
            <a:avLst/>
          </a:prstGeom>
        </p:spPr>
        <p:txBody>
          <a:bodyPr wrap="square">
            <a:spAutoFit/>
          </a:bodyPr>
          <a:lstStyle/>
          <a:p>
            <a:pPr>
              <a:defRPr/>
            </a:pPr>
            <a:r>
              <a:rPr lang="en-US" sz="1400" dirty="0">
                <a:latin typeface="Century Gothic" panose="020B0502020202020204" pitchFamily="34" charset="0"/>
              </a:rPr>
              <a:t>Source: </a:t>
            </a:r>
            <a:r>
              <a:rPr lang="en-US" sz="1400" dirty="0">
                <a:latin typeface="Century Gothic" panose="020B0502020202020204" pitchFamily="34" charset="0"/>
                <a:hlinkClick r:id="rId3"/>
              </a:rPr>
              <a:t>http://www.gallup.com/services/189926/student-poll-2015-results.aspx</a:t>
            </a:r>
            <a:r>
              <a:rPr lang="en-US" sz="1400" dirty="0">
                <a:latin typeface="Century Gothic" panose="020B0502020202020204" pitchFamily="34" charset="0"/>
              </a:rPr>
              <a:t> </a:t>
            </a:r>
            <a:r>
              <a:rPr lang="en-US" sz="1400" dirty="0">
                <a:latin typeface="Century Gothic" charset="0"/>
                <a:ea typeface="Century Gothic" charset="0"/>
                <a:cs typeface="Century Gothic" charset="0"/>
              </a:rPr>
              <a:t>(accessed September 26, 2016)</a:t>
            </a:r>
            <a:endParaRPr lang="en-US" sz="1400" dirty="0"/>
          </a:p>
        </p:txBody>
      </p:sp>
    </p:spTree>
    <p:extLst>
      <p:ext uri="{BB962C8B-B14F-4D97-AF65-F5344CB8AC3E}">
        <p14:creationId xmlns:p14="http://schemas.microsoft.com/office/powerpoint/2010/main" val="200313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795338" y="383297"/>
            <a:ext cx="10601325" cy="1069852"/>
          </a:xfrm>
        </p:spPr>
        <p:txBody>
          <a:bodyPr>
            <a:noAutofit/>
          </a:bodyPr>
          <a:lstStyle/>
          <a:p>
            <a:r>
              <a:rPr lang="en-US" sz="4000" dirty="0"/>
              <a:t>Rethinking High Schools Across the Nation</a:t>
            </a:r>
          </a:p>
        </p:txBody>
      </p:sp>
      <p:sp>
        <p:nvSpPr>
          <p:cNvPr id="9" name="Rectangle 8"/>
          <p:cNvSpPr/>
          <p:nvPr/>
        </p:nvSpPr>
        <p:spPr>
          <a:xfrm>
            <a:off x="351693" y="6034380"/>
            <a:ext cx="10902462" cy="523220"/>
          </a:xfrm>
          <a:prstGeom prst="rect">
            <a:avLst/>
          </a:prstGeom>
        </p:spPr>
        <p:txBody>
          <a:bodyPr wrap="square"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rPr>
              <a:t>Source: Used with permission from XQ Super School Project, </a:t>
            </a:r>
            <a:r>
              <a:rPr kumimoji="0" lang="en-US" sz="1400" b="0" i="0" u="none" strike="noStrike" kern="0" cap="none" spc="0" normalizeH="0" baseline="0" noProof="0" dirty="0">
                <a:ln>
                  <a:noFill/>
                </a:ln>
                <a:solidFill>
                  <a:schemeClr val="tx1">
                    <a:lumMod val="75000"/>
                    <a:lumOff val="25000"/>
                  </a:schemeClr>
                </a:solidFill>
                <a:effectLst/>
                <a:uLnTx/>
                <a:uFillTx/>
                <a:hlinkClick r:id="rId2"/>
              </a:rPr>
              <a:t>https://www.youtube.com/watch?v=G01-dI3JOfc</a:t>
            </a:r>
            <a:r>
              <a:rPr kumimoji="0" lang="en-US" sz="1400" b="0" i="0" u="none" strike="noStrike" kern="0" cap="none" spc="0" normalizeH="0" baseline="0" noProof="0" dirty="0">
                <a:ln>
                  <a:noFill/>
                </a:ln>
                <a:solidFill>
                  <a:schemeClr val="tx1">
                    <a:lumMod val="75000"/>
                    <a:lumOff val="25000"/>
                  </a:schemeClr>
                </a:solidFill>
                <a:effectLst/>
                <a:uLnTx/>
                <a:uFillTx/>
              </a:rPr>
              <a:t> </a:t>
            </a:r>
            <a:br>
              <a:rPr kumimoji="0" lang="en-US" sz="1400" b="0" i="0" u="none" strike="noStrike" kern="0" cap="none" spc="0" normalizeH="0" baseline="0" noProof="0" dirty="0">
                <a:ln>
                  <a:noFill/>
                </a:ln>
                <a:solidFill>
                  <a:schemeClr val="tx1">
                    <a:lumMod val="75000"/>
                    <a:lumOff val="25000"/>
                  </a:schemeClr>
                </a:solidFill>
                <a:effectLst/>
                <a:uLnTx/>
                <a:uFillTx/>
              </a:rPr>
            </a:br>
            <a:r>
              <a:rPr kumimoji="0" lang="en-US" sz="1400" b="0" i="0" u="none" strike="noStrike" kern="0" cap="none" spc="0" normalizeH="0" baseline="0" noProof="0" dirty="0">
                <a:ln>
                  <a:noFill/>
                </a:ln>
                <a:solidFill>
                  <a:schemeClr val="tx1">
                    <a:lumMod val="75000"/>
                    <a:lumOff val="25000"/>
                  </a:schemeClr>
                </a:solidFill>
                <a:effectLst/>
                <a:uLnTx/>
                <a:uFillTx/>
                <a:latin typeface="Century Gothic" charset="0"/>
              </a:rPr>
              <a:t>(accessed August 16, 2016)</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Add-in 3"/>
              <p:cNvGraphicFramePr>
                <a:graphicFrameLocks noGrp="1"/>
              </p:cNvGraphicFramePr>
              <p:nvPr>
                <p:extLst>
                  <p:ext uri="{D42A27DB-BD31-4B8C-83A1-F6EECF244321}">
                    <p14:modId xmlns:p14="http://schemas.microsoft.com/office/powerpoint/2010/main" val="2714513512"/>
                  </p:ext>
                </p:extLst>
              </p:nvPr>
            </p:nvGraphicFramePr>
            <p:xfrm>
              <a:off x="2822943" y="2033475"/>
              <a:ext cx="6546114" cy="3682189"/>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4" name="Add-in 3"/>
              <p:cNvPicPr>
                <a:picLocks noGrp="1" noRot="1" noChangeAspect="1" noMove="1" noResize="1" noEditPoints="1" noAdjustHandles="1" noChangeArrowheads="1" noChangeShapeType="1"/>
              </p:cNvPicPr>
              <p:nvPr/>
            </p:nvPicPr>
            <p:blipFill>
              <a:blip r:embed="rId4"/>
              <a:stretch>
                <a:fillRect/>
              </a:stretch>
            </p:blipFill>
            <p:spPr>
              <a:xfrm>
                <a:off x="2822943" y="2033475"/>
                <a:ext cx="6546114" cy="3682189"/>
              </a:xfrm>
              <a:prstGeom prst="rect">
                <a:avLst/>
              </a:prstGeom>
            </p:spPr>
          </p:pic>
        </mc:Fallback>
      </mc:AlternateContent>
    </p:spTree>
    <p:extLst>
      <p:ext uri="{BB962C8B-B14F-4D97-AF65-F5344CB8AC3E}">
        <p14:creationId xmlns:p14="http://schemas.microsoft.com/office/powerpoint/2010/main" val="341941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1000"/>
                    </a14:imgEffect>
                  </a14:imgLayer>
                </a14:imgProps>
              </a:ext>
              <a:ext uri="{28A0092B-C50C-407E-A947-70E740481C1C}">
                <a14:useLocalDpi xmlns:a14="http://schemas.microsoft.com/office/drawing/2010/main" val="0"/>
              </a:ext>
            </a:extLst>
          </a:blip>
          <a:srcRect l="1182" t="12386" r="349" b="1170"/>
          <a:stretch/>
        </p:blipFill>
        <p:spPr>
          <a:xfrm>
            <a:off x="-114925" y="0"/>
            <a:ext cx="12306925" cy="7202657"/>
          </a:xfrm>
          <a:prstGeom prst="rect">
            <a:avLst/>
          </a:prstGeom>
        </p:spPr>
      </p:pic>
      <p:sp>
        <p:nvSpPr>
          <p:cNvPr id="2" name="Title 1"/>
          <p:cNvSpPr>
            <a:spLocks noGrp="1"/>
          </p:cNvSpPr>
          <p:nvPr>
            <p:ph type="ctrTitle"/>
          </p:nvPr>
        </p:nvSpPr>
        <p:spPr>
          <a:xfrm>
            <a:off x="796263" y="2160368"/>
            <a:ext cx="9938657" cy="3438939"/>
          </a:xfrm>
        </p:spPr>
        <p:txBody>
          <a:bodyPr>
            <a:noAutofit/>
          </a:bodyPr>
          <a:lstStyle/>
          <a:p>
            <a:pPr marL="0" indent="0">
              <a:lnSpc>
                <a:spcPct val="110000"/>
              </a:lnSpc>
            </a:pPr>
            <a:r>
              <a:rPr lang="en-US" sz="3600" dirty="0">
                <a:solidFill>
                  <a:schemeClr val="bg1"/>
                </a:solidFill>
              </a:rPr>
              <a:t>Deeper learning outcomes are correlated to the knowledge, skills, and abilities that employers are seeking today.</a:t>
            </a:r>
            <a:endParaRPr lang="en-US" sz="2800" dirty="0">
              <a:solidFill>
                <a:schemeClr val="bg1"/>
              </a:solidFill>
            </a:endParaRPr>
          </a:p>
        </p:txBody>
      </p:sp>
      <p:pic>
        <p:nvPicPr>
          <p:cNvPr id="7" name="Picture 6"/>
          <p:cNvPicPr>
            <a:picLocks noChangeAspect="1"/>
          </p:cNvPicPr>
          <p:nvPr/>
        </p:nvPicPr>
        <p:blipFill>
          <a:blip r:embed="rId5"/>
          <a:stretch>
            <a:fillRect/>
          </a:stretch>
        </p:blipFill>
        <p:spPr>
          <a:xfrm>
            <a:off x="11503470" y="6257925"/>
            <a:ext cx="540893" cy="530876"/>
          </a:xfrm>
          <a:prstGeom prst="rect">
            <a:avLst/>
          </a:prstGeom>
        </p:spPr>
      </p:pic>
      <p:sp>
        <p:nvSpPr>
          <p:cNvPr id="8" name="Rectangle 7"/>
          <p:cNvSpPr/>
          <p:nvPr/>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fld id="{85EBC0DA-D20E-2F45-B563-C6FAFEBE475A}" type="slidenum">
              <a:rPr kumimoji="0" lang="en-US" sz="1100" b="0" i="0" u="none" strike="noStrike" kern="0" cap="none" spc="0" normalizeH="0" baseline="0" noProof="0" smtClean="0">
                <a:ln>
                  <a:noFill/>
                </a:ln>
                <a:solidFill>
                  <a:schemeClr val="bg1">
                    <a:lumMod val="50000"/>
                  </a:schemeClr>
                </a:solidFill>
                <a:effectLst/>
                <a:uLnTx/>
                <a:uFillTx/>
              </a:rPr>
              <a:pPr marL="0" marR="0" lvl="0" indent="0" algn="ctr" defTabSz="914400" eaLnBrk="1" fontAlgn="auto" latinLnBrk="0" hangingPunct="1">
                <a:lnSpc>
                  <a:spcPct val="100000"/>
                </a:lnSpc>
                <a:spcBef>
                  <a:spcPts val="0"/>
                </a:spcBef>
                <a:spcAft>
                  <a:spcPts val="0"/>
                </a:spcAft>
                <a:buClrTx/>
                <a:buSzTx/>
                <a:buFontTx/>
                <a:buNone/>
                <a:tabLst/>
                <a:defRPr/>
              </a:pPr>
              <a:t>24</a:t>
            </a:fld>
            <a:endParaRPr kumimoji="0" lang="en-US" sz="1100" b="0" i="0" u="none" strike="noStrike" kern="0" cap="none" spc="0" normalizeH="0" baseline="0" noProof="0" dirty="0">
              <a:ln>
                <a:noFill/>
              </a:ln>
              <a:solidFill>
                <a:schemeClr val="bg1">
                  <a:lumMod val="50000"/>
                </a:schemeClr>
              </a:solidFill>
              <a:effectLst/>
              <a:uLnTx/>
              <a:uFillTx/>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36694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0783" y="2428937"/>
            <a:ext cx="5732584" cy="1386232"/>
          </a:xfrm>
        </p:spPr>
        <p:txBody>
          <a:bodyPr/>
          <a:lstStyle/>
          <a:p>
            <a:pPr algn="l"/>
            <a:r>
              <a:rPr lang="en-US" dirty="0"/>
              <a:t>By 2025, </a:t>
            </a:r>
            <a:r>
              <a:rPr lang="en-US" b="1" dirty="0"/>
              <a:t>68%</a:t>
            </a:r>
            <a:r>
              <a:rPr lang="en-US" dirty="0"/>
              <a:t> of jobs will require postsecondary education and training beyond high school. </a:t>
            </a:r>
          </a:p>
        </p:txBody>
      </p:sp>
      <p:sp>
        <p:nvSpPr>
          <p:cNvPr id="4" name="Right Triangle 3"/>
          <p:cNvSpPr>
            <a:spLocks noChangeAspect="1"/>
          </p:cNvSpPr>
          <p:nvPr/>
        </p:nvSpPr>
        <p:spPr>
          <a:xfrm rot="16200000">
            <a:off x="3865056" y="-1468944"/>
            <a:ext cx="5651500" cy="11002388"/>
          </a:xfrm>
          <a:prstGeom prst="rtTriangle">
            <a:avLst/>
          </a:prstGeom>
          <a:blipFill dpi="0" rotWithShape="0">
            <a:blip r:embed="rId3"/>
            <a:srcRect/>
            <a:stretch>
              <a:fillRect l="-5743" t="-6994" r="-601" b="-41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5" name="Picture 4"/>
          <p:cNvPicPr>
            <a:picLocks noChangeAspect="1"/>
          </p:cNvPicPr>
          <p:nvPr/>
        </p:nvPicPr>
        <p:blipFill>
          <a:blip r:embed="rId4"/>
          <a:stretch>
            <a:fillRect/>
          </a:stretch>
        </p:blipFill>
        <p:spPr>
          <a:xfrm>
            <a:off x="11516566" y="6288391"/>
            <a:ext cx="511575" cy="502102"/>
          </a:xfrm>
          <a:prstGeom prst="rect">
            <a:avLst/>
          </a:prstGeom>
        </p:spPr>
      </p:pic>
      <p:sp>
        <p:nvSpPr>
          <p:cNvPr id="2" name="Rectangle 1"/>
          <p:cNvSpPr/>
          <p:nvPr/>
        </p:nvSpPr>
        <p:spPr>
          <a:xfrm>
            <a:off x="189768" y="5284153"/>
            <a:ext cx="3655402" cy="738664"/>
          </a:xfrm>
          <a:prstGeom prst="rect">
            <a:avLst/>
          </a:prstGeom>
        </p:spPr>
        <p:txBody>
          <a:bodyPr wrap="square" anchor="t">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5"/>
              </a:rPr>
              <a:t>https://cew.georgetown.edu/</a:t>
            </a:r>
            <a:br>
              <a:rPr lang="en-US" sz="1400" dirty="0">
                <a:solidFill>
                  <a:schemeClr val="tx1">
                    <a:lumMod val="75000"/>
                    <a:lumOff val="25000"/>
                  </a:schemeClr>
                </a:solidFill>
                <a:hlinkClick r:id="rId5"/>
              </a:rPr>
            </a:br>
            <a:r>
              <a:rPr lang="en-US" sz="1400" dirty="0">
                <a:solidFill>
                  <a:schemeClr val="tx1">
                    <a:lumMod val="75000"/>
                    <a:lumOff val="25000"/>
                  </a:schemeClr>
                </a:solidFill>
                <a:hlinkClick r:id="rId5"/>
              </a:rPr>
              <a:t>states-initiative/</a:t>
            </a:r>
            <a:r>
              <a:rPr lang="en-US" sz="1400" dirty="0">
                <a:solidFill>
                  <a:schemeClr val="tx1">
                    <a:lumMod val="75000"/>
                    <a:lumOff val="25000"/>
                  </a:schemeClr>
                </a:solidFill>
              </a:rPr>
              <a:t> (accessed </a:t>
            </a:r>
            <a:br>
              <a:rPr lang="en-US" sz="1400" dirty="0">
                <a:solidFill>
                  <a:schemeClr val="tx1">
                    <a:lumMod val="75000"/>
                    <a:lumOff val="25000"/>
                  </a:schemeClr>
                </a:solidFill>
              </a:rPr>
            </a:br>
            <a:r>
              <a:rPr lang="en-US" sz="1400" dirty="0">
                <a:solidFill>
                  <a:schemeClr val="tx1">
                    <a:lumMod val="75000"/>
                    <a:lumOff val="25000"/>
                  </a:schemeClr>
                </a:solidFill>
              </a:rPr>
              <a:t>September 23, 2016)</a:t>
            </a:r>
          </a:p>
        </p:txBody>
      </p:sp>
    </p:spTree>
    <p:extLst>
      <p:ext uri="{BB962C8B-B14F-4D97-AF65-F5344CB8AC3E}">
        <p14:creationId xmlns:p14="http://schemas.microsoft.com/office/powerpoint/2010/main" val="272579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747" y="540512"/>
            <a:ext cx="11218506" cy="1143000"/>
          </a:xfrm>
        </p:spPr>
        <p:txBody>
          <a:bodyPr>
            <a:noAutofit/>
          </a:bodyPr>
          <a:lstStyle/>
          <a:p>
            <a:r>
              <a:rPr lang="en-US" dirty="0"/>
              <a:t>Deeper Learning: </a:t>
            </a:r>
            <a:br>
              <a:rPr lang="en-US" dirty="0"/>
            </a:br>
            <a:r>
              <a:rPr lang="en-US" dirty="0"/>
              <a:t>Changing Lives and the Economy</a:t>
            </a:r>
          </a:p>
        </p:txBody>
      </p:sp>
      <p:sp>
        <p:nvSpPr>
          <p:cNvPr id="4" name="Rectangle 3"/>
          <p:cNvSpPr/>
          <p:nvPr/>
        </p:nvSpPr>
        <p:spPr>
          <a:xfrm>
            <a:off x="273698" y="6277873"/>
            <a:ext cx="11308702" cy="307777"/>
          </a:xfrm>
          <a:prstGeom prst="rect">
            <a:avLst/>
          </a:prstGeom>
        </p:spPr>
        <p:txBody>
          <a:bodyPr wrap="square">
            <a:spAutoFit/>
          </a:bodyPr>
          <a:lstStyle/>
          <a:p>
            <a:pPr>
              <a:defRPr/>
            </a:pPr>
            <a:r>
              <a:rPr lang="en-US" sz="1400" dirty="0">
                <a:solidFill>
                  <a:schemeClr val="tx1">
                    <a:lumMod val="75000"/>
                    <a:lumOff val="25000"/>
                  </a:schemeClr>
                </a:solidFill>
              </a:rPr>
              <a:t>Source: </a:t>
            </a:r>
            <a:r>
              <a:rPr lang="en-US" sz="1400" dirty="0">
                <a:solidFill>
                  <a:schemeClr val="tx1">
                    <a:lumMod val="75000"/>
                    <a:lumOff val="25000"/>
                  </a:schemeClr>
                </a:solidFill>
                <a:hlinkClick r:id="rId3"/>
              </a:rPr>
              <a:t>http://deeperlearning4all.org/understanding-the-need</a:t>
            </a:r>
            <a:r>
              <a:rPr lang="en-US" sz="1400" dirty="0">
                <a:solidFill>
                  <a:schemeClr val="tx1">
                    <a:lumMod val="75000"/>
                    <a:lumOff val="25000"/>
                  </a:schemeClr>
                </a:solidFill>
              </a:rPr>
              <a:t> (accessed September 1, 2016)</a:t>
            </a:r>
          </a:p>
        </p:txBody>
      </p:sp>
      <p:sp>
        <p:nvSpPr>
          <p:cNvPr id="30" name="Rectangle 29"/>
          <p:cNvSpPr/>
          <p:nvPr/>
        </p:nvSpPr>
        <p:spPr>
          <a:xfrm>
            <a:off x="919526" y="2541446"/>
            <a:ext cx="10352948" cy="2616101"/>
          </a:xfrm>
          <a:prstGeom prst="rect">
            <a:avLst/>
          </a:prstGeom>
        </p:spPr>
        <p:txBody>
          <a:bodyPr wrap="square" anchor="t">
            <a:spAutoFit/>
          </a:bodyPr>
          <a:lstStyle/>
          <a:p>
            <a:pPr marL="342900" indent="-342900">
              <a:spcAft>
                <a:spcPts val="1200"/>
              </a:spcAft>
              <a:buFont typeface="Arial" panose="020B0604020202020204" pitchFamily="34" charset="0"/>
              <a:buChar char="•"/>
            </a:pPr>
            <a:r>
              <a:rPr lang="en-US" sz="2400" dirty="0">
                <a:solidFill>
                  <a:schemeClr val="tx1">
                    <a:lumMod val="75000"/>
                    <a:lumOff val="25000"/>
                  </a:schemeClr>
                </a:solidFill>
              </a:rPr>
              <a:t>The fastest-growing job sectors are those that require problem- solving and critical thinking skills.</a:t>
            </a:r>
          </a:p>
          <a:p>
            <a:pPr marL="342900" indent="-342900">
              <a:spcAft>
                <a:spcPts val="1200"/>
              </a:spcAft>
              <a:buFont typeface="Arial" panose="020B0604020202020204" pitchFamily="34" charset="0"/>
              <a:buChar char="•"/>
            </a:pPr>
            <a:r>
              <a:rPr lang="en-US" sz="2400" dirty="0">
                <a:solidFill>
                  <a:schemeClr val="tx1">
                    <a:lumMod val="75000"/>
                    <a:lumOff val="25000"/>
                  </a:schemeClr>
                </a:solidFill>
              </a:rPr>
              <a:t>Jobs that require routine manual skills are in decline.</a:t>
            </a:r>
          </a:p>
          <a:p>
            <a:pPr marL="342900" indent="-342900">
              <a:spcAft>
                <a:spcPts val="1200"/>
              </a:spcAft>
              <a:buFont typeface="Arial" panose="020B0604020202020204" pitchFamily="34" charset="0"/>
              <a:buChar char="•"/>
            </a:pPr>
            <a:r>
              <a:rPr lang="en-US" sz="2400" dirty="0">
                <a:solidFill>
                  <a:schemeClr val="tx1">
                    <a:lumMod val="75000"/>
                    <a:lumOff val="25000"/>
                  </a:schemeClr>
                </a:solidFill>
              </a:rPr>
              <a:t>Deeper learning competencies—the ability to apply knowledge to new situations—are associated with better life and work outcomes.</a:t>
            </a:r>
          </a:p>
        </p:txBody>
      </p:sp>
    </p:spTree>
    <p:extLst>
      <p:ext uri="{BB962C8B-B14F-4D97-AF65-F5344CB8AC3E}">
        <p14:creationId xmlns:p14="http://schemas.microsoft.com/office/powerpoint/2010/main" val="2769780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0512"/>
            <a:ext cx="10972800" cy="1143000"/>
          </a:xfrm>
        </p:spPr>
        <p:txBody>
          <a:bodyPr>
            <a:noAutofit/>
          </a:bodyPr>
          <a:lstStyle/>
          <a:p>
            <a:r>
              <a:rPr lang="en-US" dirty="0"/>
              <a:t>Deeper Learning: </a:t>
            </a:r>
            <a:br>
              <a:rPr lang="en-US" dirty="0"/>
            </a:br>
            <a:r>
              <a:rPr lang="en-US" dirty="0"/>
              <a:t>Changing Lives and the Economy</a:t>
            </a:r>
          </a:p>
        </p:txBody>
      </p:sp>
      <p:sp>
        <p:nvSpPr>
          <p:cNvPr id="4" name="Rectangle 3"/>
          <p:cNvSpPr/>
          <p:nvPr/>
        </p:nvSpPr>
        <p:spPr>
          <a:xfrm>
            <a:off x="234888" y="6118888"/>
            <a:ext cx="10745325" cy="523220"/>
          </a:xfrm>
          <a:prstGeom prst="rect">
            <a:avLst/>
          </a:prstGeom>
        </p:spPr>
        <p:txBody>
          <a:bodyPr wrap="square">
            <a:spAutoFit/>
          </a:bodyPr>
          <a:lstStyle/>
          <a:p>
            <a:pPr>
              <a:defRPr/>
            </a:pPr>
            <a:r>
              <a:rPr lang="en-US" sz="1400" dirty="0">
                <a:solidFill>
                  <a:schemeClr val="tx1">
                    <a:lumMod val="75000"/>
                    <a:lumOff val="25000"/>
                  </a:schemeClr>
                </a:solidFill>
              </a:rPr>
              <a:t>Sources: </a:t>
            </a:r>
            <a:r>
              <a:rPr lang="en-US" sz="1400" dirty="0">
                <a:solidFill>
                  <a:schemeClr val="tx1">
                    <a:lumMod val="75000"/>
                    <a:lumOff val="25000"/>
                  </a:schemeClr>
                </a:solidFill>
                <a:hlinkClick r:id="rId3"/>
              </a:rPr>
              <a:t>http://deeperlearning4all.org/understanding-the-need</a:t>
            </a:r>
            <a:r>
              <a:rPr lang="en-US" sz="1400" dirty="0">
                <a:solidFill>
                  <a:schemeClr val="tx1">
                    <a:lumMod val="75000"/>
                    <a:lumOff val="25000"/>
                  </a:schemeClr>
                </a:solidFill>
              </a:rPr>
              <a:t> (accessed September 1, 2016); </a:t>
            </a:r>
            <a:r>
              <a:rPr lang="en-US" sz="1400" dirty="0">
                <a:hlinkClick r:id="rId4"/>
              </a:rPr>
              <a:t>http://www.jff.org/sites/default/files/ECHS-Week-2016-one-pager-021216.pdf</a:t>
            </a:r>
            <a:r>
              <a:rPr lang="en-US" sz="1400" dirty="0"/>
              <a:t> </a:t>
            </a:r>
            <a:r>
              <a:rPr lang="en-US" sz="1400" dirty="0">
                <a:solidFill>
                  <a:schemeClr val="tx1">
                    <a:lumMod val="75000"/>
                    <a:lumOff val="25000"/>
                  </a:schemeClr>
                </a:solidFill>
                <a:latin typeface="Century Gothic" charset="0"/>
                <a:ea typeface="Century Gothic" charset="0"/>
                <a:cs typeface="Century Gothic" charset="0"/>
              </a:rPr>
              <a:t>(accessed August 24, 2016)</a:t>
            </a:r>
            <a:endParaRPr lang="en-US" sz="1400" dirty="0">
              <a:solidFill>
                <a:schemeClr val="tx1">
                  <a:lumMod val="75000"/>
                  <a:lumOff val="25000"/>
                </a:schemeClr>
              </a:solidFill>
            </a:endParaRPr>
          </a:p>
        </p:txBody>
      </p:sp>
      <p:sp>
        <p:nvSpPr>
          <p:cNvPr id="30" name="Rectangle 29"/>
          <p:cNvSpPr/>
          <p:nvPr/>
        </p:nvSpPr>
        <p:spPr>
          <a:xfrm>
            <a:off x="734638" y="2291639"/>
            <a:ext cx="10722724" cy="2831544"/>
          </a:xfrm>
          <a:prstGeom prst="rect">
            <a:avLst/>
          </a:prstGeom>
        </p:spPr>
        <p:txBody>
          <a:bodyPr wrap="square">
            <a:spAutoFit/>
          </a:bodyPr>
          <a:lstStyle/>
          <a:p>
            <a:pPr marL="342900" indent="-342900" fontAlgn="base">
              <a:spcAft>
                <a:spcPts val="1200"/>
              </a:spcAft>
              <a:buFont typeface="Arial" panose="020B0604020202020204" pitchFamily="34" charset="0"/>
              <a:buChar char="•"/>
            </a:pPr>
            <a:r>
              <a:rPr lang="en-US" sz="2400" dirty="0">
                <a:solidFill>
                  <a:schemeClr val="tx1">
                    <a:lumMod val="75000"/>
                    <a:lumOff val="25000"/>
                  </a:schemeClr>
                </a:solidFill>
              </a:rPr>
              <a:t>On the 2012 Programme for International Student Assessment (PISA), a test that measures 15-year-old students’ abilities to apply their knowledge to real-world problems, the United States performed 26th out of 34 industrialized countries in mathematics.</a:t>
            </a:r>
          </a:p>
          <a:p>
            <a:pPr marL="342900" indent="-342900" fontAlgn="base">
              <a:spcAft>
                <a:spcPts val="1200"/>
              </a:spcAft>
              <a:buFont typeface="Arial" panose="020B0604020202020204" pitchFamily="34" charset="0"/>
              <a:buChar char="•"/>
            </a:pPr>
            <a:r>
              <a:rPr lang="en-US" sz="2400" dirty="0">
                <a:solidFill>
                  <a:schemeClr val="tx1">
                    <a:lumMod val="75000"/>
                    <a:lumOff val="25000"/>
                  </a:schemeClr>
                </a:solidFill>
              </a:rPr>
              <a:t>Only 5% of U.S. students from low-income families performed in the top quartile on PISA, less than the proportion in other industrialized countries.</a:t>
            </a:r>
          </a:p>
        </p:txBody>
      </p:sp>
    </p:spTree>
    <p:extLst>
      <p:ext uri="{BB962C8B-B14F-4D97-AF65-F5344CB8AC3E}">
        <p14:creationId xmlns:p14="http://schemas.microsoft.com/office/powerpoint/2010/main" val="321306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60576"/>
          <a:stretch/>
        </p:blipFill>
        <p:spPr>
          <a:xfrm>
            <a:off x="2438400" y="302035"/>
            <a:ext cx="7315200" cy="5847179"/>
          </a:xfrm>
          <a:prstGeom prst="rect">
            <a:avLst/>
          </a:prstGeom>
          <a:ln>
            <a:solidFill>
              <a:schemeClr val="tx1">
                <a:lumMod val="75000"/>
                <a:lumOff val="25000"/>
              </a:schemeClr>
            </a:solidFill>
          </a:ln>
        </p:spPr>
      </p:pic>
      <p:sp>
        <p:nvSpPr>
          <p:cNvPr id="2" name="Rectangle 1"/>
          <p:cNvSpPr/>
          <p:nvPr/>
        </p:nvSpPr>
        <p:spPr>
          <a:xfrm>
            <a:off x="156411" y="6380438"/>
            <a:ext cx="11057689" cy="30777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rPr>
              <a:t>Source: </a:t>
            </a:r>
            <a:r>
              <a:rPr kumimoji="0" lang="en-US" sz="1400" b="0" i="0" u="none" strike="noStrike" kern="0" cap="none" spc="0" normalizeH="0" baseline="0" noProof="0" dirty="0">
                <a:ln>
                  <a:noFill/>
                </a:ln>
                <a:solidFill>
                  <a:schemeClr val="tx1">
                    <a:lumMod val="75000"/>
                    <a:lumOff val="25000"/>
                  </a:schemeClr>
                </a:solidFill>
                <a:effectLst/>
                <a:uLnTx/>
                <a:uFillTx/>
                <a:hlinkClick r:id="rId4"/>
              </a:rPr>
              <a:t>https://cew.georgetown.edu/cew-reports/americas-divided-recovery</a:t>
            </a:r>
            <a:r>
              <a:rPr kumimoji="0" lang="en-US" sz="1400" b="0" i="0" u="none" strike="noStrike" kern="0" cap="none" spc="0" normalizeH="0" baseline="0" noProof="0" dirty="0">
                <a:ln>
                  <a:noFill/>
                </a:ln>
                <a:solidFill>
                  <a:schemeClr val="tx1">
                    <a:lumMod val="75000"/>
                    <a:lumOff val="25000"/>
                  </a:schemeClr>
                </a:solidFill>
                <a:effectLst/>
                <a:uLnTx/>
                <a:uFillTx/>
              </a:rPr>
              <a:t> (accessed August 24, 2016) </a:t>
            </a:r>
            <a:endParaRPr kumimoji="0" lang="en-US" sz="1400" b="1" i="0" u="none" strike="noStrike" kern="0" cap="none" spc="0" normalizeH="0" baseline="0" noProof="0" dirty="0">
              <a:ln>
                <a:noFill/>
              </a:ln>
              <a:solidFill>
                <a:schemeClr val="tx1">
                  <a:lumMod val="75000"/>
                  <a:lumOff val="25000"/>
                </a:schemeClr>
              </a:solidFill>
              <a:effectLst/>
              <a:uLnTx/>
              <a:uFillTx/>
            </a:endParaRPr>
          </a:p>
        </p:txBody>
      </p:sp>
    </p:spTree>
    <p:extLst>
      <p:ext uri="{BB962C8B-B14F-4D97-AF65-F5344CB8AC3E}">
        <p14:creationId xmlns:p14="http://schemas.microsoft.com/office/powerpoint/2010/main" val="316058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134" y="257176"/>
            <a:ext cx="11049733" cy="1181100"/>
          </a:xfrm>
        </p:spPr>
        <p:txBody>
          <a:bodyPr anchor="t">
            <a:noAutofit/>
          </a:bodyPr>
          <a:lstStyle/>
          <a:p>
            <a:r>
              <a:rPr lang="en-US" sz="3300" dirty="0"/>
              <a:t>Median Annual Earnings of Full-time, Year-round Workers Ages 25–34, by Educational Attainment: 2014</a:t>
            </a:r>
          </a:p>
        </p:txBody>
      </p:sp>
      <p:pic>
        <p:nvPicPr>
          <p:cNvPr id="5" name="Picture 4" descr="Figure 2. Median annual earnings of full-time, year-round workers ages 25–34, by educational attainment: 2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1869" y="2206808"/>
            <a:ext cx="7328262" cy="3466214"/>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2979" y="6365557"/>
            <a:ext cx="10130588" cy="307777"/>
          </a:xfrm>
          <a:prstGeom prst="rect">
            <a:avLst/>
          </a:prstGeom>
          <a:noFill/>
        </p:spPr>
        <p:txBody>
          <a:bodyPr wrap="square" rtlCol="0" anchor="t">
            <a:spAutoFit/>
          </a:bodyPr>
          <a:lstStyle/>
          <a:p>
            <a:r>
              <a:rPr lang="en-US" sz="1400" dirty="0">
                <a:solidFill>
                  <a:schemeClr val="tx1">
                    <a:lumMod val="75000"/>
                    <a:lumOff val="25000"/>
                  </a:schemeClr>
                </a:solidFill>
                <a:latin typeface="Century Gothic" panose="020B0502020202020204" pitchFamily="34" charset="0"/>
              </a:rPr>
              <a:t>Source: </a:t>
            </a:r>
            <a:r>
              <a:rPr lang="en-US" sz="1400" dirty="0">
                <a:solidFill>
                  <a:schemeClr val="tx1">
                    <a:lumMod val="75000"/>
                    <a:lumOff val="25000"/>
                  </a:schemeClr>
                </a:solidFill>
                <a:latin typeface="Century Gothic" panose="020B0502020202020204" pitchFamily="34" charset="0"/>
                <a:hlinkClick r:id="rId4"/>
              </a:rPr>
              <a:t>http://nces.ed.gov/programs/coe/indicator_cba.asp</a:t>
            </a:r>
            <a:r>
              <a:rPr lang="en-US" sz="1400" dirty="0">
                <a:solidFill>
                  <a:schemeClr val="tx1">
                    <a:lumMod val="75000"/>
                    <a:lumOff val="25000"/>
                  </a:schemeClr>
                </a:solidFill>
                <a:latin typeface="Century Gothic" panose="020B0502020202020204" pitchFamily="34" charset="0"/>
              </a:rPr>
              <a:t> </a:t>
            </a:r>
            <a:r>
              <a:rPr lang="en-US" sz="1400" dirty="0">
                <a:solidFill>
                  <a:schemeClr val="tx1">
                    <a:lumMod val="75000"/>
                    <a:lumOff val="25000"/>
                  </a:schemeClr>
                </a:solidFill>
                <a:latin typeface="Century Gothic" panose="020B0502020202020204" pitchFamily="34" charset="0"/>
                <a:ea typeface="Century Gothic" charset="0"/>
                <a:cs typeface="Century Gothic" charset="0"/>
              </a:rPr>
              <a:t>(accessed August 24, 2016))</a:t>
            </a:r>
            <a:endParaRPr lang="en-US" sz="1400" dirty="0">
              <a:solidFill>
                <a:schemeClr val="tx1">
                  <a:lumMod val="75000"/>
                  <a:lumOff val="25000"/>
                </a:schemeClr>
              </a:solidFill>
            </a:endParaRPr>
          </a:p>
        </p:txBody>
      </p:sp>
    </p:spTree>
    <p:extLst>
      <p:ext uri="{BB962C8B-B14F-4D97-AF65-F5344CB8AC3E}">
        <p14:creationId xmlns:p14="http://schemas.microsoft.com/office/powerpoint/2010/main" val="183582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27154" y="410428"/>
            <a:ext cx="2962366" cy="919988"/>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09600" y="287840"/>
            <a:ext cx="10972800" cy="1143000"/>
          </a:xfrm>
        </p:spPr>
        <p:txBody>
          <a:bodyPr/>
          <a:lstStyle/>
          <a:p>
            <a:r>
              <a:rPr lang="en-US" dirty="0">
                <a:solidFill>
                  <a:schemeClr val="bg2"/>
                </a:solidFill>
              </a:rPr>
              <a:t>Overview</a:t>
            </a:r>
          </a:p>
        </p:txBody>
      </p:sp>
      <p:sp>
        <p:nvSpPr>
          <p:cNvPr id="3" name="Subtitle 2"/>
          <p:cNvSpPr>
            <a:spLocks noGrp="1"/>
          </p:cNvSpPr>
          <p:nvPr>
            <p:ph type="subTitle" idx="1"/>
          </p:nvPr>
        </p:nvSpPr>
        <p:spPr>
          <a:xfrm>
            <a:off x="330258" y="1621452"/>
            <a:ext cx="11531484" cy="4961881"/>
          </a:xfrm>
        </p:spPr>
        <p:txBody>
          <a:bodyPr/>
          <a:lstStyle/>
          <a:p>
            <a:pPr algn="l">
              <a:spcBef>
                <a:spcPts val="0"/>
              </a:spcBef>
              <a:spcAft>
                <a:spcPts val="1200"/>
              </a:spcAft>
            </a:pPr>
            <a:r>
              <a:rPr lang="en-US" dirty="0"/>
              <a:t>This toolkit is intended to be used by district and school leaders and others to </a:t>
            </a:r>
          </a:p>
          <a:p>
            <a:pPr marL="342900" indent="-342900" algn="l">
              <a:spcBef>
                <a:spcPts val="0"/>
              </a:spcBef>
              <a:spcAft>
                <a:spcPts val="600"/>
              </a:spcAft>
              <a:buFont typeface="Arial" charset="0"/>
              <a:buChar char="•"/>
            </a:pPr>
            <a:r>
              <a:rPr lang="en-US" dirty="0"/>
              <a:t>understand the opportunities to advance next-generation high school efforts;</a:t>
            </a:r>
          </a:p>
          <a:p>
            <a:pPr marL="342900" indent="-342900" algn="l">
              <a:spcBef>
                <a:spcPts val="0"/>
              </a:spcBef>
              <a:spcAft>
                <a:spcPts val="600"/>
              </a:spcAft>
              <a:buFont typeface="Arial" charset="0"/>
              <a:buChar char="•"/>
            </a:pPr>
            <a:r>
              <a:rPr lang="en-US" dirty="0"/>
              <a:t>understand how the Every Student Succeeds Act (ESSA) supports state, district, and school efforts;</a:t>
            </a:r>
          </a:p>
          <a:p>
            <a:pPr marL="342900" indent="-342900" algn="l">
              <a:spcBef>
                <a:spcPts val="0"/>
              </a:spcBef>
              <a:spcAft>
                <a:spcPts val="600"/>
              </a:spcAft>
              <a:buFont typeface="Arial" charset="0"/>
              <a:buChar char="•"/>
            </a:pPr>
            <a:r>
              <a:rPr lang="en-US" dirty="0"/>
              <a:t>support high school reform efforts;</a:t>
            </a:r>
          </a:p>
          <a:p>
            <a:pPr marL="342900" indent="-342900" algn="l">
              <a:spcBef>
                <a:spcPts val="0"/>
              </a:spcBef>
              <a:spcAft>
                <a:spcPts val="600"/>
              </a:spcAft>
              <a:buFont typeface="Arial" charset="0"/>
              <a:buChar char="•"/>
            </a:pPr>
            <a:r>
              <a:rPr lang="en-US" dirty="0"/>
              <a:t>support approaches that can improve outcomes for traditionally underserved students;</a:t>
            </a:r>
          </a:p>
          <a:p>
            <a:pPr marL="342900" indent="-342900" algn="l">
              <a:spcBef>
                <a:spcPts val="0"/>
              </a:spcBef>
              <a:spcAft>
                <a:spcPts val="600"/>
              </a:spcAft>
              <a:buFont typeface="Arial" charset="0"/>
              <a:buChar char="•"/>
            </a:pPr>
            <a:r>
              <a:rPr lang="en-US" dirty="0"/>
              <a:t>identify examples of policies, procedures, and practices at the state, district, and school levels that support high school reform; and</a:t>
            </a:r>
          </a:p>
          <a:p>
            <a:pPr marL="342900" indent="-342900" algn="l">
              <a:spcBef>
                <a:spcPts val="0"/>
              </a:spcBef>
              <a:spcAft>
                <a:spcPts val="600"/>
              </a:spcAft>
              <a:buFont typeface="Arial" charset="0"/>
              <a:buChar char="•"/>
            </a:pPr>
            <a:r>
              <a:rPr lang="en-US" dirty="0"/>
              <a:t>provide research, resources, and tools to support local efforts.</a:t>
            </a:r>
          </a:p>
          <a:p>
            <a:pPr marL="342900" indent="-342900" algn="l">
              <a:buFont typeface="Arial" charset="0"/>
              <a:buChar char="•"/>
            </a:pPr>
            <a:endParaRPr lang="en-US" dirty="0"/>
          </a:p>
        </p:txBody>
      </p:sp>
    </p:spTree>
    <p:extLst>
      <p:ext uri="{BB962C8B-B14F-4D97-AF65-F5344CB8AC3E}">
        <p14:creationId xmlns:p14="http://schemas.microsoft.com/office/powerpoint/2010/main" val="364994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734050" y="2009775"/>
            <a:ext cx="5736248" cy="2177562"/>
          </a:xfrm>
        </p:spPr>
        <p:txBody>
          <a:bodyPr/>
          <a:lstStyle/>
          <a:p>
            <a:pPr algn="l"/>
            <a:r>
              <a:rPr lang="en-US" dirty="0"/>
              <a:t>Less than </a:t>
            </a:r>
            <a:r>
              <a:rPr lang="en-US" b="1" dirty="0"/>
              <a:t>10% </a:t>
            </a:r>
            <a:r>
              <a:rPr lang="en-US" dirty="0"/>
              <a:t>of children born in the bottom quartile of household incomes attain a bachelor’s degree by age 25, compared to more than 50% in the top quartile. </a:t>
            </a:r>
            <a:endParaRPr lang="en-US" b="1" dirty="0"/>
          </a:p>
        </p:txBody>
      </p:sp>
      <p:sp>
        <p:nvSpPr>
          <p:cNvPr id="2" name="Rectangle 1"/>
          <p:cNvSpPr/>
          <p:nvPr/>
        </p:nvSpPr>
        <p:spPr>
          <a:xfrm>
            <a:off x="340805" y="6124018"/>
            <a:ext cx="10786490" cy="523220"/>
          </a:xfrm>
          <a:prstGeom prst="rect">
            <a:avLst/>
          </a:prstGeom>
        </p:spPr>
        <p:txBody>
          <a:bodyPr wrap="square">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3"/>
              </a:rPr>
              <a:t>http://www.ed.gov/news/press-releases/fact-sheet-expanding-college-access-through-dual-enrollment-pell-experiment </a:t>
            </a:r>
            <a:r>
              <a:rPr lang="en-US" sz="1400" dirty="0">
                <a:solidFill>
                  <a:schemeClr val="tx1">
                    <a:lumMod val="75000"/>
                    <a:lumOff val="25000"/>
                  </a:schemeClr>
                </a:solidFill>
                <a:latin typeface="Century Gothic" panose="020B0502020202020204" pitchFamily="34" charset="0"/>
              </a:rPr>
              <a:t>(accessed September 3, 2016)</a:t>
            </a:r>
            <a:endParaRPr lang="en-US" sz="1400" dirty="0">
              <a:solidFill>
                <a:schemeClr val="tx1">
                  <a:lumMod val="75000"/>
                  <a:lumOff val="25000"/>
                </a:schemeClr>
              </a:solidFill>
            </a:endParaRPr>
          </a:p>
        </p:txBody>
      </p:sp>
      <p:sp>
        <p:nvSpPr>
          <p:cNvPr id="6" name="Oval 5"/>
          <p:cNvSpPr/>
          <p:nvPr/>
        </p:nvSpPr>
        <p:spPr>
          <a:xfrm>
            <a:off x="173058" y="312276"/>
            <a:ext cx="5393245" cy="5333150"/>
          </a:xfrm>
          <a:prstGeom prst="ellipse">
            <a:avLst/>
          </a:prstGeom>
          <a:blipFill dpi="0" rotWithShape="0">
            <a:blip r:embed="rId4"/>
            <a:srcRect/>
            <a:stretch>
              <a:fillRect l="-5743" t="-6994" r="-601" b="-41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89805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344815" y="439828"/>
            <a:ext cx="5439747" cy="5182668"/>
          </a:xfrm>
        </p:spPr>
        <p:txBody>
          <a:bodyPr/>
          <a:lstStyle/>
          <a:p>
            <a:pPr algn="l"/>
            <a:r>
              <a:rPr lang="en-US" dirty="0"/>
              <a:t>In today’s world, twenty-first-century skill demands are steadily increasing. Most high-paying jobs require additional education and training beyond a high school diploma. We must make sure that our children, particularly those who are traditionally underserved, are prepared for and have access to postsecondary education.</a:t>
            </a:r>
          </a:p>
          <a:p>
            <a:endParaRPr lang="en-US" sz="2200" dirty="0"/>
          </a:p>
          <a:p>
            <a:pPr algn="r"/>
            <a:r>
              <a:rPr lang="en-US" dirty="0"/>
              <a:t>—Gov. Bob Wise, </a:t>
            </a:r>
            <a:br>
              <a:rPr lang="en-US" dirty="0"/>
            </a:br>
            <a:r>
              <a:rPr lang="en-US" dirty="0"/>
              <a:t>Alliance for Excellent Education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335" y="514350"/>
            <a:ext cx="6170222" cy="4114800"/>
          </a:xfrm>
          <a:prstGeom prst="rect">
            <a:avLst/>
          </a:prstGeom>
        </p:spPr>
      </p:pic>
      <p:sp>
        <p:nvSpPr>
          <p:cNvPr id="4" name="TextBox 3"/>
          <p:cNvSpPr txBox="1"/>
          <p:nvPr/>
        </p:nvSpPr>
        <p:spPr>
          <a:xfrm>
            <a:off x="5925715" y="156419"/>
            <a:ext cx="838199" cy="1107996"/>
          </a:xfrm>
          <a:prstGeom prst="rect">
            <a:avLst/>
          </a:prstGeom>
          <a:noFill/>
        </p:spPr>
        <p:txBody>
          <a:bodyPr wrap="square" rtlCol="0">
            <a:spAutoFit/>
          </a:bodyPr>
          <a:lstStyle/>
          <a:p>
            <a:r>
              <a:rPr lang="en-US" sz="6600" dirty="0">
                <a:solidFill>
                  <a:schemeClr val="tx1">
                    <a:lumMod val="75000"/>
                    <a:lumOff val="25000"/>
                  </a:schemeClr>
                </a:solidFill>
                <a:latin typeface="Arial Rounded MT Bold" charset="0"/>
                <a:ea typeface="Arial Rounded MT Bold" charset="0"/>
                <a:cs typeface="Arial Rounded MT Bold" charset="0"/>
              </a:rPr>
              <a:t>“</a:t>
            </a:r>
          </a:p>
        </p:txBody>
      </p:sp>
      <p:sp>
        <p:nvSpPr>
          <p:cNvPr id="5" name="TextBox 4"/>
          <p:cNvSpPr txBox="1"/>
          <p:nvPr/>
        </p:nvSpPr>
        <p:spPr>
          <a:xfrm>
            <a:off x="10283464" y="3705933"/>
            <a:ext cx="838199" cy="1107996"/>
          </a:xfrm>
          <a:prstGeom prst="rect">
            <a:avLst/>
          </a:prstGeom>
          <a:noFill/>
        </p:spPr>
        <p:txBody>
          <a:bodyPr wrap="square" rtlCol="0">
            <a:spAutoFit/>
          </a:bodyPr>
          <a:lstStyle/>
          <a:p>
            <a:r>
              <a:rPr lang="en-US" sz="6600" dirty="0">
                <a:solidFill>
                  <a:schemeClr val="tx1">
                    <a:lumMod val="75000"/>
                    <a:lumOff val="25000"/>
                  </a:schemeClr>
                </a:solidFill>
                <a:latin typeface="Arial Rounded MT Bold" charset="0"/>
                <a:ea typeface="Arial Rounded MT Bold" charset="0"/>
                <a:cs typeface="Arial Rounded MT Bold" charset="0"/>
              </a:rPr>
              <a:t>”</a:t>
            </a:r>
          </a:p>
        </p:txBody>
      </p:sp>
    </p:spTree>
    <p:extLst>
      <p:ext uri="{BB962C8B-B14F-4D97-AF65-F5344CB8AC3E}">
        <p14:creationId xmlns:p14="http://schemas.microsoft.com/office/powerpoint/2010/main" val="4921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812275" y="2332821"/>
            <a:ext cx="8567451" cy="138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i="0" kern="1200">
                <a:solidFill>
                  <a:schemeClr val="bg1"/>
                </a:solidFill>
                <a:latin typeface="Century Gothic" charset="0"/>
                <a:ea typeface="Century Gothic" charset="0"/>
                <a:cs typeface="Century Gothic" charset="0"/>
              </a:defRPr>
            </a:lvl1pPr>
            <a:lvl2pPr algn="ctr" rtl="0" eaLnBrk="1" fontAlgn="base" hangingPunct="1">
              <a:spcBef>
                <a:spcPct val="0"/>
              </a:spcBef>
              <a:spcAft>
                <a:spcPct val="0"/>
              </a:spcAft>
              <a:defRPr sz="5867">
                <a:solidFill>
                  <a:schemeClr val="tx1"/>
                </a:solidFill>
                <a:latin typeface="Calibri" charset="0"/>
              </a:defRPr>
            </a:lvl2pPr>
            <a:lvl3pPr algn="ctr" rtl="0" eaLnBrk="1" fontAlgn="base" hangingPunct="1">
              <a:spcBef>
                <a:spcPct val="0"/>
              </a:spcBef>
              <a:spcAft>
                <a:spcPct val="0"/>
              </a:spcAft>
              <a:defRPr sz="5867">
                <a:solidFill>
                  <a:schemeClr val="tx1"/>
                </a:solidFill>
                <a:latin typeface="Calibri" charset="0"/>
              </a:defRPr>
            </a:lvl3pPr>
            <a:lvl4pPr algn="ctr" rtl="0" eaLnBrk="1" fontAlgn="base" hangingPunct="1">
              <a:spcBef>
                <a:spcPct val="0"/>
              </a:spcBef>
              <a:spcAft>
                <a:spcPct val="0"/>
              </a:spcAft>
              <a:defRPr sz="5867">
                <a:solidFill>
                  <a:schemeClr val="tx1"/>
                </a:solidFill>
                <a:latin typeface="Calibri" charset="0"/>
              </a:defRPr>
            </a:lvl4pPr>
            <a:lvl5pPr algn="ctr" rtl="0" eaLnBrk="1" fontAlgn="base" hangingPunct="1">
              <a:spcBef>
                <a:spcPct val="0"/>
              </a:spcBef>
              <a:spcAft>
                <a:spcPct val="0"/>
              </a:spcAft>
              <a:defRPr sz="5867">
                <a:solidFill>
                  <a:schemeClr val="tx1"/>
                </a:solidFill>
                <a:latin typeface="Calibri" charset="0"/>
              </a:defRPr>
            </a:lvl5pPr>
            <a:lvl6pPr marL="609585" algn="ctr" rtl="0" eaLnBrk="1" fontAlgn="base" hangingPunct="1">
              <a:spcBef>
                <a:spcPct val="0"/>
              </a:spcBef>
              <a:spcAft>
                <a:spcPct val="0"/>
              </a:spcAft>
              <a:defRPr sz="5867">
                <a:solidFill>
                  <a:schemeClr val="tx1"/>
                </a:solidFill>
                <a:latin typeface="Calibri" charset="0"/>
              </a:defRPr>
            </a:lvl6pPr>
            <a:lvl7pPr marL="1219170" algn="ctr" rtl="0" eaLnBrk="1" fontAlgn="base" hangingPunct="1">
              <a:spcBef>
                <a:spcPct val="0"/>
              </a:spcBef>
              <a:spcAft>
                <a:spcPct val="0"/>
              </a:spcAft>
              <a:defRPr sz="5867">
                <a:solidFill>
                  <a:schemeClr val="tx1"/>
                </a:solidFill>
                <a:latin typeface="Calibri" charset="0"/>
              </a:defRPr>
            </a:lvl7pPr>
            <a:lvl8pPr marL="1828754" algn="ctr" rtl="0" eaLnBrk="1" fontAlgn="base" hangingPunct="1">
              <a:spcBef>
                <a:spcPct val="0"/>
              </a:spcBef>
              <a:spcAft>
                <a:spcPct val="0"/>
              </a:spcAft>
              <a:defRPr sz="5867">
                <a:solidFill>
                  <a:schemeClr val="tx1"/>
                </a:solidFill>
                <a:latin typeface="Calibri" charset="0"/>
              </a:defRPr>
            </a:lvl8pPr>
            <a:lvl9pPr marL="2438339" algn="ctr" rtl="0" eaLnBrk="1" fontAlgn="base" hangingPunct="1">
              <a:spcBef>
                <a:spcPct val="0"/>
              </a:spcBef>
              <a:spcAft>
                <a:spcPct val="0"/>
              </a:spcAft>
              <a:defRPr sz="5867">
                <a:solidFill>
                  <a:schemeClr val="tx1"/>
                </a:solidFill>
                <a:latin typeface="Calibri" charset="0"/>
              </a:defRPr>
            </a:lvl9pPr>
          </a:lstStyle>
          <a:p>
            <a:r>
              <a:rPr lang="en-US" dirty="0"/>
              <a:t>Deeper Learning: </a:t>
            </a:r>
          </a:p>
          <a:p>
            <a:r>
              <a:rPr lang="en-US" dirty="0"/>
              <a:t>What Does the Research Say?</a:t>
            </a:r>
            <a:endParaRPr lang="en-US" dirty="0">
              <a:solidFill>
                <a:schemeClr val="tx1"/>
              </a:solidFill>
            </a:endParaRPr>
          </a:p>
        </p:txBody>
      </p:sp>
      <p:pic>
        <p:nvPicPr>
          <p:cNvPr id="4" name="Picture 3"/>
          <p:cNvPicPr>
            <a:picLocks noChangeAspect="1"/>
          </p:cNvPicPr>
          <p:nvPr/>
        </p:nvPicPr>
        <p:blipFill>
          <a:blip r:embed="rId3"/>
          <a:stretch>
            <a:fillRect/>
          </a:stretch>
        </p:blipFill>
        <p:spPr>
          <a:xfrm>
            <a:off x="11503470" y="6257925"/>
            <a:ext cx="540893" cy="530876"/>
          </a:xfrm>
          <a:prstGeom prst="rect">
            <a:avLst/>
          </a:prstGeom>
        </p:spPr>
      </p:pic>
    </p:spTree>
    <p:extLst>
      <p:ext uri="{BB962C8B-B14F-4D97-AF65-F5344CB8AC3E}">
        <p14:creationId xmlns:p14="http://schemas.microsoft.com/office/powerpoint/2010/main" val="1968085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43028" y="1816458"/>
            <a:ext cx="7556389" cy="2876099"/>
          </a:xfrm>
        </p:spPr>
        <p:txBody>
          <a:bodyPr/>
          <a:lstStyle/>
          <a:p>
            <a:pPr algn="l"/>
            <a:r>
              <a:rPr lang="en-US" dirty="0"/>
              <a:t>The National Research Council’s 2012 report notes that because twenty-first-century competencies support deeper learning, their widespread acquisition could potentially reduce disparities in educational attainment, preparing a broader swathe of young people for successful adult outcomes at work and in other life arenas.</a:t>
            </a:r>
          </a:p>
          <a:p>
            <a:pPr algn="l"/>
            <a:endParaRPr lang="en-US" dirty="0"/>
          </a:p>
        </p:txBody>
      </p:sp>
      <p:sp>
        <p:nvSpPr>
          <p:cNvPr id="4" name="Rectangle 3"/>
          <p:cNvSpPr/>
          <p:nvPr/>
        </p:nvSpPr>
        <p:spPr>
          <a:xfrm>
            <a:off x="329034" y="6172928"/>
            <a:ext cx="9572612" cy="528318"/>
          </a:xfrm>
          <a:prstGeom prst="rect">
            <a:avLst/>
          </a:prstGeom>
        </p:spPr>
        <p:txBody>
          <a:bodyPr wrap="square">
            <a:spAutoFit/>
          </a:bodyPr>
          <a:lstStyle/>
          <a:p>
            <a:r>
              <a:rPr lang="en-US" sz="1400" dirty="0">
                <a:solidFill>
                  <a:schemeClr val="tx1">
                    <a:lumMod val="75000"/>
                    <a:lumOff val="25000"/>
                  </a:schemeClr>
                </a:solidFill>
              </a:rPr>
              <a:t>Source: </a:t>
            </a:r>
            <a:r>
              <a:rPr lang="en-US" sz="1400" dirty="0">
                <a:hlinkClick r:id="rId3"/>
              </a:rPr>
              <a:t>http://www.p21.org/storage/documents/Presentations/NRC_Report_Executive_Summary.pdf</a:t>
            </a:r>
            <a:r>
              <a:rPr lang="en-US" sz="1400" dirty="0"/>
              <a:t> </a:t>
            </a:r>
            <a:r>
              <a:rPr lang="en-US" sz="1400" dirty="0">
                <a:solidFill>
                  <a:schemeClr val="tx1">
                    <a:lumMod val="75000"/>
                    <a:lumOff val="25000"/>
                  </a:schemeClr>
                </a:solidFill>
              </a:rPr>
              <a:t>(accessed September 24, 2016)</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6617" y="1938949"/>
            <a:ext cx="2459665" cy="2459665"/>
          </a:xfrm>
          <a:prstGeom prst="rect">
            <a:avLst/>
          </a:prstGeom>
        </p:spPr>
      </p:pic>
      <p:sp>
        <p:nvSpPr>
          <p:cNvPr id="7" name="Title 1"/>
          <p:cNvSpPr txBox="1">
            <a:spLocks/>
          </p:cNvSpPr>
          <p:nvPr/>
        </p:nvSpPr>
        <p:spPr bwMode="auto">
          <a:xfrm>
            <a:off x="1524000" y="434113"/>
            <a:ext cx="9144000" cy="749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algn="ctr" rtl="0" eaLnBrk="1" fontAlgn="base" hangingPunct="1">
              <a:spcBef>
                <a:spcPct val="0"/>
              </a:spcBef>
              <a:spcAft>
                <a:spcPct val="0"/>
              </a:spcAft>
              <a:defRPr sz="5400" b="1" i="0" kern="1200">
                <a:solidFill>
                  <a:schemeClr val="tx1">
                    <a:lumMod val="75000"/>
                    <a:lumOff val="25000"/>
                  </a:schemeClr>
                </a:solidFill>
                <a:latin typeface="Century Gothic" charset="0"/>
                <a:ea typeface="Century Gothic" charset="0"/>
                <a:cs typeface="Century Gothic" charset="0"/>
              </a:defRPr>
            </a:lvl1pPr>
            <a:lvl2pPr algn="ctr" rtl="0" eaLnBrk="1" fontAlgn="base" hangingPunct="1">
              <a:spcBef>
                <a:spcPct val="0"/>
              </a:spcBef>
              <a:spcAft>
                <a:spcPct val="0"/>
              </a:spcAft>
              <a:defRPr sz="5867">
                <a:solidFill>
                  <a:schemeClr val="tx1"/>
                </a:solidFill>
                <a:latin typeface="Calibri" charset="0"/>
              </a:defRPr>
            </a:lvl2pPr>
            <a:lvl3pPr algn="ctr" rtl="0" eaLnBrk="1" fontAlgn="base" hangingPunct="1">
              <a:spcBef>
                <a:spcPct val="0"/>
              </a:spcBef>
              <a:spcAft>
                <a:spcPct val="0"/>
              </a:spcAft>
              <a:defRPr sz="5867">
                <a:solidFill>
                  <a:schemeClr val="tx1"/>
                </a:solidFill>
                <a:latin typeface="Calibri" charset="0"/>
              </a:defRPr>
            </a:lvl3pPr>
            <a:lvl4pPr algn="ctr" rtl="0" eaLnBrk="1" fontAlgn="base" hangingPunct="1">
              <a:spcBef>
                <a:spcPct val="0"/>
              </a:spcBef>
              <a:spcAft>
                <a:spcPct val="0"/>
              </a:spcAft>
              <a:defRPr sz="5867">
                <a:solidFill>
                  <a:schemeClr val="tx1"/>
                </a:solidFill>
                <a:latin typeface="Calibri" charset="0"/>
              </a:defRPr>
            </a:lvl4pPr>
            <a:lvl5pPr algn="ctr" rtl="0" eaLnBrk="1" fontAlgn="base" hangingPunct="1">
              <a:spcBef>
                <a:spcPct val="0"/>
              </a:spcBef>
              <a:spcAft>
                <a:spcPct val="0"/>
              </a:spcAft>
              <a:defRPr sz="5867">
                <a:solidFill>
                  <a:schemeClr val="tx1"/>
                </a:solidFill>
                <a:latin typeface="Calibri" charset="0"/>
              </a:defRPr>
            </a:lvl5pPr>
            <a:lvl6pPr marL="609585" algn="ctr" rtl="0" eaLnBrk="1" fontAlgn="base" hangingPunct="1">
              <a:spcBef>
                <a:spcPct val="0"/>
              </a:spcBef>
              <a:spcAft>
                <a:spcPct val="0"/>
              </a:spcAft>
              <a:defRPr sz="5867">
                <a:solidFill>
                  <a:schemeClr val="tx1"/>
                </a:solidFill>
                <a:latin typeface="Calibri" charset="0"/>
              </a:defRPr>
            </a:lvl6pPr>
            <a:lvl7pPr marL="1219170" algn="ctr" rtl="0" eaLnBrk="1" fontAlgn="base" hangingPunct="1">
              <a:spcBef>
                <a:spcPct val="0"/>
              </a:spcBef>
              <a:spcAft>
                <a:spcPct val="0"/>
              </a:spcAft>
              <a:defRPr sz="5867">
                <a:solidFill>
                  <a:schemeClr val="tx1"/>
                </a:solidFill>
                <a:latin typeface="Calibri" charset="0"/>
              </a:defRPr>
            </a:lvl7pPr>
            <a:lvl8pPr marL="1828754" algn="ctr" rtl="0" eaLnBrk="1" fontAlgn="base" hangingPunct="1">
              <a:spcBef>
                <a:spcPct val="0"/>
              </a:spcBef>
              <a:spcAft>
                <a:spcPct val="0"/>
              </a:spcAft>
              <a:defRPr sz="5867">
                <a:solidFill>
                  <a:schemeClr val="tx1"/>
                </a:solidFill>
                <a:latin typeface="Calibri" charset="0"/>
              </a:defRPr>
            </a:lvl8pPr>
            <a:lvl9pPr marL="2438339" algn="ctr" rtl="0" eaLnBrk="1" fontAlgn="base" hangingPunct="1">
              <a:spcBef>
                <a:spcPct val="0"/>
              </a:spcBef>
              <a:spcAft>
                <a:spcPct val="0"/>
              </a:spcAft>
              <a:defRPr sz="5867">
                <a:solidFill>
                  <a:schemeClr val="tx1"/>
                </a:solidFill>
                <a:latin typeface="Calibri" charset="0"/>
              </a:defRPr>
            </a:lvl9pPr>
          </a:lstStyle>
          <a:p>
            <a:pPr defTabSz="914400"/>
            <a:r>
              <a:rPr lang="en-US" sz="4000" dirty="0"/>
              <a:t>Research on Deeper Learning</a:t>
            </a:r>
          </a:p>
        </p:txBody>
      </p:sp>
    </p:spTree>
    <p:extLst>
      <p:ext uri="{BB962C8B-B14F-4D97-AF65-F5344CB8AC3E}">
        <p14:creationId xmlns:p14="http://schemas.microsoft.com/office/powerpoint/2010/main" val="5571376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83456" y="2368506"/>
            <a:ext cx="6779894" cy="2545015"/>
          </a:xfrm>
        </p:spPr>
        <p:txBody>
          <a:bodyPr/>
          <a:lstStyle/>
          <a:p>
            <a:pPr algn="l"/>
            <a:r>
              <a:rPr lang="en-US" dirty="0"/>
              <a:t>Recent studies (2014, 2016) conducted by American Institutes for Research show that students in deeper learning network schools are more likely to graduate from high school on time, within four years of entering ninth grade, than are students from comparison schools.</a:t>
            </a:r>
          </a:p>
          <a:p>
            <a:pPr algn="l"/>
            <a:endParaRPr lang="en-US" dirty="0"/>
          </a:p>
          <a:p>
            <a:pPr algn="l"/>
            <a:endParaRPr lang="en-US" dirty="0"/>
          </a:p>
          <a:p>
            <a:pPr algn="l"/>
            <a:endParaRPr lang="en-US" dirty="0"/>
          </a:p>
          <a:p>
            <a:pPr algn="l"/>
            <a:endParaRPr lang="en-US" dirty="0"/>
          </a:p>
        </p:txBody>
      </p:sp>
      <p:sp>
        <p:nvSpPr>
          <p:cNvPr id="5" name="Title 1"/>
          <p:cNvSpPr>
            <a:spLocks noGrp="1"/>
          </p:cNvSpPr>
          <p:nvPr>
            <p:ph type="ctrTitle"/>
          </p:nvPr>
        </p:nvSpPr>
        <p:spPr>
          <a:xfrm>
            <a:off x="1524000" y="434113"/>
            <a:ext cx="9144000" cy="749156"/>
          </a:xfrm>
        </p:spPr>
        <p:txBody>
          <a:bodyPr>
            <a:normAutofit/>
          </a:bodyPr>
          <a:lstStyle/>
          <a:p>
            <a:r>
              <a:rPr lang="en-US" sz="4000" dirty="0"/>
              <a:t>Research on Deeper Learning</a:t>
            </a:r>
          </a:p>
        </p:txBody>
      </p:sp>
      <p:sp>
        <p:nvSpPr>
          <p:cNvPr id="6" name="Rectangle 5"/>
          <p:cNvSpPr/>
          <p:nvPr/>
        </p:nvSpPr>
        <p:spPr>
          <a:xfrm>
            <a:off x="511967" y="6107612"/>
            <a:ext cx="9165433" cy="523220"/>
          </a:xfrm>
          <a:prstGeom prst="rect">
            <a:avLst/>
          </a:prstGeom>
        </p:spPr>
        <p:txBody>
          <a:bodyPr wrap="square">
            <a:spAutoFit/>
          </a:bodyPr>
          <a:lstStyle/>
          <a:p>
            <a:r>
              <a:rPr lang="en-US" sz="1400" dirty="0">
                <a:solidFill>
                  <a:schemeClr val="tx1">
                    <a:lumMod val="75000"/>
                    <a:lumOff val="25000"/>
                  </a:schemeClr>
                </a:solidFill>
              </a:rPr>
              <a:t>Source: </a:t>
            </a:r>
            <a:r>
              <a:rPr lang="en-US" sz="1400" dirty="0">
                <a:hlinkClick r:id="rId2"/>
              </a:rPr>
              <a:t>http://www.air.org/sites/default/files/Deeper-Learning-Summary-Updated-August-2016.pdf</a:t>
            </a:r>
            <a:r>
              <a:rPr lang="en-US" sz="1400" dirty="0"/>
              <a:t> </a:t>
            </a:r>
            <a:r>
              <a:rPr lang="en-US" sz="1400" dirty="0">
                <a:solidFill>
                  <a:schemeClr val="tx1">
                    <a:lumMod val="75000"/>
                    <a:lumOff val="25000"/>
                  </a:schemeClr>
                </a:solidFill>
              </a:rPr>
              <a:t>(accessed September 24, 2016)</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2417"/>
          <a:stretch/>
        </p:blipFill>
        <p:spPr>
          <a:xfrm>
            <a:off x="511967" y="1440444"/>
            <a:ext cx="3566160" cy="4401140"/>
          </a:xfrm>
          <a:prstGeom prst="rect">
            <a:avLst/>
          </a:prstGeom>
        </p:spPr>
      </p:pic>
    </p:spTree>
    <p:extLst>
      <p:ext uri="{BB962C8B-B14F-4D97-AF65-F5344CB8AC3E}">
        <p14:creationId xmlns:p14="http://schemas.microsoft.com/office/powerpoint/2010/main" val="15362845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64798" y="2412472"/>
            <a:ext cx="6348549" cy="1976383"/>
          </a:xfrm>
        </p:spPr>
        <p:txBody>
          <a:bodyPr/>
          <a:lstStyle/>
          <a:p>
            <a:pPr algn="l"/>
            <a:r>
              <a:rPr lang="en-US" dirty="0"/>
              <a:t>Research shows that students in deeper learning network schools are more likely to enroll in postsecondary institutions than students who attend comparison schools (53% and 50%, respectively).</a:t>
            </a:r>
          </a:p>
        </p:txBody>
      </p:sp>
      <p:sp>
        <p:nvSpPr>
          <p:cNvPr id="4" name="TextBox 3"/>
          <p:cNvSpPr txBox="1"/>
          <p:nvPr/>
        </p:nvSpPr>
        <p:spPr>
          <a:xfrm>
            <a:off x="564798" y="6013710"/>
            <a:ext cx="8823588" cy="523220"/>
          </a:xfrm>
          <a:prstGeom prst="rect">
            <a:avLst/>
          </a:prstGeom>
          <a:noFill/>
        </p:spPr>
        <p:txBody>
          <a:bodyPr wrap="square" rtlCol="0">
            <a:spAutoFit/>
          </a:bodyPr>
          <a:lstStyle/>
          <a:p>
            <a:r>
              <a:rPr lang="en-US" sz="1400" dirty="0">
                <a:solidFill>
                  <a:schemeClr val="tx1">
                    <a:lumMod val="75000"/>
                    <a:lumOff val="25000"/>
                  </a:schemeClr>
                </a:solidFill>
              </a:rPr>
              <a:t>Source: </a:t>
            </a:r>
            <a:r>
              <a:rPr lang="en-US" sz="1400" dirty="0">
                <a:hlinkClick r:id="rId2"/>
              </a:rPr>
              <a:t>http://www.air.org/sites/default/files/Deeper-Learning-Summary-Updated-August-2016.pdf</a:t>
            </a:r>
            <a:r>
              <a:rPr lang="en-US" sz="1400" dirty="0"/>
              <a:t> </a:t>
            </a:r>
          </a:p>
          <a:p>
            <a:r>
              <a:rPr lang="en-US" sz="1400" dirty="0">
                <a:solidFill>
                  <a:schemeClr val="tx1">
                    <a:lumMod val="75000"/>
                    <a:lumOff val="25000"/>
                  </a:schemeClr>
                </a:solidFill>
              </a:rPr>
              <a:t>(accessed September 24, 2016)</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1598" y="1896585"/>
            <a:ext cx="4513576" cy="3008158"/>
          </a:xfrm>
          <a:prstGeom prst="rect">
            <a:avLst/>
          </a:prstGeom>
        </p:spPr>
      </p:pic>
      <p:sp>
        <p:nvSpPr>
          <p:cNvPr id="6" name="Title 1"/>
          <p:cNvSpPr>
            <a:spLocks noGrp="1"/>
          </p:cNvSpPr>
          <p:nvPr>
            <p:ph type="ctrTitle"/>
          </p:nvPr>
        </p:nvSpPr>
        <p:spPr>
          <a:xfrm>
            <a:off x="1524000" y="434113"/>
            <a:ext cx="9144000" cy="749156"/>
          </a:xfrm>
        </p:spPr>
        <p:txBody>
          <a:bodyPr>
            <a:normAutofit/>
          </a:bodyPr>
          <a:lstStyle/>
          <a:p>
            <a:r>
              <a:rPr lang="en-US" sz="4000" dirty="0"/>
              <a:t>Research on Deeper Learning</a:t>
            </a:r>
          </a:p>
        </p:txBody>
      </p:sp>
    </p:spTree>
    <p:extLst>
      <p:ext uri="{BB962C8B-B14F-4D97-AF65-F5344CB8AC3E}">
        <p14:creationId xmlns:p14="http://schemas.microsoft.com/office/powerpoint/2010/main" val="18361966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0405" y="6059735"/>
            <a:ext cx="10166702" cy="307777"/>
          </a:xfrm>
          <a:prstGeom prst="rect">
            <a:avLst/>
          </a:prstGeom>
          <a:noFill/>
        </p:spPr>
        <p:txBody>
          <a:bodyPr wrap="square" rtlCol="0">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2"/>
              </a:rPr>
              <a:t>http://www.air.org/resource/evidence-deeper-learning-outcomes-3-4</a:t>
            </a:r>
            <a:r>
              <a:rPr lang="en-US" sz="1400" dirty="0">
                <a:solidFill>
                  <a:schemeClr val="tx1">
                    <a:lumMod val="75000"/>
                    <a:lumOff val="25000"/>
                  </a:schemeClr>
                </a:solidFill>
              </a:rPr>
              <a:t> (accessed September 24, 2016)</a:t>
            </a:r>
          </a:p>
        </p:txBody>
      </p:sp>
      <p:sp>
        <p:nvSpPr>
          <p:cNvPr id="7" name="Subtitle 2"/>
          <p:cNvSpPr txBox="1">
            <a:spLocks/>
          </p:cNvSpPr>
          <p:nvPr/>
        </p:nvSpPr>
        <p:spPr bwMode="auto">
          <a:xfrm>
            <a:off x="1078613" y="1786919"/>
            <a:ext cx="10186009" cy="356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 typeface="Arial" charset="0"/>
              <a:buNone/>
              <a:defRPr sz="2400" b="0" i="0" kern="1200">
                <a:solidFill>
                  <a:schemeClr val="tx1">
                    <a:lumMod val="75000"/>
                    <a:lumOff val="25000"/>
                  </a:schemeClr>
                </a:solidFill>
                <a:latin typeface="Century Gothic" charset="0"/>
                <a:ea typeface="Century Gothic" charset="0"/>
                <a:cs typeface="Century Gothic" charset="0"/>
              </a:defRPr>
            </a:lvl1pPr>
            <a:lvl2pPr marL="457200" indent="0" algn="ctr" rtl="0" eaLnBrk="1" fontAlgn="base" hangingPunct="1">
              <a:spcBef>
                <a:spcPct val="20000"/>
              </a:spcBef>
              <a:spcAft>
                <a:spcPct val="0"/>
              </a:spcAft>
              <a:buFont typeface="Arial" charset="0"/>
              <a:buNone/>
              <a:defRPr sz="2000" b="0" i="0" kern="1200">
                <a:solidFill>
                  <a:schemeClr val="tx1"/>
                </a:solidFill>
                <a:latin typeface="Century Gothic" charset="0"/>
                <a:ea typeface="Century Gothic" charset="0"/>
                <a:cs typeface="Century Gothic" charset="0"/>
              </a:defRPr>
            </a:lvl2pPr>
            <a:lvl3pPr marL="914400" indent="0" algn="ctr" rtl="0" eaLnBrk="1" fontAlgn="base" hangingPunct="1">
              <a:spcBef>
                <a:spcPct val="20000"/>
              </a:spcBef>
              <a:spcAft>
                <a:spcPct val="0"/>
              </a:spcAft>
              <a:buFont typeface="Arial" charset="0"/>
              <a:buNone/>
              <a:defRPr sz="1800" b="0" i="0" kern="1200">
                <a:solidFill>
                  <a:schemeClr val="tx1"/>
                </a:solidFill>
                <a:latin typeface="Century Gothic" charset="0"/>
                <a:ea typeface="Century Gothic" charset="0"/>
                <a:cs typeface="Century Gothic" charset="0"/>
              </a:defRPr>
            </a:lvl3pPr>
            <a:lvl4pPr marL="1371600" indent="0" algn="ctr" rtl="0" eaLnBrk="1" fontAlgn="base" hangingPunct="1">
              <a:spcBef>
                <a:spcPct val="20000"/>
              </a:spcBef>
              <a:spcAft>
                <a:spcPct val="0"/>
              </a:spcAft>
              <a:buFont typeface="Arial" charset="0"/>
              <a:buNone/>
              <a:defRPr sz="1600" b="0" i="0" kern="1200">
                <a:solidFill>
                  <a:schemeClr val="tx1"/>
                </a:solidFill>
                <a:latin typeface="Century Gothic" charset="0"/>
                <a:ea typeface="Century Gothic" charset="0"/>
                <a:cs typeface="Century Gothic" charset="0"/>
              </a:defRPr>
            </a:lvl4pPr>
            <a:lvl5pPr marL="1828800" indent="0" algn="ctr" rtl="0" eaLnBrk="1" fontAlgn="base" hangingPunct="1">
              <a:spcBef>
                <a:spcPct val="20000"/>
              </a:spcBef>
              <a:spcAft>
                <a:spcPct val="0"/>
              </a:spcAft>
              <a:buFont typeface="Arial" charset="0"/>
              <a:buNone/>
              <a:defRPr sz="1600" b="0" i="0" kern="1200">
                <a:solidFill>
                  <a:schemeClr val="tx1"/>
                </a:solidFill>
                <a:latin typeface="Century Gothic" charset="0"/>
                <a:ea typeface="Century Gothic" charset="0"/>
                <a:cs typeface="Century Gothic" charset="0"/>
              </a:defRPr>
            </a:lvl5pPr>
            <a:lvl6pPr marL="22860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342900" indent="-342900" algn="l" defTabSz="914400">
              <a:spcAft>
                <a:spcPts val="1200"/>
              </a:spcAft>
              <a:buFont typeface="Arial" charset="0"/>
              <a:buChar char="•"/>
            </a:pPr>
            <a:r>
              <a:rPr lang="en-US" dirty="0"/>
              <a:t>On average, students in deeper learning network schools achieved higher scores on the Organisation for Economic </a:t>
            </a:r>
            <a:br>
              <a:rPr lang="en-US" dirty="0"/>
            </a:br>
            <a:r>
              <a:rPr lang="en-US" dirty="0"/>
              <a:t>Co-operation and Development’s PISA-Based Test for Schools (PBTS)—a test that assesses core content knowledge and complex problem-solving skills—in reading, mathematics, and science than did similar students in comparison schools. </a:t>
            </a:r>
          </a:p>
          <a:p>
            <a:pPr marL="342900" indent="-342900" algn="l" defTabSz="914400">
              <a:spcAft>
                <a:spcPts val="1200"/>
              </a:spcAft>
              <a:buFont typeface="Arial" charset="0"/>
              <a:buChar char="•"/>
            </a:pPr>
            <a:r>
              <a:rPr lang="en-US" dirty="0"/>
              <a:t>These students also earned higher scores on state-mandated English language arts and mathematics tests.</a:t>
            </a:r>
          </a:p>
        </p:txBody>
      </p:sp>
      <p:sp>
        <p:nvSpPr>
          <p:cNvPr id="5" name="Title 1"/>
          <p:cNvSpPr>
            <a:spLocks noGrp="1"/>
          </p:cNvSpPr>
          <p:nvPr>
            <p:ph type="ctrTitle"/>
          </p:nvPr>
        </p:nvSpPr>
        <p:spPr>
          <a:xfrm>
            <a:off x="1524000" y="434113"/>
            <a:ext cx="9144000" cy="749156"/>
          </a:xfrm>
        </p:spPr>
        <p:txBody>
          <a:bodyPr>
            <a:normAutofit/>
          </a:bodyPr>
          <a:lstStyle/>
          <a:p>
            <a:r>
              <a:rPr lang="en-US" sz="4000" dirty="0"/>
              <a:t>Research on Deeper Learning</a:t>
            </a:r>
          </a:p>
        </p:txBody>
      </p:sp>
    </p:spTree>
    <p:extLst>
      <p:ext uri="{BB962C8B-B14F-4D97-AF65-F5344CB8AC3E}">
        <p14:creationId xmlns:p14="http://schemas.microsoft.com/office/powerpoint/2010/main" val="19089449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6247" y="6302977"/>
            <a:ext cx="10038835" cy="307777"/>
          </a:xfrm>
          <a:prstGeom prst="rect">
            <a:avLst/>
          </a:prstGeom>
          <a:noFill/>
        </p:spPr>
        <p:txBody>
          <a:bodyPr wrap="square" rtlCol="0">
            <a:spAutoFit/>
          </a:bodyPr>
          <a:lstStyle/>
          <a:p>
            <a:r>
              <a:rPr lang="en-US" sz="1400" dirty="0">
                <a:solidFill>
                  <a:schemeClr val="tx1">
                    <a:lumMod val="75000"/>
                    <a:lumOff val="25000"/>
                  </a:schemeClr>
                </a:solidFill>
              </a:rPr>
              <a:t>Source: </a:t>
            </a:r>
            <a:r>
              <a:rPr lang="en-US" sz="1400" dirty="0">
                <a:hlinkClick r:id="rId2"/>
              </a:rPr>
              <a:t>http://www.air.org/resource/evidence-deeper-learning-outcomes-3-4</a:t>
            </a:r>
            <a:r>
              <a:rPr lang="en-US" sz="1400" dirty="0"/>
              <a:t> </a:t>
            </a:r>
            <a:r>
              <a:rPr lang="en-US" sz="1400" dirty="0">
                <a:solidFill>
                  <a:schemeClr val="tx1">
                    <a:lumMod val="75000"/>
                    <a:lumOff val="25000"/>
                  </a:schemeClr>
                </a:solidFill>
              </a:rPr>
              <a:t>(accessed September 24, 2016)</a:t>
            </a:r>
          </a:p>
        </p:txBody>
      </p:sp>
      <p:sp>
        <p:nvSpPr>
          <p:cNvPr id="7" name="Oval 6"/>
          <p:cNvSpPr/>
          <p:nvPr/>
        </p:nvSpPr>
        <p:spPr>
          <a:xfrm>
            <a:off x="923110" y="1510277"/>
            <a:ext cx="4027716" cy="40277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400" dirty="0"/>
          </a:p>
        </p:txBody>
      </p:sp>
      <p:sp>
        <p:nvSpPr>
          <p:cNvPr id="8" name="Oval 7"/>
          <p:cNvSpPr/>
          <p:nvPr/>
        </p:nvSpPr>
        <p:spPr>
          <a:xfrm>
            <a:off x="7321736" y="1511680"/>
            <a:ext cx="4005938" cy="400593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9" name="TextBox 8"/>
          <p:cNvSpPr txBox="1"/>
          <p:nvPr/>
        </p:nvSpPr>
        <p:spPr>
          <a:xfrm>
            <a:off x="1212671" y="2038539"/>
            <a:ext cx="3448594" cy="3108543"/>
          </a:xfrm>
          <a:prstGeom prst="rect">
            <a:avLst/>
          </a:prstGeom>
          <a:noFill/>
        </p:spPr>
        <p:txBody>
          <a:bodyPr wrap="square" rtlCol="0">
            <a:spAutoFit/>
          </a:bodyPr>
          <a:lstStyle/>
          <a:p>
            <a:pPr algn="ctr"/>
            <a:r>
              <a:rPr lang="en-US" sz="2200" b="1" dirty="0">
                <a:solidFill>
                  <a:schemeClr val="bg2"/>
                </a:solidFill>
              </a:rPr>
              <a:t>Students in deeper learning network schools reported higher levels of collaboration skills, academic engagement, motivation to learn, and self-efficacy. </a:t>
            </a:r>
          </a:p>
          <a:p>
            <a:endParaRPr lang="en-US" sz="2000" b="1" dirty="0">
              <a:solidFill>
                <a:schemeClr val="bg2"/>
              </a:solidFill>
            </a:endParaRPr>
          </a:p>
        </p:txBody>
      </p:sp>
      <p:sp>
        <p:nvSpPr>
          <p:cNvPr id="10" name="TextBox 9"/>
          <p:cNvSpPr txBox="1"/>
          <p:nvPr/>
        </p:nvSpPr>
        <p:spPr>
          <a:xfrm>
            <a:off x="7600408" y="2125753"/>
            <a:ext cx="3448594" cy="2800767"/>
          </a:xfrm>
          <a:prstGeom prst="rect">
            <a:avLst/>
          </a:prstGeom>
          <a:noFill/>
        </p:spPr>
        <p:txBody>
          <a:bodyPr wrap="square" rtlCol="0">
            <a:spAutoFit/>
          </a:bodyPr>
          <a:lstStyle/>
          <a:p>
            <a:pPr algn="ctr"/>
            <a:r>
              <a:rPr lang="en-US" sz="2200" b="1" dirty="0">
                <a:solidFill>
                  <a:schemeClr val="accent2">
                    <a:lumMod val="75000"/>
                  </a:schemeClr>
                </a:solidFill>
              </a:rPr>
              <a:t>Students from network and non-network schools did not differ significantly in their reported locus of control, perseverance, self-management, or creative-thinking skills.</a:t>
            </a:r>
          </a:p>
        </p:txBody>
      </p:sp>
      <p:sp>
        <p:nvSpPr>
          <p:cNvPr id="11" name="TextBox 10"/>
          <p:cNvSpPr txBox="1"/>
          <p:nvPr/>
        </p:nvSpPr>
        <p:spPr>
          <a:xfrm>
            <a:off x="5575665" y="2882170"/>
            <a:ext cx="1045028" cy="584775"/>
          </a:xfrm>
          <a:prstGeom prst="rect">
            <a:avLst/>
          </a:prstGeom>
          <a:noFill/>
        </p:spPr>
        <p:txBody>
          <a:bodyPr wrap="square" rtlCol="0">
            <a:spAutoFit/>
          </a:bodyPr>
          <a:lstStyle/>
          <a:p>
            <a:pPr algn="ctr"/>
            <a:r>
              <a:rPr lang="en-US" sz="3200" b="1" dirty="0">
                <a:solidFill>
                  <a:schemeClr val="tx1">
                    <a:lumMod val="75000"/>
                    <a:lumOff val="25000"/>
                  </a:schemeClr>
                </a:solidFill>
              </a:rPr>
              <a:t>But</a:t>
            </a:r>
          </a:p>
        </p:txBody>
      </p:sp>
      <p:sp>
        <p:nvSpPr>
          <p:cNvPr id="12" name="Title 1"/>
          <p:cNvSpPr>
            <a:spLocks noGrp="1"/>
          </p:cNvSpPr>
          <p:nvPr>
            <p:ph type="ctrTitle"/>
          </p:nvPr>
        </p:nvSpPr>
        <p:spPr>
          <a:xfrm>
            <a:off x="1524000" y="434113"/>
            <a:ext cx="9144000" cy="749156"/>
          </a:xfrm>
        </p:spPr>
        <p:txBody>
          <a:bodyPr>
            <a:normAutofit/>
          </a:bodyPr>
          <a:lstStyle/>
          <a:p>
            <a:r>
              <a:rPr lang="en-US" sz="4000" dirty="0"/>
              <a:t>Research on Deeper Learning</a:t>
            </a:r>
          </a:p>
        </p:txBody>
      </p:sp>
    </p:spTree>
    <p:extLst>
      <p:ext uri="{BB962C8B-B14F-4D97-AF65-F5344CB8AC3E}">
        <p14:creationId xmlns:p14="http://schemas.microsoft.com/office/powerpoint/2010/main" val="24127497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6022" y="602354"/>
            <a:ext cx="10620103" cy="821497"/>
          </a:xfrm>
        </p:spPr>
        <p:txBody>
          <a:bodyPr>
            <a:noAutofit/>
          </a:bodyPr>
          <a:lstStyle/>
          <a:p>
            <a:r>
              <a:rPr lang="en-US" sz="4000" dirty="0"/>
              <a:t>Key Strategies in Deeper Learning Schools</a:t>
            </a:r>
          </a:p>
        </p:txBody>
      </p:sp>
      <p:sp>
        <p:nvSpPr>
          <p:cNvPr id="3" name="Subtitle 2"/>
          <p:cNvSpPr>
            <a:spLocks noGrp="1"/>
          </p:cNvSpPr>
          <p:nvPr>
            <p:ph type="subTitle" idx="1"/>
          </p:nvPr>
        </p:nvSpPr>
        <p:spPr>
          <a:xfrm>
            <a:off x="1159255" y="2388610"/>
            <a:ext cx="9941490" cy="2580862"/>
          </a:xfrm>
        </p:spPr>
        <p:txBody>
          <a:bodyPr/>
          <a:lstStyle/>
          <a:p>
            <a:pPr marL="342900" indent="-342900" algn="l">
              <a:spcBef>
                <a:spcPts val="0"/>
              </a:spcBef>
              <a:spcAft>
                <a:spcPts val="1200"/>
              </a:spcAft>
              <a:buFont typeface="Arial" panose="020B0604020202020204" pitchFamily="34" charset="0"/>
              <a:buChar char="•"/>
            </a:pPr>
            <a:r>
              <a:rPr lang="en-US" dirty="0"/>
              <a:t>Project-based learning </a:t>
            </a:r>
          </a:p>
          <a:p>
            <a:pPr marL="342900" indent="-342900" algn="l">
              <a:spcBef>
                <a:spcPts val="0"/>
              </a:spcBef>
              <a:spcAft>
                <a:spcPts val="1200"/>
              </a:spcAft>
              <a:buFont typeface="Arial" panose="020B0604020202020204" pitchFamily="34" charset="0"/>
              <a:buChar char="•"/>
            </a:pPr>
            <a:r>
              <a:rPr lang="en-US" dirty="0"/>
              <a:t>Internship opportunities </a:t>
            </a:r>
          </a:p>
          <a:p>
            <a:pPr marL="342900" indent="-342900" algn="l">
              <a:spcBef>
                <a:spcPts val="0"/>
              </a:spcBef>
              <a:spcAft>
                <a:spcPts val="1200"/>
              </a:spcAft>
              <a:buFont typeface="Arial" panose="020B0604020202020204" pitchFamily="34" charset="0"/>
              <a:buChar char="•"/>
            </a:pPr>
            <a:r>
              <a:rPr lang="en-US" dirty="0"/>
              <a:t>Group work and long-term assessments, such as portfolios and exhibitions </a:t>
            </a:r>
          </a:p>
          <a:p>
            <a:pPr marL="342900" indent="-342900" algn="l">
              <a:spcBef>
                <a:spcPts val="0"/>
              </a:spcBef>
              <a:spcAft>
                <a:spcPts val="1200"/>
              </a:spcAft>
              <a:buFont typeface="Arial" panose="020B0604020202020204" pitchFamily="34" charset="0"/>
              <a:buChar char="•"/>
            </a:pPr>
            <a:r>
              <a:rPr lang="en-US" dirty="0"/>
              <a:t>Study groups and student participation in decisionmaking</a:t>
            </a:r>
          </a:p>
          <a:p>
            <a:pPr marL="342900" indent="-342900" algn="l">
              <a:buFont typeface="Arial" panose="020B0604020202020204" pitchFamily="34" charset="0"/>
              <a:buChar char="•"/>
            </a:pPr>
            <a:endParaRPr lang="en-US" dirty="0"/>
          </a:p>
        </p:txBody>
      </p:sp>
      <p:sp>
        <p:nvSpPr>
          <p:cNvPr id="4" name="Rectangle 3"/>
          <p:cNvSpPr/>
          <p:nvPr/>
        </p:nvSpPr>
        <p:spPr>
          <a:xfrm>
            <a:off x="506112" y="6116361"/>
            <a:ext cx="9102246" cy="523220"/>
          </a:xfrm>
          <a:prstGeom prst="rect">
            <a:avLst/>
          </a:prstGeom>
        </p:spPr>
        <p:txBody>
          <a:bodyPr wrap="square">
            <a:spAutoFit/>
          </a:bodyPr>
          <a:lstStyle/>
          <a:p>
            <a:r>
              <a:rPr lang="en-US" sz="1400" dirty="0">
                <a:solidFill>
                  <a:schemeClr val="tx1">
                    <a:lumMod val="75000"/>
                    <a:lumOff val="25000"/>
                  </a:schemeClr>
                </a:solidFill>
              </a:rPr>
              <a:t>Source: </a:t>
            </a:r>
            <a:r>
              <a:rPr lang="en-US" sz="1400" dirty="0">
                <a:hlinkClick r:id="rId2"/>
              </a:rPr>
              <a:t>http://www.air.org/sites/default/files/Deeper-Learning-Summary-Updated-August-2016.pdf</a:t>
            </a:r>
            <a:r>
              <a:rPr lang="en-US" sz="1400" dirty="0"/>
              <a:t> </a:t>
            </a:r>
            <a:r>
              <a:rPr lang="en-US" sz="1400" dirty="0">
                <a:solidFill>
                  <a:schemeClr val="tx1">
                    <a:lumMod val="75000"/>
                    <a:lumOff val="25000"/>
                  </a:schemeClr>
                </a:solidFill>
              </a:rPr>
              <a:t>(accessed September 24, 2016)</a:t>
            </a:r>
          </a:p>
        </p:txBody>
      </p:sp>
    </p:spTree>
    <p:extLst>
      <p:ext uri="{BB962C8B-B14F-4D97-AF65-F5344CB8AC3E}">
        <p14:creationId xmlns:p14="http://schemas.microsoft.com/office/powerpoint/2010/main" val="24181929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6279" y="678227"/>
            <a:ext cx="8799443" cy="654186"/>
          </a:xfrm>
        </p:spPr>
        <p:txBody>
          <a:bodyPr>
            <a:noAutofit/>
          </a:bodyPr>
          <a:lstStyle/>
          <a:p>
            <a:r>
              <a:rPr lang="en-US" sz="4000" dirty="0"/>
              <a:t>Research to Action</a:t>
            </a:r>
          </a:p>
        </p:txBody>
      </p:sp>
      <p:sp>
        <p:nvSpPr>
          <p:cNvPr id="3" name="Subtitle 2"/>
          <p:cNvSpPr>
            <a:spLocks noGrp="1"/>
          </p:cNvSpPr>
          <p:nvPr>
            <p:ph type="subTitle" idx="1"/>
          </p:nvPr>
        </p:nvSpPr>
        <p:spPr>
          <a:xfrm>
            <a:off x="3105150" y="2135185"/>
            <a:ext cx="7761253" cy="2700794"/>
          </a:xfrm>
        </p:spPr>
        <p:txBody>
          <a:bodyPr/>
          <a:lstStyle/>
          <a:p>
            <a:pPr marL="342900" indent="-342900" algn="l">
              <a:spcBef>
                <a:spcPts val="0"/>
              </a:spcBef>
              <a:spcAft>
                <a:spcPts val="1200"/>
              </a:spcAft>
              <a:buFont typeface="Arial" panose="020B0604020202020204" pitchFamily="34" charset="0"/>
              <a:buChar char="•"/>
            </a:pPr>
            <a:r>
              <a:rPr lang="en-US" dirty="0"/>
              <a:t>Review current research on deeper learning. </a:t>
            </a:r>
          </a:p>
          <a:p>
            <a:pPr marL="342900" indent="-342900" algn="l">
              <a:spcBef>
                <a:spcPts val="0"/>
              </a:spcBef>
              <a:spcAft>
                <a:spcPts val="1200"/>
              </a:spcAft>
              <a:buFont typeface="Arial" panose="020B0604020202020204" pitchFamily="34" charset="0"/>
              <a:buChar char="•"/>
            </a:pPr>
            <a:r>
              <a:rPr lang="en-US" dirty="0"/>
              <a:t>Consider findings that are cited as “promising,” specifically those for students who have traditionally been underserved by their school(s). </a:t>
            </a:r>
          </a:p>
          <a:p>
            <a:pPr marL="342900" indent="-342900" algn="l">
              <a:spcBef>
                <a:spcPts val="0"/>
              </a:spcBef>
              <a:spcAft>
                <a:spcPts val="1200"/>
              </a:spcAft>
              <a:buFont typeface="Arial" panose="020B0604020202020204" pitchFamily="34" charset="0"/>
              <a:buChar char="•"/>
            </a:pPr>
            <a:r>
              <a:rPr lang="en-US" dirty="0"/>
              <a:t>How might these findings inform a deeper learning plan?</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398" y="2583179"/>
            <a:ext cx="1884317" cy="1884317"/>
          </a:xfrm>
          <a:prstGeom prst="rect">
            <a:avLst/>
          </a:prstGeom>
        </p:spPr>
      </p:pic>
    </p:spTree>
    <p:extLst>
      <p:ext uri="{BB962C8B-B14F-4D97-AF65-F5344CB8AC3E}">
        <p14:creationId xmlns:p14="http://schemas.microsoft.com/office/powerpoint/2010/main" val="698757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14817" y="422460"/>
            <a:ext cx="2962366" cy="919988"/>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09600" y="299872"/>
            <a:ext cx="10972800" cy="1143000"/>
          </a:xfrm>
        </p:spPr>
        <p:txBody>
          <a:bodyPr/>
          <a:lstStyle/>
          <a:p>
            <a:r>
              <a:rPr lang="en-US" dirty="0">
                <a:solidFill>
                  <a:schemeClr val="bg2"/>
                </a:solidFill>
              </a:rPr>
              <a:t>Overview</a:t>
            </a:r>
          </a:p>
        </p:txBody>
      </p:sp>
      <p:sp>
        <p:nvSpPr>
          <p:cNvPr id="3" name="Subtitle 2"/>
          <p:cNvSpPr>
            <a:spLocks noGrp="1"/>
          </p:cNvSpPr>
          <p:nvPr>
            <p:ph type="subTitle" idx="1"/>
          </p:nvPr>
        </p:nvSpPr>
        <p:spPr>
          <a:xfrm>
            <a:off x="609600" y="1669580"/>
            <a:ext cx="10972800" cy="4507285"/>
          </a:xfrm>
        </p:spPr>
        <p:txBody>
          <a:bodyPr/>
          <a:lstStyle/>
          <a:p>
            <a:pPr algn="l">
              <a:spcBef>
                <a:spcPts val="0"/>
              </a:spcBef>
              <a:spcAft>
                <a:spcPts val="1200"/>
              </a:spcAft>
            </a:pPr>
            <a:r>
              <a:rPr lang="en-US" dirty="0"/>
              <a:t>Educators leading high school reform efforts can use these toolkits in very flexible ways. </a:t>
            </a:r>
            <a:endParaRPr lang="en-US" dirty="0">
              <a:solidFill>
                <a:schemeClr val="tx1"/>
              </a:solidFill>
            </a:endParaRPr>
          </a:p>
          <a:p>
            <a:pPr marL="342900" indent="-342900" algn="l">
              <a:spcBef>
                <a:spcPts val="0"/>
              </a:spcBef>
              <a:spcAft>
                <a:spcPts val="1200"/>
              </a:spcAft>
              <a:buFont typeface="Arial" panose="020B0604020202020204" pitchFamily="34" charset="0"/>
              <a:buChar char="•"/>
            </a:pPr>
            <a:r>
              <a:rPr lang="en-US" dirty="0"/>
              <a:t>This toolkit may be used in its totality or broken out into segments.</a:t>
            </a:r>
            <a:endParaRPr lang="en-US" dirty="0">
              <a:solidFill>
                <a:schemeClr val="tx1"/>
              </a:solidFill>
            </a:endParaRPr>
          </a:p>
          <a:p>
            <a:pPr marL="342900" indent="-342900" algn="l">
              <a:spcBef>
                <a:spcPts val="0"/>
              </a:spcBef>
              <a:spcAft>
                <a:spcPts val="1200"/>
              </a:spcAft>
              <a:buFont typeface="Arial" panose="020B0604020202020204" pitchFamily="34" charset="0"/>
              <a:buChar char="•"/>
            </a:pPr>
            <a:r>
              <a:rPr lang="en-US" dirty="0"/>
              <a:t>This toolkit includes a searchable table of contents slide to show the user, up front, topics being addressed. </a:t>
            </a:r>
            <a:endParaRPr lang="en-US" dirty="0">
              <a:solidFill>
                <a:schemeClr val="tx1"/>
              </a:solidFill>
            </a:endParaRPr>
          </a:p>
          <a:p>
            <a:pPr marL="342900" indent="-342900" algn="l">
              <a:spcBef>
                <a:spcPts val="0"/>
              </a:spcBef>
              <a:spcAft>
                <a:spcPts val="1200"/>
              </a:spcAft>
              <a:buFont typeface="Arial" panose="020B0604020202020204" pitchFamily="34" charset="0"/>
              <a:buChar char="•"/>
            </a:pPr>
            <a:r>
              <a:rPr lang="en-US" dirty="0"/>
              <a:t>Built as an online tool, this toolkit allows the user to go directly to any topic and review that portion of the toolkit.</a:t>
            </a:r>
            <a:endParaRPr lang="en-US" dirty="0">
              <a:solidFill>
                <a:schemeClr val="tx1"/>
              </a:solidFill>
            </a:endParaRPr>
          </a:p>
          <a:p>
            <a:pPr marL="342900" indent="-342900" algn="l">
              <a:spcBef>
                <a:spcPts val="0"/>
              </a:spcBef>
              <a:spcAft>
                <a:spcPts val="1200"/>
              </a:spcAft>
              <a:buFont typeface="Arial" panose="020B0604020202020204" pitchFamily="34" charset="0"/>
              <a:buChar char="•"/>
            </a:pPr>
            <a:r>
              <a:rPr lang="en-US" dirty="0"/>
              <a:t>Any part of this toolkit may be repurposed to meet the needs of a particular audience or it can be used to find information on policy or practice related to the topic.</a:t>
            </a:r>
            <a:endParaRPr lang="en-US" dirty="0">
              <a:solidFill>
                <a:schemeClr val="tx1"/>
              </a:solidFill>
            </a:endParaRPr>
          </a:p>
          <a:p>
            <a:pPr algn="l"/>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391664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450" y="2270159"/>
            <a:ext cx="10487891" cy="2398093"/>
          </a:xfrm>
        </p:spPr>
        <p:txBody>
          <a:bodyPr/>
          <a:lstStyle/>
          <a:p>
            <a:r>
              <a:rPr lang="en-US" dirty="0"/>
              <a:t>What Does ESSA Say?:</a:t>
            </a:r>
            <a:br>
              <a:rPr lang="en-US" dirty="0"/>
            </a:br>
            <a:r>
              <a:rPr lang="en-US" dirty="0"/>
              <a:t>Opportunities to Expand </a:t>
            </a:r>
            <a:br>
              <a:rPr lang="en-US" dirty="0"/>
            </a:br>
            <a:r>
              <a:rPr lang="en-US" dirty="0"/>
              <a:t>Deeper Learning</a:t>
            </a:r>
          </a:p>
        </p:txBody>
      </p:sp>
      <p:pic>
        <p:nvPicPr>
          <p:cNvPr id="3" name="Picture 2"/>
          <p:cNvPicPr>
            <a:picLocks noChangeAspect="1"/>
          </p:cNvPicPr>
          <p:nvPr/>
        </p:nvPicPr>
        <p:blipFill>
          <a:blip r:embed="rId3"/>
          <a:stretch>
            <a:fillRect/>
          </a:stretch>
        </p:blipFill>
        <p:spPr>
          <a:xfrm>
            <a:off x="11503470" y="6257925"/>
            <a:ext cx="540893" cy="530876"/>
          </a:xfrm>
          <a:prstGeom prst="rect">
            <a:avLst/>
          </a:prstGeom>
        </p:spPr>
      </p:pic>
    </p:spTree>
    <p:extLst>
      <p:ext uri="{BB962C8B-B14F-4D97-AF65-F5344CB8AC3E}">
        <p14:creationId xmlns:p14="http://schemas.microsoft.com/office/powerpoint/2010/main" val="388411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1000"/>
                    </a14:imgEffect>
                  </a14:imgLayer>
                </a14:imgProps>
              </a:ext>
              <a:ext uri="{28A0092B-C50C-407E-A947-70E740481C1C}">
                <a14:useLocalDpi xmlns:a14="http://schemas.microsoft.com/office/drawing/2010/main" val="0"/>
              </a:ext>
            </a:extLst>
          </a:blip>
          <a:srcRect t="6650" b="19686"/>
          <a:stretch/>
        </p:blipFill>
        <p:spPr>
          <a:xfrm>
            <a:off x="0" y="0"/>
            <a:ext cx="12415520" cy="6858001"/>
          </a:xfrm>
          <a:prstGeom prst="rect">
            <a:avLst/>
          </a:prstGeom>
        </p:spPr>
      </p:pic>
      <p:sp>
        <p:nvSpPr>
          <p:cNvPr id="8" name="Rectangle 7"/>
          <p:cNvSpPr/>
          <p:nvPr/>
        </p:nvSpPr>
        <p:spPr>
          <a:xfrm>
            <a:off x="-935621" y="2462156"/>
            <a:ext cx="13785448" cy="2223356"/>
          </a:xfrm>
          <a:prstGeom prst="rect">
            <a:avLst/>
          </a:prstGeom>
          <a:solidFill>
            <a:schemeClr val="dk1">
              <a:alpha val="76000"/>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1454552" y="2970525"/>
            <a:ext cx="9282896" cy="1332692"/>
          </a:xfrm>
        </p:spPr>
        <p:txBody>
          <a:bodyPr/>
          <a:lstStyle/>
          <a:p>
            <a:r>
              <a:rPr lang="en-US" sz="3200" b="1" dirty="0">
                <a:solidFill>
                  <a:schemeClr val="bg1"/>
                </a:solidFill>
              </a:rPr>
              <a:t>Districts </a:t>
            </a:r>
            <a:r>
              <a:rPr lang="en-US" sz="3200" b="1" i="1" dirty="0">
                <a:solidFill>
                  <a:schemeClr val="bg1"/>
                </a:solidFill>
              </a:rPr>
              <a:t>may </a:t>
            </a:r>
            <a:r>
              <a:rPr lang="en-US" sz="3200" b="1" dirty="0">
                <a:solidFill>
                  <a:schemeClr val="bg1"/>
                </a:solidFill>
              </a:rPr>
              <a:t>target Title I funds to high schools with a poverty rate of 50% or higher.</a:t>
            </a:r>
          </a:p>
        </p:txBody>
      </p:sp>
      <p:sp>
        <p:nvSpPr>
          <p:cNvPr id="6" name="Title 1"/>
          <p:cNvSpPr>
            <a:spLocks noGrp="1"/>
          </p:cNvSpPr>
          <p:nvPr>
            <p:ph type="ctrTitle"/>
          </p:nvPr>
        </p:nvSpPr>
        <p:spPr>
          <a:xfrm>
            <a:off x="1159329" y="289666"/>
            <a:ext cx="9873342" cy="1421903"/>
          </a:xfrm>
        </p:spPr>
        <p:txBody>
          <a:bodyPr>
            <a:noAutofit/>
          </a:bodyPr>
          <a:lstStyle/>
          <a:p>
            <a:r>
              <a:rPr lang="en-US" sz="4000" dirty="0">
                <a:solidFill>
                  <a:schemeClr val="bg1"/>
                </a:solidFill>
              </a:rPr>
              <a:t>ESSA Opportunities: </a:t>
            </a:r>
            <a:br>
              <a:rPr lang="en-US" sz="4000" dirty="0">
                <a:solidFill>
                  <a:schemeClr val="bg1"/>
                </a:solidFill>
              </a:rPr>
            </a:br>
            <a:r>
              <a:rPr lang="en-US" sz="4000" dirty="0">
                <a:solidFill>
                  <a:schemeClr val="bg1"/>
                </a:solidFill>
              </a:rPr>
              <a:t>Implementing Deeper Learning</a:t>
            </a:r>
          </a:p>
        </p:txBody>
      </p:sp>
      <p:pic>
        <p:nvPicPr>
          <p:cNvPr id="10" name="Picture 9"/>
          <p:cNvPicPr>
            <a:picLocks noChangeAspect="1"/>
          </p:cNvPicPr>
          <p:nvPr/>
        </p:nvPicPr>
        <p:blipFill>
          <a:blip r:embed="rId5"/>
          <a:stretch>
            <a:fillRect/>
          </a:stretch>
        </p:blipFill>
        <p:spPr>
          <a:xfrm>
            <a:off x="11503470" y="6257925"/>
            <a:ext cx="540893" cy="530876"/>
          </a:xfrm>
          <a:prstGeom prst="rect">
            <a:avLst/>
          </a:prstGeom>
        </p:spPr>
      </p:pic>
      <p:sp>
        <p:nvSpPr>
          <p:cNvPr id="12" name="Rectangle 11"/>
          <p:cNvSpPr/>
          <p:nvPr/>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DD104FE1-0E2E-4445-B8FE-EB46BBFDB34B}" type="slidenum">
              <a:rPr lang="en-US" sz="1100" smtClean="0">
                <a:solidFill>
                  <a:schemeClr val="bg1">
                    <a:lumMod val="50000"/>
                  </a:schemeClr>
                </a:solidFill>
              </a:rPr>
              <a:t>41</a:t>
            </a:fld>
            <a:endParaRPr lang="en-US" sz="1100" dirty="0">
              <a:solidFill>
                <a:schemeClr val="bg1">
                  <a:lumMod val="50000"/>
                </a:schemeClr>
              </a:solidFill>
              <a:latin typeface="Open Sans" pitchFamily="34" charset="0"/>
              <a:ea typeface="Open Sans" pitchFamily="34" charset="0"/>
              <a:cs typeface="Open Sans" pitchFamily="34" charset="0"/>
            </a:endParaRPr>
          </a:p>
        </p:txBody>
      </p:sp>
      <p:sp>
        <p:nvSpPr>
          <p:cNvPr id="4" name="TextBox 3"/>
          <p:cNvSpPr txBox="1"/>
          <p:nvPr/>
        </p:nvSpPr>
        <p:spPr>
          <a:xfrm>
            <a:off x="361315" y="6456924"/>
            <a:ext cx="3801511" cy="307777"/>
          </a:xfrm>
          <a:prstGeom prst="rect">
            <a:avLst/>
          </a:prstGeom>
          <a:noFill/>
        </p:spPr>
        <p:txBody>
          <a:bodyPr wrap="square" rtlCol="0">
            <a:spAutoFit/>
          </a:bodyPr>
          <a:lstStyle/>
          <a:p>
            <a:r>
              <a:rPr lang="en-US" sz="1400" dirty="0">
                <a:solidFill>
                  <a:schemeClr val="bg1"/>
                </a:solidFill>
              </a:rPr>
              <a:t>Source: ESSA, Sec. 1113(a)(3)(B)</a:t>
            </a:r>
          </a:p>
        </p:txBody>
      </p:sp>
    </p:spTree>
    <p:extLst>
      <p:ext uri="{BB962C8B-B14F-4D97-AF65-F5344CB8AC3E}">
        <p14:creationId xmlns:p14="http://schemas.microsoft.com/office/powerpoint/2010/main" val="198361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Accountability for Deeper Learning</a:t>
            </a:r>
          </a:p>
        </p:txBody>
      </p:sp>
      <p:sp>
        <p:nvSpPr>
          <p:cNvPr id="3" name="Subtitle 2"/>
          <p:cNvSpPr>
            <a:spLocks noGrp="1"/>
          </p:cNvSpPr>
          <p:nvPr>
            <p:ph type="subTitle" idx="1"/>
          </p:nvPr>
        </p:nvSpPr>
        <p:spPr>
          <a:xfrm>
            <a:off x="609600" y="2348730"/>
            <a:ext cx="10972800" cy="3202984"/>
          </a:xfrm>
        </p:spPr>
        <p:txBody>
          <a:bodyPr>
            <a:normAutofit/>
          </a:bodyPr>
          <a:lstStyle/>
          <a:p>
            <a:pPr algn="l">
              <a:spcBef>
                <a:spcPts val="0"/>
              </a:spcBef>
              <a:spcAft>
                <a:spcPts val="1200"/>
              </a:spcAft>
            </a:pPr>
            <a:r>
              <a:rPr lang="en-US" dirty="0"/>
              <a:t>ESSA requires a multiple-measure accountability system, including an indicator of school quality or student success, that may include</a:t>
            </a:r>
          </a:p>
          <a:p>
            <a:pPr marL="342900" indent="-342900" algn="l">
              <a:spcBef>
                <a:spcPts val="0"/>
              </a:spcBef>
              <a:spcAft>
                <a:spcPts val="600"/>
              </a:spcAft>
              <a:buFont typeface="Arial" panose="020B0604020202020204" pitchFamily="34" charset="0"/>
              <a:buChar char="•"/>
            </a:pPr>
            <a:r>
              <a:rPr lang="en-US" dirty="0"/>
              <a:t>access to and completion of advanced course work, </a:t>
            </a:r>
          </a:p>
          <a:p>
            <a:pPr marL="342900" indent="-342900" algn="l">
              <a:spcBef>
                <a:spcPts val="0"/>
              </a:spcBef>
              <a:spcAft>
                <a:spcPts val="600"/>
              </a:spcAft>
              <a:buFont typeface="Arial" panose="020B0604020202020204" pitchFamily="34" charset="0"/>
              <a:buChar char="•"/>
            </a:pPr>
            <a:r>
              <a:rPr lang="en-US" dirty="0"/>
              <a:t>postsecondary readiness, </a:t>
            </a:r>
          </a:p>
          <a:p>
            <a:pPr marL="342900" indent="-342900" algn="l">
              <a:spcBef>
                <a:spcPts val="0"/>
              </a:spcBef>
              <a:spcAft>
                <a:spcPts val="600"/>
              </a:spcAft>
              <a:buFont typeface="Arial" panose="020B0604020202020204" pitchFamily="34" charset="0"/>
              <a:buChar char="•"/>
            </a:pPr>
            <a:r>
              <a:rPr lang="en-US" dirty="0"/>
              <a:t>school climate, or</a:t>
            </a:r>
          </a:p>
          <a:p>
            <a:pPr marL="342900" indent="-342900" algn="l">
              <a:spcBef>
                <a:spcPts val="0"/>
              </a:spcBef>
              <a:spcAft>
                <a:spcPts val="600"/>
              </a:spcAft>
              <a:buFont typeface="Arial" panose="020B0604020202020204" pitchFamily="34" charset="0"/>
              <a:buChar char="•"/>
            </a:pPr>
            <a:r>
              <a:rPr lang="en-US" dirty="0"/>
              <a:t>other measures. </a:t>
            </a:r>
          </a:p>
        </p:txBody>
      </p:sp>
      <p:sp>
        <p:nvSpPr>
          <p:cNvPr id="4" name="TextBox 3"/>
          <p:cNvSpPr txBox="1"/>
          <p:nvPr/>
        </p:nvSpPr>
        <p:spPr>
          <a:xfrm>
            <a:off x="609600" y="6312324"/>
            <a:ext cx="3801511" cy="307777"/>
          </a:xfrm>
          <a:prstGeom prst="rect">
            <a:avLst/>
          </a:prstGeom>
          <a:noFill/>
        </p:spPr>
        <p:txBody>
          <a:bodyPr wrap="square" rtlCol="0">
            <a:spAutoFit/>
          </a:bodyPr>
          <a:lstStyle/>
          <a:p>
            <a:r>
              <a:rPr lang="en-US" sz="1400" dirty="0">
                <a:solidFill>
                  <a:schemeClr val="tx1">
                    <a:lumMod val="75000"/>
                    <a:lumOff val="25000"/>
                  </a:schemeClr>
                </a:solidFill>
              </a:rPr>
              <a:t>Source: ESSA, Sec. 1111(c)(4)(B)(v)</a:t>
            </a:r>
          </a:p>
        </p:txBody>
      </p:sp>
    </p:spTree>
    <p:extLst>
      <p:ext uri="{BB962C8B-B14F-4D97-AF65-F5344CB8AC3E}">
        <p14:creationId xmlns:p14="http://schemas.microsoft.com/office/powerpoint/2010/main" val="11988320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1320" b="4403"/>
          <a:stretch/>
        </p:blipFill>
        <p:spPr>
          <a:xfrm>
            <a:off x="-10160" y="10633"/>
            <a:ext cx="12202160" cy="6858000"/>
          </a:xfrm>
          <a:prstGeom prst="rect">
            <a:avLst/>
          </a:prstGeom>
        </p:spPr>
      </p:pic>
      <p:sp>
        <p:nvSpPr>
          <p:cNvPr id="8" name="Rectangle 7"/>
          <p:cNvSpPr/>
          <p:nvPr/>
        </p:nvSpPr>
        <p:spPr>
          <a:xfrm>
            <a:off x="-796725" y="2085975"/>
            <a:ext cx="13785448" cy="4102751"/>
          </a:xfrm>
          <a:prstGeom prst="rect">
            <a:avLst/>
          </a:prstGeom>
          <a:solidFill>
            <a:schemeClr val="dk1">
              <a:alpha val="76000"/>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114301" y="2501441"/>
            <a:ext cx="11930062" cy="3299284"/>
          </a:xfrm>
        </p:spPr>
        <p:txBody>
          <a:bodyPr>
            <a:normAutofit fontScale="92500" lnSpcReduction="10000"/>
          </a:bodyPr>
          <a:lstStyle/>
          <a:p>
            <a:pPr marL="342900" indent="-342900" algn="l">
              <a:spcBef>
                <a:spcPts val="0"/>
              </a:spcBef>
              <a:spcAft>
                <a:spcPts val="1200"/>
              </a:spcAft>
              <a:buFont typeface="Arial" panose="020B0604020202020204" pitchFamily="34" charset="0"/>
              <a:buChar char="•"/>
            </a:pPr>
            <a:r>
              <a:rPr lang="x-none" b="1" dirty="0">
                <a:solidFill>
                  <a:schemeClr val="bg2">
                    <a:lumMod val="40000"/>
                    <a:lumOff val="60000"/>
                  </a:schemeClr>
                </a:solidFill>
              </a:rPr>
              <a:t>A school operating a “schoolwide program” under Title I must describe in its “schoolwide program plan” how it will address the needs of all children in the school, particularly students at risk of not meeting the challenging state academic standards. </a:t>
            </a:r>
          </a:p>
          <a:p>
            <a:pPr marL="342900" indent="-342900" algn="l">
              <a:lnSpc>
                <a:spcPct val="110000"/>
              </a:lnSpc>
              <a:spcBef>
                <a:spcPts val="0"/>
              </a:spcBef>
              <a:spcAft>
                <a:spcPts val="600"/>
              </a:spcAft>
              <a:buFont typeface="Arial" panose="020B0604020202020204" pitchFamily="34" charset="0"/>
              <a:buChar char="•"/>
            </a:pPr>
            <a:r>
              <a:rPr lang="x-none" b="1" dirty="0">
                <a:solidFill>
                  <a:schemeClr val="bg2">
                    <a:lumMod val="40000"/>
                    <a:lumOff val="60000"/>
                  </a:schemeClr>
                </a:solidFill>
              </a:rPr>
              <a:t>The school may address the academic needs of these students by preparing students for and building their awareness of opportunities for postsecondary education and the workforce and broadening access to course work that enables students to earn postsecondary credit while in high school (e.g., AP, IB, dual</a:t>
            </a:r>
            <a:r>
              <a:rPr lang="en-US" b="1" dirty="0">
                <a:solidFill>
                  <a:schemeClr val="bg2">
                    <a:lumMod val="40000"/>
                    <a:lumOff val="60000"/>
                  </a:schemeClr>
                </a:solidFill>
              </a:rPr>
              <a:t>-</a:t>
            </a:r>
            <a:r>
              <a:rPr lang="x-none" b="1" dirty="0">
                <a:solidFill>
                  <a:schemeClr val="bg2">
                    <a:lumMod val="40000"/>
                    <a:lumOff val="60000"/>
                  </a:schemeClr>
                </a:solidFill>
              </a:rPr>
              <a:t> or concurrent</a:t>
            </a:r>
            <a:r>
              <a:rPr lang="en-US" b="1" dirty="0">
                <a:solidFill>
                  <a:schemeClr val="bg2">
                    <a:lumMod val="40000"/>
                    <a:lumOff val="60000"/>
                  </a:schemeClr>
                </a:solidFill>
              </a:rPr>
              <a:t>-</a:t>
            </a:r>
            <a:r>
              <a:rPr lang="x-none" b="1" dirty="0">
                <a:solidFill>
                  <a:schemeClr val="bg2">
                    <a:lumMod val="40000"/>
                    <a:lumOff val="60000"/>
                  </a:schemeClr>
                </a:solidFill>
              </a:rPr>
              <a:t>enrollment, or early college high schools</a:t>
            </a:r>
            <a:r>
              <a:rPr lang="x-none" b="1" dirty="0">
                <a:solidFill>
                  <a:schemeClr val="bg1"/>
                </a:solidFill>
              </a:rPr>
              <a:t>).</a:t>
            </a:r>
            <a:r>
              <a:rPr lang="en-US" b="1" dirty="0">
                <a:solidFill>
                  <a:schemeClr val="bg1"/>
                </a:solidFill>
              </a:rPr>
              <a:t> </a:t>
            </a:r>
            <a:endParaRPr lang="x-none" dirty="0">
              <a:solidFill>
                <a:schemeClr val="bg2">
                  <a:lumMod val="40000"/>
                  <a:lumOff val="60000"/>
                </a:schemeClr>
              </a:solidFill>
            </a:endParaRPr>
          </a:p>
        </p:txBody>
      </p:sp>
      <p:pic>
        <p:nvPicPr>
          <p:cNvPr id="7" name="Picture 6"/>
          <p:cNvPicPr>
            <a:picLocks noChangeAspect="1"/>
          </p:cNvPicPr>
          <p:nvPr/>
        </p:nvPicPr>
        <p:blipFill>
          <a:blip r:embed="rId4"/>
          <a:stretch>
            <a:fillRect/>
          </a:stretch>
        </p:blipFill>
        <p:spPr>
          <a:xfrm>
            <a:off x="11503470" y="6257925"/>
            <a:ext cx="540893" cy="530876"/>
          </a:xfrm>
          <a:prstGeom prst="rect">
            <a:avLst/>
          </a:prstGeom>
        </p:spPr>
      </p:pic>
      <p:sp>
        <p:nvSpPr>
          <p:cNvPr id="9" name="Rectangle 8"/>
          <p:cNvSpPr/>
          <p:nvPr/>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BF83345C-7157-2440-BAE4-39DC16D71D83}" type="slidenum">
              <a:rPr lang="en-US" sz="1100" smtClean="0">
                <a:solidFill>
                  <a:schemeClr val="bg1">
                    <a:lumMod val="50000"/>
                  </a:schemeClr>
                </a:solidFill>
              </a:rPr>
              <a:t>43</a:t>
            </a:fld>
            <a:endParaRPr lang="en-US" sz="1100" dirty="0">
              <a:solidFill>
                <a:schemeClr val="bg1">
                  <a:lumMod val="50000"/>
                </a:schemeClr>
              </a:solidFill>
              <a:latin typeface="Open Sans" pitchFamily="34" charset="0"/>
              <a:ea typeface="Open Sans" pitchFamily="34" charset="0"/>
              <a:cs typeface="Open Sans" pitchFamily="34" charset="0"/>
            </a:endParaRPr>
          </a:p>
        </p:txBody>
      </p:sp>
      <p:sp>
        <p:nvSpPr>
          <p:cNvPr id="10" name="TextBox 9"/>
          <p:cNvSpPr txBox="1"/>
          <p:nvPr/>
        </p:nvSpPr>
        <p:spPr>
          <a:xfrm>
            <a:off x="6572250" y="6361735"/>
            <a:ext cx="6819900" cy="307777"/>
          </a:xfrm>
          <a:prstGeom prst="rect">
            <a:avLst/>
          </a:prstGeom>
          <a:noFill/>
        </p:spPr>
        <p:txBody>
          <a:bodyPr wrap="square" rtlCol="0">
            <a:spAutoFit/>
          </a:bodyPr>
          <a:lstStyle/>
          <a:p>
            <a:r>
              <a:rPr lang="en-US" sz="1400" dirty="0">
                <a:solidFill>
                  <a:schemeClr val="bg1"/>
                </a:solidFill>
              </a:rPr>
              <a:t>Source: ESSA, Secs.1114(b)(6)] and</a:t>
            </a:r>
            <a:r>
              <a:rPr lang="pt-BR" sz="1400" dirty="0">
                <a:solidFill>
                  <a:schemeClr val="bg1"/>
                </a:solidFill>
              </a:rPr>
              <a:t>1114(b)(7)(A)(iii)(II)</a:t>
            </a:r>
            <a:endParaRPr lang="en-US" sz="1400" dirty="0">
              <a:solidFill>
                <a:schemeClr val="bg1"/>
              </a:solidFill>
            </a:endParaRPr>
          </a:p>
        </p:txBody>
      </p:sp>
    </p:spTree>
    <p:extLst>
      <p:ext uri="{BB962C8B-B14F-4D97-AF65-F5344CB8AC3E}">
        <p14:creationId xmlns:p14="http://schemas.microsoft.com/office/powerpoint/2010/main" val="90259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9121" y="168443"/>
            <a:ext cx="9813758" cy="881056"/>
          </a:xfrm>
        </p:spPr>
        <p:txBody>
          <a:bodyPr>
            <a:normAutofit/>
          </a:bodyPr>
          <a:lstStyle/>
          <a:p>
            <a:r>
              <a:rPr lang="en-US" sz="4000" dirty="0"/>
              <a:t>Assessing for Deeper Learning</a:t>
            </a:r>
          </a:p>
        </p:txBody>
      </p:sp>
      <p:sp>
        <p:nvSpPr>
          <p:cNvPr id="4" name="Subtitle 3"/>
          <p:cNvSpPr>
            <a:spLocks noGrp="1"/>
          </p:cNvSpPr>
          <p:nvPr>
            <p:ph type="subTitle" idx="1"/>
          </p:nvPr>
        </p:nvSpPr>
        <p:spPr>
          <a:xfrm>
            <a:off x="425740" y="1049497"/>
            <a:ext cx="11340521" cy="5213079"/>
          </a:xfrm>
        </p:spPr>
        <p:txBody>
          <a:bodyPr/>
          <a:lstStyle/>
          <a:p>
            <a:pPr algn="l">
              <a:spcBef>
                <a:spcPts val="0"/>
              </a:spcBef>
              <a:spcAft>
                <a:spcPts val="1200"/>
              </a:spcAft>
            </a:pPr>
            <a:r>
              <a:rPr lang="en-US" sz="2250" dirty="0"/>
              <a:t>Annual assessments</a:t>
            </a:r>
          </a:p>
          <a:p>
            <a:pPr marL="342900" indent="-342900" algn="l">
              <a:spcBef>
                <a:spcPts val="0"/>
              </a:spcBef>
              <a:spcAft>
                <a:spcPts val="600"/>
              </a:spcAft>
              <a:buFont typeface="Arial" panose="020B0604020202020204" pitchFamily="34" charset="0"/>
              <a:buChar char="•"/>
            </a:pPr>
            <a:r>
              <a:rPr lang="en-US" sz="2250" dirty="0"/>
              <a:t>must involve multiple up-to-date measures of student academic achievement, including measures that assess higher-order thinking skills, and may be partially delivered in the form of portfolios, projects, or extended-performance tasks; and</a:t>
            </a:r>
          </a:p>
          <a:p>
            <a:pPr marL="342900" indent="-342900" algn="l">
              <a:spcBef>
                <a:spcPts val="0"/>
              </a:spcBef>
              <a:spcAft>
                <a:spcPts val="0"/>
              </a:spcAft>
              <a:buFont typeface="Arial" panose="020B0604020202020204" pitchFamily="34" charset="0"/>
              <a:buChar char="•"/>
            </a:pPr>
            <a:r>
              <a:rPr lang="en-US" sz="2250" dirty="0"/>
              <a:t>may be administered through either a single summative assessment or multiple interim assessments provided during an academic year that result in a single summative score. </a:t>
            </a:r>
          </a:p>
          <a:p>
            <a:pPr algn="l">
              <a:spcBef>
                <a:spcPts val="0"/>
              </a:spcBef>
            </a:pPr>
            <a:endParaRPr lang="en-US" sz="1200" dirty="0"/>
          </a:p>
          <a:p>
            <a:pPr algn="l">
              <a:spcBef>
                <a:spcPts val="0"/>
              </a:spcBef>
            </a:pPr>
            <a:r>
              <a:rPr lang="en-US" sz="2250" dirty="0"/>
              <a:t>Federal funding for assessments may be used to develop or improve balanced assessment systems, competency-based assessments, and extended- performance tasks. </a:t>
            </a:r>
          </a:p>
          <a:p>
            <a:pPr algn="l">
              <a:spcBef>
                <a:spcPts val="0"/>
              </a:spcBef>
            </a:pPr>
            <a:endParaRPr lang="en-US" sz="1200" dirty="0"/>
          </a:p>
          <a:p>
            <a:pPr algn="l">
              <a:spcBef>
                <a:spcPts val="0"/>
              </a:spcBef>
            </a:pPr>
            <a:r>
              <a:rPr lang="en-US" sz="2250" dirty="0"/>
              <a:t>Up to seven states may implement an innovative assessment and accountability pilot, including competency- or performance-based assessments.</a:t>
            </a:r>
          </a:p>
        </p:txBody>
      </p:sp>
      <p:sp>
        <p:nvSpPr>
          <p:cNvPr id="3" name="TextBox 2"/>
          <p:cNvSpPr txBox="1"/>
          <p:nvPr/>
        </p:nvSpPr>
        <p:spPr>
          <a:xfrm>
            <a:off x="411080" y="6373906"/>
            <a:ext cx="10568763" cy="307777"/>
          </a:xfrm>
          <a:prstGeom prst="rect">
            <a:avLst/>
          </a:prstGeom>
          <a:noFill/>
        </p:spPr>
        <p:txBody>
          <a:bodyPr wrap="square" rtlCol="0">
            <a:spAutoFit/>
          </a:bodyPr>
          <a:lstStyle/>
          <a:p>
            <a:r>
              <a:rPr lang="en-US" sz="1400" dirty="0">
                <a:solidFill>
                  <a:schemeClr val="tx1">
                    <a:lumMod val="75000"/>
                    <a:lumOff val="25000"/>
                  </a:schemeClr>
                </a:solidFill>
              </a:rPr>
              <a:t>Source: ESSA, Secs. 1111(b)(2)(B)(vi), </a:t>
            </a:r>
            <a:r>
              <a:rPr lang="pt-BR" sz="1400" dirty="0">
                <a:solidFill>
                  <a:schemeClr val="tx1">
                    <a:lumMod val="75000"/>
                    <a:lumOff val="25000"/>
                  </a:schemeClr>
                </a:solidFill>
              </a:rPr>
              <a:t>1111(b)(2)(B)(viii)(II), 1201(a)(2)(F), 1201(a)(2)(L), and 1204</a:t>
            </a:r>
          </a:p>
        </p:txBody>
      </p:sp>
    </p:spTree>
    <p:extLst>
      <p:ext uri="{BB962C8B-B14F-4D97-AF65-F5344CB8AC3E}">
        <p14:creationId xmlns:p14="http://schemas.microsoft.com/office/powerpoint/2010/main" val="14491468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1108"/>
          <a:stretch/>
        </p:blipFill>
        <p:spPr>
          <a:xfrm>
            <a:off x="-1" y="-489505"/>
            <a:ext cx="12406267" cy="7347505"/>
          </a:xfrm>
          <a:prstGeom prst="rect">
            <a:avLst/>
          </a:prstGeom>
        </p:spPr>
      </p:pic>
      <p:sp>
        <p:nvSpPr>
          <p:cNvPr id="13" name="Oval 12"/>
          <p:cNvSpPr/>
          <p:nvPr/>
        </p:nvSpPr>
        <p:spPr>
          <a:xfrm>
            <a:off x="-637880" y="179668"/>
            <a:ext cx="7449100" cy="7481500"/>
          </a:xfrm>
          <a:prstGeom prst="ellipse">
            <a:avLst/>
          </a:prstGeom>
          <a:solidFill>
            <a:schemeClr val="accent3">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dirty="0">
              <a:solidFill>
                <a:srgbClr val="FFFFFF"/>
              </a:solidFill>
            </a:endParaRPr>
          </a:p>
        </p:txBody>
      </p:sp>
      <p:sp>
        <p:nvSpPr>
          <p:cNvPr id="14" name="Oval 13"/>
          <p:cNvSpPr/>
          <p:nvPr/>
        </p:nvSpPr>
        <p:spPr>
          <a:xfrm>
            <a:off x="0" y="908555"/>
            <a:ext cx="6206062" cy="6206060"/>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dirty="0">
              <a:solidFill>
                <a:srgbClr val="FFFFFF"/>
              </a:solidFill>
            </a:endParaRPr>
          </a:p>
        </p:txBody>
      </p:sp>
      <p:sp>
        <p:nvSpPr>
          <p:cNvPr id="15" name="Rectangle 14"/>
          <p:cNvSpPr/>
          <p:nvPr/>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solidFill>
                  <a:schemeClr val="bg1">
                    <a:lumMod val="50000"/>
                  </a:schemeClr>
                </a:solidFill>
              </a:rPr>
              <a:pPr algn="ctr" eaLnBrk="1" fontAlgn="auto" hangingPunct="1">
                <a:spcBef>
                  <a:spcPts val="0"/>
                </a:spcBef>
                <a:spcAft>
                  <a:spcPts val="0"/>
                </a:spcAft>
                <a:defRPr/>
              </a:pPr>
              <a:t>45</a:t>
            </a:fld>
            <a:endParaRPr lang="en-US" sz="1100" dirty="0">
              <a:solidFill>
                <a:schemeClr val="bg1">
                  <a:lumMod val="50000"/>
                </a:schemeClr>
              </a:solidFill>
              <a:latin typeface="Open Sans" pitchFamily="34" charset="0"/>
              <a:ea typeface="Open Sans" pitchFamily="34" charset="0"/>
              <a:cs typeface="Open Sans" pitchFamily="34" charset="0"/>
            </a:endParaRPr>
          </a:p>
        </p:txBody>
      </p:sp>
      <p:sp>
        <p:nvSpPr>
          <p:cNvPr id="4" name="Subtitle 3"/>
          <p:cNvSpPr>
            <a:spLocks noGrp="1"/>
          </p:cNvSpPr>
          <p:nvPr>
            <p:ph type="subTitle" idx="1"/>
          </p:nvPr>
        </p:nvSpPr>
        <p:spPr>
          <a:xfrm>
            <a:off x="584101" y="1820907"/>
            <a:ext cx="5005137" cy="4848726"/>
          </a:xfrm>
        </p:spPr>
        <p:txBody>
          <a:bodyPr anchor="ctr">
            <a:normAutofit/>
          </a:bodyPr>
          <a:lstStyle/>
          <a:p>
            <a:pPr>
              <a:spcBef>
                <a:spcPts val="0"/>
              </a:spcBef>
            </a:pPr>
            <a:r>
              <a:rPr lang="en-US" sz="2200" b="1" dirty="0">
                <a:solidFill>
                  <a:schemeClr val="bg1"/>
                </a:solidFill>
              </a:rPr>
              <a:t>Direct Student Services funding </a:t>
            </a:r>
            <a:r>
              <a:rPr lang="en-US" sz="2200" dirty="0">
                <a:solidFill>
                  <a:schemeClr val="bg1"/>
                </a:solidFill>
              </a:rPr>
              <a:t>may be used to support personalization and provide for enrollment and participation in academic courses not otherwise available … including advanced courses and career and technical education course work aligned with challenging state academic standards and leads to industry recognized credentials.</a:t>
            </a:r>
          </a:p>
          <a:p>
            <a:pPr>
              <a:spcBef>
                <a:spcPts val="0"/>
              </a:spcBef>
            </a:pPr>
            <a:endParaRPr lang="en-US" sz="2200" dirty="0">
              <a:solidFill>
                <a:schemeClr val="bg1"/>
              </a:solidFill>
            </a:endParaRPr>
          </a:p>
          <a:p>
            <a:pPr>
              <a:spcBef>
                <a:spcPts val="0"/>
              </a:spcBef>
            </a:pPr>
            <a:r>
              <a:rPr lang="en-US" sz="1400" dirty="0">
                <a:solidFill>
                  <a:schemeClr val="bg1"/>
                </a:solidFill>
              </a:rPr>
              <a:t>Source: ESSA, Sec. 1003A(c)(3)(A)</a:t>
            </a:r>
          </a:p>
        </p:txBody>
      </p:sp>
      <p:pic>
        <p:nvPicPr>
          <p:cNvPr id="17" name="Picture 16"/>
          <p:cNvPicPr>
            <a:picLocks noChangeAspect="1"/>
          </p:cNvPicPr>
          <p:nvPr/>
        </p:nvPicPr>
        <p:blipFill>
          <a:blip r:embed="rId4"/>
          <a:stretch>
            <a:fillRect/>
          </a:stretch>
        </p:blipFill>
        <p:spPr>
          <a:xfrm>
            <a:off x="11503470" y="6257925"/>
            <a:ext cx="540893" cy="530876"/>
          </a:xfrm>
          <a:prstGeom prst="rect">
            <a:avLst/>
          </a:prstGeom>
        </p:spPr>
      </p:pic>
    </p:spTree>
    <p:extLst>
      <p:ext uri="{BB962C8B-B14F-4D97-AF65-F5344CB8AC3E}">
        <p14:creationId xmlns:p14="http://schemas.microsoft.com/office/powerpoint/2010/main" val="48167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ppt_w*0.70"/>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55"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strVal val="#ppt_w*0.7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p:cTn id="19"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p:cTn id="26"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08165"/>
            <a:ext cx="10972800" cy="922528"/>
          </a:xfrm>
        </p:spPr>
        <p:txBody>
          <a:bodyPr>
            <a:normAutofit/>
          </a:bodyPr>
          <a:lstStyle/>
          <a:p>
            <a:r>
              <a:rPr lang="x-none" dirty="0"/>
              <a:t>How May Federal Funds </a:t>
            </a:r>
            <a:r>
              <a:rPr lang="en-US" dirty="0"/>
              <a:t>B</a:t>
            </a:r>
            <a:r>
              <a:rPr lang="x-none" dirty="0"/>
              <a:t>e Used? </a:t>
            </a:r>
            <a:endParaRPr lang="en-US" dirty="0">
              <a:solidFill>
                <a:schemeClr val="tx1"/>
              </a:solidFill>
            </a:endParaRPr>
          </a:p>
        </p:txBody>
      </p:sp>
      <p:sp>
        <p:nvSpPr>
          <p:cNvPr id="4" name="TextBox 3"/>
          <p:cNvSpPr txBox="1"/>
          <p:nvPr/>
        </p:nvSpPr>
        <p:spPr>
          <a:xfrm>
            <a:off x="541421" y="1612232"/>
            <a:ext cx="11109158" cy="4385816"/>
          </a:xfrm>
          <a:prstGeom prst="rect">
            <a:avLst/>
          </a:prstGeom>
          <a:noFill/>
        </p:spPr>
        <p:txBody>
          <a:bodyPr wrap="square" rtlCol="0">
            <a:spAutoFit/>
          </a:bodyPr>
          <a:lstStyle/>
          <a:p>
            <a:pPr>
              <a:spcAft>
                <a:spcPts val="1200"/>
              </a:spcAft>
            </a:pPr>
            <a:r>
              <a:rPr lang="en-US" sz="2400" dirty="0">
                <a:solidFill>
                  <a:schemeClr val="tx1">
                    <a:lumMod val="75000"/>
                    <a:lumOff val="25000"/>
                  </a:schemeClr>
                </a:solidFill>
              </a:rPr>
              <a:t>The Every Student Succeeds Act (ESSA) enables states and local education agencies to utilize federal funds to support deeper learning for</a:t>
            </a:r>
          </a:p>
          <a:p>
            <a:pPr marL="342900" indent="-342900">
              <a:spcAft>
                <a:spcPts val="600"/>
              </a:spcAft>
              <a:buFont typeface="Arial" panose="020B0604020202020204" pitchFamily="34" charset="0"/>
              <a:buChar char="•"/>
            </a:pPr>
            <a:r>
              <a:rPr lang="en-US" sz="2400" dirty="0">
                <a:solidFill>
                  <a:schemeClr val="tx1">
                    <a:lumMod val="75000"/>
                    <a:lumOff val="25000"/>
                  </a:schemeClr>
                </a:solidFill>
              </a:rPr>
              <a:t>students attending schools in need of improvement (Title I);</a:t>
            </a:r>
          </a:p>
          <a:p>
            <a:pPr marL="342900" indent="-342900">
              <a:spcAft>
                <a:spcPts val="600"/>
              </a:spcAft>
              <a:buFont typeface="Arial" panose="020B0604020202020204" pitchFamily="34" charset="0"/>
              <a:buChar char="•"/>
            </a:pPr>
            <a:r>
              <a:rPr lang="en-US" sz="2400" dirty="0">
                <a:solidFill>
                  <a:schemeClr val="tx1">
                    <a:lumMod val="75000"/>
                    <a:lumOff val="25000"/>
                  </a:schemeClr>
                </a:solidFill>
              </a:rPr>
              <a:t>students attending high-poverty schools (Title I);</a:t>
            </a:r>
          </a:p>
          <a:p>
            <a:pPr marL="342900" indent="-342900">
              <a:spcAft>
                <a:spcPts val="600"/>
              </a:spcAft>
              <a:buFont typeface="Arial" panose="020B0604020202020204" pitchFamily="34" charset="0"/>
              <a:buChar char="•"/>
            </a:pPr>
            <a:r>
              <a:rPr lang="en-US" sz="2400" dirty="0">
                <a:solidFill>
                  <a:schemeClr val="tx1">
                    <a:lumMod val="75000"/>
                    <a:lumOff val="25000"/>
                  </a:schemeClr>
                </a:solidFill>
              </a:rPr>
              <a:t>students from low-income families attending private schools (Title I);</a:t>
            </a:r>
          </a:p>
          <a:p>
            <a:pPr marL="342900" indent="-342900">
              <a:spcAft>
                <a:spcPts val="600"/>
              </a:spcAft>
              <a:buFont typeface="Arial" panose="020B0604020202020204" pitchFamily="34" charset="0"/>
              <a:buChar char="•"/>
            </a:pPr>
            <a:r>
              <a:rPr lang="en-US" sz="2400" dirty="0">
                <a:solidFill>
                  <a:schemeClr val="tx1">
                    <a:lumMod val="75000"/>
                    <a:lumOff val="25000"/>
                  </a:schemeClr>
                </a:solidFill>
              </a:rPr>
              <a:t>high-quality assessments and assessment systems (Title I)</a:t>
            </a:r>
          </a:p>
          <a:p>
            <a:pPr marL="342900" indent="-342900">
              <a:spcAft>
                <a:spcPts val="600"/>
              </a:spcAft>
              <a:buFont typeface="Arial" panose="020B0604020202020204" pitchFamily="34" charset="0"/>
              <a:buChar char="•"/>
            </a:pPr>
            <a:r>
              <a:rPr lang="en-US" sz="2400" dirty="0">
                <a:solidFill>
                  <a:schemeClr val="tx1">
                    <a:lumMod val="75000"/>
                    <a:lumOff val="25000"/>
                  </a:schemeClr>
                </a:solidFill>
              </a:rPr>
              <a:t>teacher professional development (Title II);</a:t>
            </a:r>
          </a:p>
          <a:p>
            <a:pPr marL="342900" indent="-342900">
              <a:spcAft>
                <a:spcPts val="600"/>
              </a:spcAft>
              <a:buFont typeface="Arial" panose="020B0604020202020204" pitchFamily="34" charset="0"/>
              <a:buChar char="•"/>
            </a:pPr>
            <a:r>
              <a:rPr lang="en-US" sz="2400" dirty="0">
                <a:solidFill>
                  <a:schemeClr val="tx1">
                    <a:lumMod val="75000"/>
                    <a:lumOff val="25000"/>
                  </a:schemeClr>
                </a:solidFill>
              </a:rPr>
              <a:t>English language acquisition (Title III); and</a:t>
            </a:r>
          </a:p>
          <a:p>
            <a:pPr marL="342900" indent="-342900">
              <a:spcAft>
                <a:spcPts val="600"/>
              </a:spcAft>
              <a:buFont typeface="Arial" panose="020B0604020202020204" pitchFamily="34" charset="0"/>
              <a:buChar char="•"/>
            </a:pPr>
            <a:r>
              <a:rPr lang="en-US" sz="2400" dirty="0">
                <a:solidFill>
                  <a:schemeClr val="tx1">
                    <a:lumMod val="75000"/>
                    <a:lumOff val="25000"/>
                  </a:schemeClr>
                </a:solidFill>
              </a:rPr>
              <a:t>academic enrichment (Title IV).</a:t>
            </a:r>
          </a:p>
          <a:p>
            <a:endParaRPr lang="en-US" dirty="0">
              <a:solidFill>
                <a:schemeClr val="tx1">
                  <a:lumMod val="75000"/>
                  <a:lumOff val="25000"/>
                </a:schemeClr>
              </a:solidFill>
            </a:endParaRPr>
          </a:p>
        </p:txBody>
      </p:sp>
    </p:spTree>
    <p:extLst>
      <p:ext uri="{BB962C8B-B14F-4D97-AF65-F5344CB8AC3E}">
        <p14:creationId xmlns:p14="http://schemas.microsoft.com/office/powerpoint/2010/main" val="10782680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1"/>
          <p:cNvSpPr>
            <a:spLocks noGrp="1"/>
          </p:cNvSpPr>
          <p:nvPr>
            <p:ph type="subTitle" idx="1"/>
          </p:nvPr>
        </p:nvSpPr>
        <p:spPr>
          <a:xfrm>
            <a:off x="5859379" y="1707834"/>
            <a:ext cx="5907505" cy="4450886"/>
          </a:xfrm>
        </p:spPr>
        <p:txBody>
          <a:bodyPr>
            <a:noAutofit/>
          </a:bodyPr>
          <a:lstStyle/>
          <a:p>
            <a:pPr algn="l">
              <a:spcBef>
                <a:spcPts val="0"/>
              </a:spcBef>
              <a:spcAft>
                <a:spcPts val="1200"/>
              </a:spcAft>
            </a:pPr>
            <a:r>
              <a:rPr lang="x-none" sz="2300" dirty="0"/>
              <a:t>States may use professional development fund</a:t>
            </a:r>
            <a:r>
              <a:rPr lang="en-US" sz="2300" dirty="0"/>
              <a:t>s</a:t>
            </a:r>
            <a:r>
              <a:rPr lang="x-none" sz="2300" dirty="0"/>
              <a:t> (Title II) to help teachers develop and implement deeper learning strategies</a:t>
            </a:r>
            <a:r>
              <a:rPr lang="en-US" sz="2300" dirty="0"/>
              <a:t>, including</a:t>
            </a:r>
            <a:endParaRPr lang="x-none" sz="2300" dirty="0"/>
          </a:p>
          <a:p>
            <a:pPr marL="342900" indent="-342900" algn="l">
              <a:spcBef>
                <a:spcPts val="0"/>
              </a:spcBef>
              <a:spcAft>
                <a:spcPts val="600"/>
              </a:spcAft>
              <a:buFont typeface="Arial" panose="020B0604020202020204" pitchFamily="34" charset="0"/>
              <a:buChar char="•"/>
            </a:pPr>
            <a:r>
              <a:rPr lang="x-none" sz="2300" dirty="0"/>
              <a:t>build</a:t>
            </a:r>
            <a:r>
              <a:rPr lang="en-US" sz="2300" dirty="0"/>
              <a:t>ing</a:t>
            </a:r>
            <a:r>
              <a:rPr lang="x-none" sz="2300" dirty="0"/>
              <a:t> teacher capacity to use data and assessments to improve classroom practice</a:t>
            </a:r>
            <a:r>
              <a:rPr lang="en-US" sz="2300" dirty="0"/>
              <a:t>; and</a:t>
            </a:r>
            <a:endParaRPr lang="x-none" sz="2300" dirty="0"/>
          </a:p>
          <a:p>
            <a:pPr marL="342900" indent="-342900" algn="l">
              <a:spcBef>
                <a:spcPts val="0"/>
              </a:spcBef>
              <a:spcAft>
                <a:spcPts val="600"/>
              </a:spcAft>
              <a:buFont typeface="Arial" panose="020B0604020202020204" pitchFamily="34" charset="0"/>
              <a:buChar char="•"/>
            </a:pPr>
            <a:r>
              <a:rPr lang="x-none" sz="2300" dirty="0"/>
              <a:t>creat</a:t>
            </a:r>
            <a:r>
              <a:rPr lang="en-US" sz="2300" dirty="0"/>
              <a:t>ing</a:t>
            </a:r>
            <a:r>
              <a:rPr lang="x-none" sz="2300" dirty="0"/>
              <a:t> common planning time to allow teachers to collaborate on efforts to prepare students for postsecondary education and the workforce</a:t>
            </a:r>
            <a:r>
              <a:rPr lang="en-US" sz="2300" dirty="0"/>
              <a:t>.</a:t>
            </a:r>
            <a:endParaRPr lang="x-none" sz="23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36442"/>
            <a:ext cx="5669280" cy="3777157"/>
          </a:xfrm>
          <a:prstGeom prst="rect">
            <a:avLst/>
          </a:prstGeom>
        </p:spPr>
      </p:pic>
      <p:sp>
        <p:nvSpPr>
          <p:cNvPr id="5" name="Title 1"/>
          <p:cNvSpPr txBox="1">
            <a:spLocks/>
          </p:cNvSpPr>
          <p:nvPr/>
        </p:nvSpPr>
        <p:spPr bwMode="auto">
          <a:xfrm>
            <a:off x="716604" y="348916"/>
            <a:ext cx="10758792" cy="125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5400" b="1" i="0" kern="1200">
                <a:solidFill>
                  <a:schemeClr val="tx1">
                    <a:lumMod val="75000"/>
                    <a:lumOff val="25000"/>
                  </a:schemeClr>
                </a:solidFill>
                <a:latin typeface="Century Gothic" charset="0"/>
                <a:ea typeface="Century Gothic" charset="0"/>
                <a:cs typeface="Century Gothic" charset="0"/>
              </a:defRPr>
            </a:lvl1pPr>
            <a:lvl2pPr algn="ctr" rtl="0" eaLnBrk="1" fontAlgn="base" hangingPunct="1">
              <a:spcBef>
                <a:spcPct val="0"/>
              </a:spcBef>
              <a:spcAft>
                <a:spcPct val="0"/>
              </a:spcAft>
              <a:defRPr sz="5867">
                <a:solidFill>
                  <a:schemeClr val="tx1"/>
                </a:solidFill>
                <a:latin typeface="Calibri" charset="0"/>
              </a:defRPr>
            </a:lvl2pPr>
            <a:lvl3pPr algn="ctr" rtl="0" eaLnBrk="1" fontAlgn="base" hangingPunct="1">
              <a:spcBef>
                <a:spcPct val="0"/>
              </a:spcBef>
              <a:spcAft>
                <a:spcPct val="0"/>
              </a:spcAft>
              <a:defRPr sz="5867">
                <a:solidFill>
                  <a:schemeClr val="tx1"/>
                </a:solidFill>
                <a:latin typeface="Calibri" charset="0"/>
              </a:defRPr>
            </a:lvl3pPr>
            <a:lvl4pPr algn="ctr" rtl="0" eaLnBrk="1" fontAlgn="base" hangingPunct="1">
              <a:spcBef>
                <a:spcPct val="0"/>
              </a:spcBef>
              <a:spcAft>
                <a:spcPct val="0"/>
              </a:spcAft>
              <a:defRPr sz="5867">
                <a:solidFill>
                  <a:schemeClr val="tx1"/>
                </a:solidFill>
                <a:latin typeface="Calibri" charset="0"/>
              </a:defRPr>
            </a:lvl4pPr>
            <a:lvl5pPr algn="ctr" rtl="0" eaLnBrk="1" fontAlgn="base" hangingPunct="1">
              <a:spcBef>
                <a:spcPct val="0"/>
              </a:spcBef>
              <a:spcAft>
                <a:spcPct val="0"/>
              </a:spcAft>
              <a:defRPr sz="5867">
                <a:solidFill>
                  <a:schemeClr val="tx1"/>
                </a:solidFill>
                <a:latin typeface="Calibri" charset="0"/>
              </a:defRPr>
            </a:lvl5pPr>
            <a:lvl6pPr marL="609585" algn="ctr" rtl="0" eaLnBrk="1" fontAlgn="base" hangingPunct="1">
              <a:spcBef>
                <a:spcPct val="0"/>
              </a:spcBef>
              <a:spcAft>
                <a:spcPct val="0"/>
              </a:spcAft>
              <a:defRPr sz="5867">
                <a:solidFill>
                  <a:schemeClr val="tx1"/>
                </a:solidFill>
                <a:latin typeface="Calibri" charset="0"/>
              </a:defRPr>
            </a:lvl6pPr>
            <a:lvl7pPr marL="1219170" algn="ctr" rtl="0" eaLnBrk="1" fontAlgn="base" hangingPunct="1">
              <a:spcBef>
                <a:spcPct val="0"/>
              </a:spcBef>
              <a:spcAft>
                <a:spcPct val="0"/>
              </a:spcAft>
              <a:defRPr sz="5867">
                <a:solidFill>
                  <a:schemeClr val="tx1"/>
                </a:solidFill>
                <a:latin typeface="Calibri" charset="0"/>
              </a:defRPr>
            </a:lvl7pPr>
            <a:lvl8pPr marL="1828754" algn="ctr" rtl="0" eaLnBrk="1" fontAlgn="base" hangingPunct="1">
              <a:spcBef>
                <a:spcPct val="0"/>
              </a:spcBef>
              <a:spcAft>
                <a:spcPct val="0"/>
              </a:spcAft>
              <a:defRPr sz="5867">
                <a:solidFill>
                  <a:schemeClr val="tx1"/>
                </a:solidFill>
                <a:latin typeface="Calibri" charset="0"/>
              </a:defRPr>
            </a:lvl8pPr>
            <a:lvl9pPr marL="2438339" algn="ctr" rtl="0" eaLnBrk="1" fontAlgn="base" hangingPunct="1">
              <a:spcBef>
                <a:spcPct val="0"/>
              </a:spcBef>
              <a:spcAft>
                <a:spcPct val="0"/>
              </a:spcAft>
              <a:defRPr sz="5867">
                <a:solidFill>
                  <a:schemeClr val="tx1"/>
                </a:solidFill>
                <a:latin typeface="Calibri" charset="0"/>
              </a:defRPr>
            </a:lvl9pPr>
          </a:lstStyle>
          <a:p>
            <a:r>
              <a:rPr lang="en-US" sz="4000" dirty="0"/>
              <a:t>ESSA Deeper Learning </a:t>
            </a:r>
            <a:br>
              <a:rPr lang="en-US" sz="4000" dirty="0"/>
            </a:br>
            <a:r>
              <a:rPr lang="en-US" sz="4000" dirty="0"/>
              <a:t>Opportunities with Funding</a:t>
            </a:r>
          </a:p>
        </p:txBody>
      </p:sp>
      <p:sp>
        <p:nvSpPr>
          <p:cNvPr id="2" name="TextBox 1"/>
          <p:cNvSpPr txBox="1"/>
          <p:nvPr/>
        </p:nvSpPr>
        <p:spPr>
          <a:xfrm>
            <a:off x="397042" y="6289389"/>
            <a:ext cx="10034337" cy="307777"/>
          </a:xfrm>
          <a:prstGeom prst="rect">
            <a:avLst/>
          </a:prstGeom>
          <a:noFill/>
        </p:spPr>
        <p:txBody>
          <a:bodyPr wrap="square" rtlCol="0">
            <a:spAutoFit/>
          </a:bodyPr>
          <a:lstStyle/>
          <a:p>
            <a:r>
              <a:rPr lang="en-US" sz="1400" dirty="0">
                <a:solidFill>
                  <a:schemeClr val="tx1">
                    <a:lumMod val="75000"/>
                    <a:lumOff val="25000"/>
                  </a:schemeClr>
                </a:solidFill>
              </a:rPr>
              <a:t>Source: ESSA, Secs. 2103(b)(3)(E)(ii), 2103(b)(3)(H]], and 2103(b)(3)(O)</a:t>
            </a:r>
          </a:p>
        </p:txBody>
      </p:sp>
    </p:spTree>
    <p:extLst>
      <p:ext uri="{BB962C8B-B14F-4D97-AF65-F5344CB8AC3E}">
        <p14:creationId xmlns:p14="http://schemas.microsoft.com/office/powerpoint/2010/main" val="158496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450" y="2270159"/>
            <a:ext cx="10487891" cy="2398093"/>
          </a:xfrm>
        </p:spPr>
        <p:txBody>
          <a:bodyPr/>
          <a:lstStyle/>
          <a:p>
            <a:r>
              <a:rPr lang="en-US" dirty="0"/>
              <a:t>Deeper Learning: </a:t>
            </a:r>
            <a:br>
              <a:rPr lang="en-US" dirty="0"/>
            </a:br>
            <a:r>
              <a:rPr lang="en-US" dirty="0"/>
              <a:t>Information for Educators</a:t>
            </a:r>
          </a:p>
        </p:txBody>
      </p:sp>
      <p:pic>
        <p:nvPicPr>
          <p:cNvPr id="3" name="Picture 2"/>
          <p:cNvPicPr>
            <a:picLocks noChangeAspect="1"/>
          </p:cNvPicPr>
          <p:nvPr/>
        </p:nvPicPr>
        <p:blipFill>
          <a:blip r:embed="rId3"/>
          <a:stretch>
            <a:fillRect/>
          </a:stretch>
        </p:blipFill>
        <p:spPr>
          <a:xfrm>
            <a:off x="11503470" y="6257925"/>
            <a:ext cx="540893" cy="530876"/>
          </a:xfrm>
          <a:prstGeom prst="rect">
            <a:avLst/>
          </a:prstGeom>
        </p:spPr>
      </p:pic>
    </p:spTree>
    <p:extLst>
      <p:ext uri="{BB962C8B-B14F-4D97-AF65-F5344CB8AC3E}">
        <p14:creationId xmlns:p14="http://schemas.microsoft.com/office/powerpoint/2010/main" val="221092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7419" y="1981201"/>
            <a:ext cx="9217163" cy="3119609"/>
          </a:xfrm>
        </p:spPr>
        <p:txBody>
          <a:bodyPr/>
          <a:lstStyle/>
          <a:p>
            <a:pPr marL="0" indent="0">
              <a:lnSpc>
                <a:spcPct val="110000"/>
              </a:lnSpc>
              <a:buNone/>
            </a:pPr>
            <a:r>
              <a:rPr lang="en-US" dirty="0"/>
              <a:t>What can leaders do to change the trajectory of high school students, particularly those traditionally underserved? </a:t>
            </a:r>
          </a:p>
        </p:txBody>
      </p:sp>
      <p:sp>
        <p:nvSpPr>
          <p:cNvPr id="4" name="Oval 3"/>
          <p:cNvSpPr/>
          <p:nvPr/>
        </p:nvSpPr>
        <p:spPr>
          <a:xfrm>
            <a:off x="1292473" y="609602"/>
            <a:ext cx="750274" cy="750274"/>
          </a:xfrm>
          <a:prstGeom prst="ellipse">
            <a:avLst/>
          </a:prstGeom>
          <a:solidFill>
            <a:schemeClr val="accent4">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ysClr val="windowText" lastClr="000000"/>
                </a:solidFill>
                <a:effectLst/>
                <a:uLnTx/>
                <a:uFillTx/>
                <a:latin typeface="Arial" charset="0"/>
                <a:ea typeface="Arial" charset="0"/>
                <a:cs typeface="Arial" charset="0"/>
              </a:rPr>
              <a:t>?</a:t>
            </a:r>
          </a:p>
        </p:txBody>
      </p:sp>
      <p:sp>
        <p:nvSpPr>
          <p:cNvPr id="5" name="Oval 4"/>
          <p:cNvSpPr/>
          <p:nvPr/>
        </p:nvSpPr>
        <p:spPr>
          <a:xfrm>
            <a:off x="413241" y="4237894"/>
            <a:ext cx="1090246" cy="1090246"/>
          </a:xfrm>
          <a:prstGeom prst="ellipse">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ysClr val="windowText" lastClr="000000"/>
                </a:solidFill>
                <a:effectLst/>
                <a:uLnTx/>
                <a:uFillTx/>
                <a:latin typeface="Arial" charset="0"/>
                <a:ea typeface="Arial" charset="0"/>
                <a:cs typeface="Arial" charset="0"/>
              </a:rPr>
              <a:t>?</a:t>
            </a:r>
          </a:p>
        </p:txBody>
      </p:sp>
      <p:sp>
        <p:nvSpPr>
          <p:cNvPr id="6" name="Oval 5"/>
          <p:cNvSpPr/>
          <p:nvPr/>
        </p:nvSpPr>
        <p:spPr>
          <a:xfrm>
            <a:off x="8886091" y="269630"/>
            <a:ext cx="1090246" cy="1090246"/>
          </a:xfrm>
          <a:prstGeom prst="ellipse">
            <a:avLst/>
          </a:prstGeom>
          <a:solidFill>
            <a:schemeClr val="accent6">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a:ln>
                  <a:noFill/>
                </a:ln>
                <a:solidFill>
                  <a:sysClr val="windowText" lastClr="000000"/>
                </a:solidFill>
                <a:effectLst/>
                <a:uLnTx/>
                <a:uFillTx/>
                <a:latin typeface="Arial" charset="0"/>
                <a:ea typeface="Arial" charset="0"/>
                <a:cs typeface="Arial" charset="0"/>
              </a:rPr>
              <a:t>?</a:t>
            </a:r>
          </a:p>
        </p:txBody>
      </p:sp>
      <p:sp>
        <p:nvSpPr>
          <p:cNvPr id="7" name="Oval 6"/>
          <p:cNvSpPr/>
          <p:nvPr/>
        </p:nvSpPr>
        <p:spPr>
          <a:xfrm>
            <a:off x="5673969" y="1034559"/>
            <a:ext cx="703384" cy="703384"/>
          </a:xfrm>
          <a:prstGeom prst="ellipse">
            <a:avLst/>
          </a:prstGeom>
          <a:solidFill>
            <a:schemeClr val="accent5">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ysClr val="windowText" lastClr="000000"/>
                </a:solidFill>
                <a:effectLst/>
                <a:uLnTx/>
                <a:uFillTx/>
                <a:latin typeface="Arial" charset="0"/>
                <a:ea typeface="Arial" charset="0"/>
                <a:cs typeface="Arial" charset="0"/>
              </a:rPr>
              <a:t>?</a:t>
            </a:r>
          </a:p>
        </p:txBody>
      </p:sp>
      <p:sp>
        <p:nvSpPr>
          <p:cNvPr id="8" name="Oval 7"/>
          <p:cNvSpPr/>
          <p:nvPr/>
        </p:nvSpPr>
        <p:spPr>
          <a:xfrm>
            <a:off x="8445500" y="4975299"/>
            <a:ext cx="1788744" cy="178598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a:noFill/>
                </a:ln>
                <a:solidFill>
                  <a:sysClr val="windowText" lastClr="000000"/>
                </a:solidFill>
                <a:effectLst/>
                <a:uLnTx/>
                <a:uFillTx/>
                <a:latin typeface="Arial" charset="0"/>
                <a:ea typeface="Arial" charset="0"/>
                <a:cs typeface="Arial" charset="0"/>
              </a:rPr>
              <a:t>?</a:t>
            </a:r>
          </a:p>
        </p:txBody>
      </p:sp>
      <p:sp>
        <p:nvSpPr>
          <p:cNvPr id="9" name="Oval 8"/>
          <p:cNvSpPr/>
          <p:nvPr/>
        </p:nvSpPr>
        <p:spPr>
          <a:xfrm>
            <a:off x="3112483" y="5328140"/>
            <a:ext cx="826477" cy="826477"/>
          </a:xfrm>
          <a:prstGeom prst="ellipse">
            <a:avLst/>
          </a:pr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ysClr val="windowText" lastClr="000000"/>
                </a:solidFill>
                <a:effectLst/>
                <a:uLnTx/>
                <a:uFillTx/>
                <a:latin typeface="Arial" charset="0"/>
                <a:ea typeface="Arial" charset="0"/>
                <a:cs typeface="Arial" charset="0"/>
              </a:rPr>
              <a:t>?</a:t>
            </a:r>
          </a:p>
        </p:txBody>
      </p:sp>
    </p:spTree>
    <p:extLst>
      <p:ext uri="{BB962C8B-B14F-4D97-AF65-F5344CB8AC3E}">
        <p14:creationId xmlns:p14="http://schemas.microsoft.com/office/powerpoint/2010/main" val="401339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par>
                                <p:cTn id="28" presetID="53" presetClass="entr" presetSubtype="16" fill="hold" grpId="0" nodeType="withEffect">
                                  <p:stCondLst>
                                    <p:cond delay="100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Next-Generation High Schools?</a:t>
            </a:r>
          </a:p>
        </p:txBody>
      </p:sp>
      <p:sp>
        <p:nvSpPr>
          <p:cNvPr id="3" name="Subtitle 2"/>
          <p:cNvSpPr>
            <a:spLocks noGrp="1"/>
          </p:cNvSpPr>
          <p:nvPr>
            <p:ph type="subTitle" idx="1"/>
          </p:nvPr>
        </p:nvSpPr>
        <p:spPr>
          <a:xfrm>
            <a:off x="457199" y="1841864"/>
            <a:ext cx="11125201" cy="3901712"/>
          </a:xfrm>
        </p:spPr>
        <p:txBody>
          <a:bodyPr/>
          <a:lstStyle/>
          <a:p>
            <a:pPr algn="l">
              <a:spcBef>
                <a:spcPts val="0"/>
              </a:spcBef>
              <a:spcAft>
                <a:spcPts val="1200"/>
              </a:spcAft>
            </a:pPr>
            <a:r>
              <a:rPr lang="en-US" dirty="0"/>
              <a:t>President Obama’s High School Redesign initiative promotes a rethinking of the high school learning experience and challenges schools to</a:t>
            </a:r>
          </a:p>
          <a:p>
            <a:pPr marL="342900" indent="-342900" algn="l">
              <a:spcBef>
                <a:spcPts val="0"/>
              </a:spcBef>
              <a:spcAft>
                <a:spcPts val="600"/>
              </a:spcAft>
              <a:buFont typeface="Arial" panose="020B0604020202020204" pitchFamily="34" charset="0"/>
              <a:buChar char="•"/>
            </a:pPr>
            <a:r>
              <a:rPr lang="en-US" sz="2000" dirty="0"/>
              <a:t>redesign academic content and instructional practices;</a:t>
            </a:r>
          </a:p>
          <a:p>
            <a:pPr marL="342900" indent="-342900" algn="l">
              <a:spcBef>
                <a:spcPts val="0"/>
              </a:spcBef>
              <a:spcAft>
                <a:spcPts val="600"/>
              </a:spcAft>
              <a:buFont typeface="Arial" panose="020B0604020202020204" pitchFamily="34" charset="0"/>
              <a:buChar char="•"/>
            </a:pPr>
            <a:r>
              <a:rPr lang="en-US" sz="2000" dirty="0"/>
              <a:t>personalize learning opportunities;</a:t>
            </a:r>
          </a:p>
          <a:p>
            <a:pPr marL="342900" indent="-342900" algn="l">
              <a:spcBef>
                <a:spcPts val="0"/>
              </a:spcBef>
              <a:spcAft>
                <a:spcPts val="600"/>
              </a:spcAft>
              <a:buFont typeface="Arial" panose="020B0604020202020204" pitchFamily="34" charset="0"/>
              <a:buChar char="•"/>
            </a:pPr>
            <a:r>
              <a:rPr lang="en-US" sz="2000" dirty="0"/>
              <a:t>provide academic and wrap-around support services;</a:t>
            </a:r>
          </a:p>
          <a:p>
            <a:pPr marL="342900" indent="-342900" algn="l">
              <a:spcBef>
                <a:spcPts val="0"/>
              </a:spcBef>
              <a:spcAft>
                <a:spcPts val="600"/>
              </a:spcAft>
              <a:buFont typeface="Arial" panose="020B0604020202020204" pitchFamily="34" charset="0"/>
              <a:buChar char="•"/>
            </a:pPr>
            <a:r>
              <a:rPr lang="en-US" sz="2000" dirty="0"/>
              <a:t>provide high-quality college and career exploration and counseling;</a:t>
            </a:r>
          </a:p>
          <a:p>
            <a:pPr marL="342900" indent="-342900" algn="l">
              <a:spcBef>
                <a:spcPts val="0"/>
              </a:spcBef>
              <a:spcAft>
                <a:spcPts val="600"/>
              </a:spcAft>
              <a:buFont typeface="Arial" panose="020B0604020202020204" pitchFamily="34" charset="0"/>
              <a:buChar char="•"/>
            </a:pPr>
            <a:r>
              <a:rPr lang="en-US" sz="2000" dirty="0"/>
              <a:t>offer opportunities to earn postsecondary credit;</a:t>
            </a:r>
          </a:p>
          <a:p>
            <a:pPr marL="342900" indent="-342900" algn="l">
              <a:spcBef>
                <a:spcPts val="0"/>
              </a:spcBef>
              <a:spcAft>
                <a:spcPts val="600"/>
              </a:spcAft>
              <a:buFont typeface="Arial" panose="020B0604020202020204" pitchFamily="34" charset="0"/>
              <a:buChar char="•"/>
            </a:pPr>
            <a:r>
              <a:rPr lang="en-US" sz="2000" dirty="0"/>
              <a:t>provide career-related experiences or competencies;</a:t>
            </a:r>
          </a:p>
          <a:p>
            <a:pPr marL="342900" indent="-342900" algn="l">
              <a:spcBef>
                <a:spcPts val="0"/>
              </a:spcBef>
              <a:spcAft>
                <a:spcPts val="600"/>
              </a:spcAft>
              <a:buFont typeface="Arial" panose="020B0604020202020204" pitchFamily="34" charset="0"/>
              <a:buChar char="•"/>
            </a:pPr>
            <a:r>
              <a:rPr lang="en-US" sz="2000" dirty="0"/>
              <a:t>strategically use learning time in more meaningful ways; and</a:t>
            </a:r>
          </a:p>
          <a:p>
            <a:pPr marL="342900" indent="-342900" algn="l">
              <a:spcBef>
                <a:spcPts val="0"/>
              </a:spcBef>
              <a:spcAft>
                <a:spcPts val="600"/>
              </a:spcAft>
              <a:buFont typeface="Arial" panose="020B0604020202020204" pitchFamily="34" charset="0"/>
              <a:buChar char="•"/>
            </a:pPr>
            <a:r>
              <a:rPr lang="en-US" sz="2000" dirty="0"/>
              <a:t>provide evidence-based professional development.</a:t>
            </a:r>
          </a:p>
        </p:txBody>
      </p:sp>
      <p:sp>
        <p:nvSpPr>
          <p:cNvPr id="4" name="TextBox 3"/>
          <p:cNvSpPr txBox="1"/>
          <p:nvPr/>
        </p:nvSpPr>
        <p:spPr>
          <a:xfrm>
            <a:off x="349064" y="6178732"/>
            <a:ext cx="11071411" cy="307777"/>
          </a:xfrm>
          <a:prstGeom prst="rect">
            <a:avLst/>
          </a:prstGeom>
          <a:noFill/>
        </p:spPr>
        <p:txBody>
          <a:bodyPr wrap="square" rtlCol="0">
            <a:spAutoFit/>
          </a:bodyPr>
          <a:lstStyle/>
          <a:p>
            <a:r>
              <a:rPr lang="en-US" sz="1400" dirty="0">
                <a:solidFill>
                  <a:schemeClr val="tx1">
                    <a:lumMod val="75000"/>
                    <a:lumOff val="25000"/>
                  </a:schemeClr>
                </a:solidFill>
              </a:rPr>
              <a:t>Source:</a:t>
            </a:r>
            <a:r>
              <a:rPr lang="en-US" sz="1400" dirty="0"/>
              <a:t> </a:t>
            </a:r>
            <a:r>
              <a:rPr lang="en-US" sz="1400" dirty="0">
                <a:hlinkClick r:id="rId2"/>
              </a:rPr>
              <a:t>http://www.ed.gov/news/press-releases/fact-sheet-redesigning-americas-high-schools</a:t>
            </a:r>
            <a:r>
              <a:rPr lang="en-US" sz="1400" dirty="0"/>
              <a:t> </a:t>
            </a:r>
            <a:r>
              <a:rPr lang="en-US" sz="1400" dirty="0">
                <a:solidFill>
                  <a:schemeClr val="tx1">
                    <a:lumMod val="75000"/>
                    <a:lumOff val="25000"/>
                  </a:schemeClr>
                </a:solidFill>
              </a:rPr>
              <a:t>(accessed September 6, 2016)</a:t>
            </a:r>
          </a:p>
        </p:txBody>
      </p:sp>
    </p:spTree>
    <p:extLst>
      <p:ext uri="{BB962C8B-B14F-4D97-AF65-F5344CB8AC3E}">
        <p14:creationId xmlns:p14="http://schemas.microsoft.com/office/powerpoint/2010/main" val="5076047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Districts (CA) Prioritize </a:t>
            </a:r>
            <a:br>
              <a:rPr lang="en-US" dirty="0"/>
            </a:br>
            <a:r>
              <a:rPr lang="en-US" dirty="0"/>
              <a:t>Deeper Learning: Related Competencies</a:t>
            </a:r>
          </a:p>
        </p:txBody>
      </p:sp>
      <p:sp>
        <p:nvSpPr>
          <p:cNvPr id="3" name="Content Placeholder 2"/>
          <p:cNvSpPr>
            <a:spLocks noGrp="1"/>
          </p:cNvSpPr>
          <p:nvPr>
            <p:ph type="subTitle" idx="1"/>
          </p:nvPr>
        </p:nvSpPr>
        <p:spPr>
          <a:xfrm>
            <a:off x="609600" y="2117566"/>
            <a:ext cx="10972800" cy="3683290"/>
          </a:xfrm>
        </p:spPr>
        <p:txBody>
          <a:bodyPr>
            <a:noAutofit/>
          </a:bodyPr>
          <a:lstStyle/>
          <a:p>
            <a:pPr algn="l">
              <a:spcBef>
                <a:spcPts val="0"/>
              </a:spcBef>
              <a:spcAft>
                <a:spcPts val="1200"/>
              </a:spcAft>
            </a:pPr>
            <a:r>
              <a:rPr lang="en-US" dirty="0"/>
              <a:t>Emphasize social-emotional learning as an integral approach to expanding deeper learning.</a:t>
            </a:r>
          </a:p>
          <a:p>
            <a:pPr marL="342900" indent="-342900" algn="l">
              <a:spcBef>
                <a:spcPts val="0"/>
              </a:spcBef>
              <a:spcAft>
                <a:spcPts val="600"/>
              </a:spcAft>
              <a:buFont typeface="Arial" charset="0"/>
              <a:buChar char="•"/>
            </a:pPr>
            <a:r>
              <a:rPr lang="en-US" dirty="0"/>
              <a:t>When emphasizing social awareness, self-management, self-efficacy, and growth mindset, 65% of students report paying attention and resisting distractions in school.</a:t>
            </a:r>
          </a:p>
          <a:p>
            <a:pPr marL="342900" indent="-342900" algn="l">
              <a:spcBef>
                <a:spcPts val="0"/>
              </a:spcBef>
              <a:spcAft>
                <a:spcPts val="600"/>
              </a:spcAft>
              <a:buFont typeface="Arial" charset="0"/>
              <a:buChar char="•"/>
            </a:pPr>
            <a:r>
              <a:rPr lang="en-US" dirty="0"/>
              <a:t>These competencies are associated with increases in GPA, better math and ELA test scores, decreases in both days suspended and total absences.</a:t>
            </a:r>
          </a:p>
        </p:txBody>
      </p:sp>
      <p:sp>
        <p:nvSpPr>
          <p:cNvPr id="4" name="Rectangle 3"/>
          <p:cNvSpPr/>
          <p:nvPr/>
        </p:nvSpPr>
        <p:spPr>
          <a:xfrm>
            <a:off x="609600" y="6096171"/>
            <a:ext cx="10515600" cy="307777"/>
          </a:xfrm>
          <a:prstGeom prst="rect">
            <a:avLst/>
          </a:prstGeom>
        </p:spPr>
        <p:txBody>
          <a:bodyPr wrap="square">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2" invalidUrl="http://www.ccsso.org/Documents/MMD Webinar 4 (06-02-16).pdf"/>
              </a:rPr>
              <a:t>http://www.ccsso.org/Documents/MMD%20Webinar%204%20(06-02-16).pdf</a:t>
            </a:r>
            <a:r>
              <a:rPr lang="en-US" sz="1400" dirty="0">
                <a:solidFill>
                  <a:schemeClr val="tx1">
                    <a:lumMod val="75000"/>
                    <a:lumOff val="25000"/>
                  </a:schemeClr>
                </a:solidFill>
              </a:rPr>
              <a:t> (accessed September 24, 2016)</a:t>
            </a:r>
          </a:p>
        </p:txBody>
      </p:sp>
    </p:spTree>
    <p:extLst>
      <p:ext uri="{BB962C8B-B14F-4D97-AF65-F5344CB8AC3E}">
        <p14:creationId xmlns:p14="http://schemas.microsoft.com/office/powerpoint/2010/main" val="19984478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0512"/>
            <a:ext cx="10972800" cy="778837"/>
          </a:xfrm>
        </p:spPr>
        <p:txBody>
          <a:bodyPr>
            <a:normAutofit/>
          </a:bodyPr>
          <a:lstStyle/>
          <a:p>
            <a:r>
              <a:rPr lang="en-US" dirty="0"/>
              <a:t>Deeper Learning Competencies</a:t>
            </a:r>
          </a:p>
        </p:txBody>
      </p:sp>
      <p:sp>
        <p:nvSpPr>
          <p:cNvPr id="3" name="Subtitle 2"/>
          <p:cNvSpPr>
            <a:spLocks noGrp="1"/>
          </p:cNvSpPr>
          <p:nvPr>
            <p:ph type="subTitle" idx="1"/>
          </p:nvPr>
        </p:nvSpPr>
        <p:spPr>
          <a:xfrm>
            <a:off x="609600" y="2205038"/>
            <a:ext cx="10972800" cy="3033168"/>
          </a:xfrm>
        </p:spPr>
        <p:txBody>
          <a:bodyPr>
            <a:normAutofit/>
          </a:bodyPr>
          <a:lstStyle/>
          <a:p>
            <a:pPr marL="342900" indent="-342900" algn="l">
              <a:spcBef>
                <a:spcPts val="0"/>
              </a:spcBef>
              <a:spcAft>
                <a:spcPts val="600"/>
              </a:spcAft>
              <a:buFont typeface="Arial" panose="020B0604020202020204" pitchFamily="34" charset="0"/>
              <a:buChar char="•"/>
            </a:pPr>
            <a:r>
              <a:rPr lang="en-US" dirty="0"/>
              <a:t>Master core academic content</a:t>
            </a:r>
          </a:p>
          <a:p>
            <a:pPr marL="342900" indent="-342900" algn="l">
              <a:spcBef>
                <a:spcPts val="0"/>
              </a:spcBef>
              <a:spcAft>
                <a:spcPts val="600"/>
              </a:spcAft>
              <a:buFont typeface="Arial" panose="020B0604020202020204" pitchFamily="34" charset="0"/>
              <a:buChar char="•"/>
            </a:pPr>
            <a:r>
              <a:rPr lang="en-US" dirty="0"/>
              <a:t>Think critically and solve complex problems</a:t>
            </a:r>
          </a:p>
          <a:p>
            <a:pPr marL="342900" indent="-342900" algn="l">
              <a:spcBef>
                <a:spcPts val="0"/>
              </a:spcBef>
              <a:spcAft>
                <a:spcPts val="600"/>
              </a:spcAft>
              <a:buFont typeface="Arial" panose="020B0604020202020204" pitchFamily="34" charset="0"/>
              <a:buChar char="•"/>
            </a:pPr>
            <a:r>
              <a:rPr lang="en-US" dirty="0"/>
              <a:t>Work collaboratively</a:t>
            </a:r>
          </a:p>
          <a:p>
            <a:pPr marL="342900" indent="-342900" algn="l">
              <a:spcBef>
                <a:spcPts val="0"/>
              </a:spcBef>
              <a:spcAft>
                <a:spcPts val="600"/>
              </a:spcAft>
              <a:buFont typeface="Arial" panose="020B0604020202020204" pitchFamily="34" charset="0"/>
              <a:buChar char="•"/>
            </a:pPr>
            <a:r>
              <a:rPr lang="en-US" dirty="0"/>
              <a:t>Communicate effectively</a:t>
            </a:r>
          </a:p>
          <a:p>
            <a:pPr marL="342900" indent="-342900" algn="l">
              <a:spcBef>
                <a:spcPts val="0"/>
              </a:spcBef>
              <a:spcAft>
                <a:spcPts val="600"/>
              </a:spcAft>
              <a:buFont typeface="Arial" panose="020B0604020202020204" pitchFamily="34" charset="0"/>
              <a:buChar char="•"/>
            </a:pPr>
            <a:r>
              <a:rPr lang="en-US" dirty="0"/>
              <a:t>Learn how to learn</a:t>
            </a:r>
          </a:p>
          <a:p>
            <a:pPr marL="342900" indent="-342900" algn="l">
              <a:spcBef>
                <a:spcPts val="0"/>
              </a:spcBef>
              <a:spcAft>
                <a:spcPts val="600"/>
              </a:spcAft>
              <a:buFont typeface="Arial" panose="020B0604020202020204" pitchFamily="34" charset="0"/>
              <a:buChar char="•"/>
            </a:pPr>
            <a:r>
              <a:rPr lang="en-US" dirty="0"/>
              <a:t>Develop academic mindsets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5954" y="2205038"/>
            <a:ext cx="2879270" cy="2879270"/>
          </a:xfrm>
          <a:prstGeom prst="rect">
            <a:avLst/>
          </a:prstGeom>
        </p:spPr>
      </p:pic>
      <p:sp>
        <p:nvSpPr>
          <p:cNvPr id="6" name="Rectangle 5"/>
          <p:cNvSpPr/>
          <p:nvPr/>
        </p:nvSpPr>
        <p:spPr>
          <a:xfrm>
            <a:off x="242655" y="6219950"/>
            <a:ext cx="11199375" cy="307777"/>
          </a:xfrm>
          <a:prstGeom prst="rect">
            <a:avLst/>
          </a:prstGeom>
        </p:spPr>
        <p:txBody>
          <a:bodyPr wrap="square">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4"/>
              </a:rPr>
              <a:t>http://www.hewlett.org/uploads/documents/Deeper_Learning_Defined__April_2013.pdf</a:t>
            </a:r>
            <a:r>
              <a:rPr lang="en-US" sz="1400" dirty="0">
                <a:solidFill>
                  <a:schemeClr val="tx1">
                    <a:lumMod val="75000"/>
                    <a:lumOff val="25000"/>
                  </a:schemeClr>
                </a:solidFill>
              </a:rPr>
              <a:t> (accessed September 1, 2016)</a:t>
            </a:r>
          </a:p>
        </p:txBody>
      </p:sp>
    </p:spTree>
    <p:extLst>
      <p:ext uri="{BB962C8B-B14F-4D97-AF65-F5344CB8AC3E}">
        <p14:creationId xmlns:p14="http://schemas.microsoft.com/office/powerpoint/2010/main" val="4462269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5108" y="1942720"/>
            <a:ext cx="8869524" cy="4012912"/>
          </a:xfrm>
        </p:spPr>
        <p:txBody>
          <a:bodyPr>
            <a:noAutofit/>
          </a:bodyPr>
          <a:lstStyle/>
          <a:p>
            <a:pPr algn="l">
              <a:spcBef>
                <a:spcPts val="0"/>
              </a:spcBef>
              <a:spcAft>
                <a:spcPts val="1200"/>
              </a:spcAft>
            </a:pPr>
            <a:r>
              <a:rPr lang="en-US" sz="2200" dirty="0"/>
              <a:t>Students</a:t>
            </a:r>
          </a:p>
          <a:p>
            <a:pPr marL="342900" indent="-342900" algn="l">
              <a:spcBef>
                <a:spcPts val="0"/>
              </a:spcBef>
              <a:spcAft>
                <a:spcPts val="600"/>
              </a:spcAft>
              <a:buFont typeface="Arial" panose="020B0604020202020204" pitchFamily="34" charset="0"/>
              <a:buChar char="•"/>
            </a:pPr>
            <a:r>
              <a:rPr lang="en-US" sz="2200" dirty="0"/>
              <a:t>learn, remember, and recall facts relevant to a content area;</a:t>
            </a:r>
          </a:p>
          <a:p>
            <a:pPr marL="342900" indent="-342900" algn="l">
              <a:spcBef>
                <a:spcPts val="0"/>
              </a:spcBef>
              <a:spcAft>
                <a:spcPts val="600"/>
              </a:spcAft>
              <a:buFont typeface="Arial" panose="020B0604020202020204" pitchFamily="34" charset="0"/>
              <a:buChar char="•"/>
            </a:pPr>
            <a:r>
              <a:rPr lang="en-US" sz="2200" dirty="0"/>
              <a:t>understand key principles and relationships within a content area;</a:t>
            </a:r>
          </a:p>
          <a:p>
            <a:pPr marL="342900" indent="-342900" algn="l">
              <a:spcBef>
                <a:spcPts val="0"/>
              </a:spcBef>
              <a:spcAft>
                <a:spcPts val="600"/>
              </a:spcAft>
              <a:buFont typeface="Arial" panose="020B0604020202020204" pitchFamily="34" charset="0"/>
              <a:buChar char="•"/>
            </a:pPr>
            <a:r>
              <a:rPr lang="en-US" sz="2200" dirty="0"/>
              <a:t>have procedural knowledge of a content area, know how content knowledge is produced, and how experts solve problems; and</a:t>
            </a:r>
          </a:p>
          <a:p>
            <a:pPr marL="342900" indent="-342900" algn="l">
              <a:spcBef>
                <a:spcPts val="0"/>
              </a:spcBef>
              <a:spcAft>
                <a:spcPts val="600"/>
              </a:spcAft>
              <a:buFont typeface="Arial" panose="020B0604020202020204" pitchFamily="34" charset="0"/>
              <a:buChar char="•"/>
            </a:pPr>
            <a:r>
              <a:rPr lang="en-US" sz="2200" dirty="0"/>
              <a:t>know and are able to use the language specific to a content area.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4340" y="2584185"/>
            <a:ext cx="2706624" cy="2706624"/>
          </a:xfrm>
          <a:prstGeom prst="rect">
            <a:avLst/>
          </a:prstGeom>
        </p:spPr>
      </p:pic>
      <p:sp>
        <p:nvSpPr>
          <p:cNvPr id="6" name="Rectangle 5"/>
          <p:cNvSpPr/>
          <p:nvPr/>
        </p:nvSpPr>
        <p:spPr>
          <a:xfrm>
            <a:off x="242655" y="6219950"/>
            <a:ext cx="11199375" cy="307777"/>
          </a:xfrm>
          <a:prstGeom prst="rect">
            <a:avLst/>
          </a:prstGeom>
        </p:spPr>
        <p:txBody>
          <a:bodyPr wrap="square">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4"/>
              </a:rPr>
              <a:t>http://www.hewlett.org/uploads/documents/Deeper_Learning_Defined__April_2013.pdf</a:t>
            </a:r>
            <a:r>
              <a:rPr lang="en-US" sz="1400" dirty="0">
                <a:solidFill>
                  <a:schemeClr val="tx1">
                    <a:lumMod val="75000"/>
                    <a:lumOff val="25000"/>
                  </a:schemeClr>
                </a:solidFill>
              </a:rPr>
              <a:t> (accessed September 1, 2016)</a:t>
            </a:r>
          </a:p>
        </p:txBody>
      </p:sp>
      <p:sp>
        <p:nvSpPr>
          <p:cNvPr id="8" name="Title 1"/>
          <p:cNvSpPr txBox="1">
            <a:spLocks/>
          </p:cNvSpPr>
          <p:nvPr/>
        </p:nvSpPr>
        <p:spPr bwMode="auto">
          <a:xfrm>
            <a:off x="609600" y="360947"/>
            <a:ext cx="1097280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fontScale="90000" lnSpcReduction="10000"/>
          </a:bodyPr>
          <a:lstStyle>
            <a:lvl1pPr algn="ctr" rtl="0" eaLnBrk="1" fontAlgn="base" hangingPunct="1">
              <a:spcBef>
                <a:spcPct val="0"/>
              </a:spcBef>
              <a:spcAft>
                <a:spcPct val="0"/>
              </a:spcAft>
              <a:defRPr sz="4000" b="1" i="0" kern="1200">
                <a:solidFill>
                  <a:schemeClr val="tx1">
                    <a:lumMod val="75000"/>
                    <a:lumOff val="25000"/>
                  </a:schemeClr>
                </a:solidFill>
                <a:latin typeface="Century Gothic" charset="0"/>
                <a:ea typeface="Century Gothic" charset="0"/>
                <a:cs typeface="Century Gothic" charset="0"/>
              </a:defRPr>
            </a:lvl1pPr>
            <a:lvl2pPr algn="ctr" rtl="0" eaLnBrk="1" fontAlgn="base" hangingPunct="1">
              <a:spcBef>
                <a:spcPct val="0"/>
              </a:spcBef>
              <a:spcAft>
                <a:spcPct val="0"/>
              </a:spcAft>
              <a:defRPr sz="5867">
                <a:solidFill>
                  <a:schemeClr val="tx1"/>
                </a:solidFill>
                <a:latin typeface="Calibri" charset="0"/>
              </a:defRPr>
            </a:lvl2pPr>
            <a:lvl3pPr algn="ctr" rtl="0" eaLnBrk="1" fontAlgn="base" hangingPunct="1">
              <a:spcBef>
                <a:spcPct val="0"/>
              </a:spcBef>
              <a:spcAft>
                <a:spcPct val="0"/>
              </a:spcAft>
              <a:defRPr sz="5867">
                <a:solidFill>
                  <a:schemeClr val="tx1"/>
                </a:solidFill>
                <a:latin typeface="Calibri" charset="0"/>
              </a:defRPr>
            </a:lvl3pPr>
            <a:lvl4pPr algn="ctr" rtl="0" eaLnBrk="1" fontAlgn="base" hangingPunct="1">
              <a:spcBef>
                <a:spcPct val="0"/>
              </a:spcBef>
              <a:spcAft>
                <a:spcPct val="0"/>
              </a:spcAft>
              <a:defRPr sz="5867">
                <a:solidFill>
                  <a:schemeClr val="tx1"/>
                </a:solidFill>
                <a:latin typeface="Calibri" charset="0"/>
              </a:defRPr>
            </a:lvl4pPr>
            <a:lvl5pPr algn="ctr" rtl="0" eaLnBrk="1" fontAlgn="base" hangingPunct="1">
              <a:spcBef>
                <a:spcPct val="0"/>
              </a:spcBef>
              <a:spcAft>
                <a:spcPct val="0"/>
              </a:spcAft>
              <a:defRPr sz="5867">
                <a:solidFill>
                  <a:schemeClr val="tx1"/>
                </a:solidFill>
                <a:latin typeface="Calibri" charset="0"/>
              </a:defRPr>
            </a:lvl5pPr>
            <a:lvl6pPr marL="609585" algn="ctr" rtl="0" eaLnBrk="1" fontAlgn="base" hangingPunct="1">
              <a:spcBef>
                <a:spcPct val="0"/>
              </a:spcBef>
              <a:spcAft>
                <a:spcPct val="0"/>
              </a:spcAft>
              <a:defRPr sz="5867">
                <a:solidFill>
                  <a:schemeClr val="tx1"/>
                </a:solidFill>
                <a:latin typeface="Calibri" charset="0"/>
              </a:defRPr>
            </a:lvl6pPr>
            <a:lvl7pPr marL="1219170" algn="ctr" rtl="0" eaLnBrk="1" fontAlgn="base" hangingPunct="1">
              <a:spcBef>
                <a:spcPct val="0"/>
              </a:spcBef>
              <a:spcAft>
                <a:spcPct val="0"/>
              </a:spcAft>
              <a:defRPr sz="5867">
                <a:solidFill>
                  <a:schemeClr val="tx1"/>
                </a:solidFill>
                <a:latin typeface="Calibri" charset="0"/>
              </a:defRPr>
            </a:lvl7pPr>
            <a:lvl8pPr marL="1828754" algn="ctr" rtl="0" eaLnBrk="1" fontAlgn="base" hangingPunct="1">
              <a:spcBef>
                <a:spcPct val="0"/>
              </a:spcBef>
              <a:spcAft>
                <a:spcPct val="0"/>
              </a:spcAft>
              <a:defRPr sz="5867">
                <a:solidFill>
                  <a:schemeClr val="tx1"/>
                </a:solidFill>
                <a:latin typeface="Calibri" charset="0"/>
              </a:defRPr>
            </a:lvl8pPr>
            <a:lvl9pPr marL="2438339" algn="ctr" rtl="0" eaLnBrk="1" fontAlgn="base" hangingPunct="1">
              <a:spcBef>
                <a:spcPct val="0"/>
              </a:spcBef>
              <a:spcAft>
                <a:spcPct val="0"/>
              </a:spcAft>
              <a:defRPr sz="5867">
                <a:solidFill>
                  <a:schemeClr val="tx1"/>
                </a:solidFill>
                <a:latin typeface="Calibri" charset="0"/>
              </a:defRPr>
            </a:lvl9pPr>
          </a:lstStyle>
          <a:p>
            <a:pPr defTabSz="914400"/>
            <a:r>
              <a:rPr lang="en-US" sz="4400" dirty="0"/>
              <a:t>What Does It Mean to</a:t>
            </a:r>
            <a:br>
              <a:rPr lang="en-US" sz="4400" dirty="0"/>
            </a:br>
            <a:r>
              <a:rPr lang="en-US" sz="4400" dirty="0"/>
              <a:t>Master Core Academic Content?</a:t>
            </a:r>
          </a:p>
        </p:txBody>
      </p:sp>
    </p:spTree>
    <p:extLst>
      <p:ext uri="{BB962C8B-B14F-4D97-AF65-F5344CB8AC3E}">
        <p14:creationId xmlns:p14="http://schemas.microsoft.com/office/powerpoint/2010/main" val="950010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7050" y="1652297"/>
            <a:ext cx="8823046" cy="4014577"/>
          </a:xfrm>
        </p:spPr>
        <p:txBody>
          <a:bodyPr/>
          <a:lstStyle/>
          <a:p>
            <a:pPr algn="l">
              <a:spcBef>
                <a:spcPts val="0"/>
              </a:spcBef>
              <a:spcAft>
                <a:spcPts val="1200"/>
              </a:spcAft>
            </a:pPr>
            <a:r>
              <a:rPr lang="en-US" dirty="0"/>
              <a:t>Students</a:t>
            </a:r>
          </a:p>
          <a:p>
            <a:pPr marL="342900" indent="-342900" algn="l">
              <a:spcBef>
                <a:spcPts val="0"/>
              </a:spcBef>
              <a:spcAft>
                <a:spcPts val="600"/>
              </a:spcAft>
              <a:buFont typeface="Arial" panose="020B0604020202020204" pitchFamily="34" charset="0"/>
              <a:buChar char="•"/>
            </a:pPr>
            <a:r>
              <a:rPr lang="en-US" dirty="0"/>
              <a:t>extend core knowledge to novel tasks and situations in a variety of academic subjects;</a:t>
            </a:r>
          </a:p>
          <a:p>
            <a:pPr marL="342900" indent="-342900" algn="l">
              <a:spcBef>
                <a:spcPts val="0"/>
              </a:spcBef>
              <a:spcAft>
                <a:spcPts val="600"/>
              </a:spcAft>
              <a:buFont typeface="Arial" panose="020B0604020202020204" pitchFamily="34" charset="0"/>
              <a:buChar char="•"/>
            </a:pPr>
            <a:r>
              <a:rPr lang="en-US" dirty="0"/>
              <a:t>learn and can apply theories relevant to a content area;</a:t>
            </a:r>
          </a:p>
          <a:p>
            <a:pPr marL="342900" indent="-342900" algn="l">
              <a:spcBef>
                <a:spcPts val="0"/>
              </a:spcBef>
              <a:spcAft>
                <a:spcPts val="600"/>
              </a:spcAft>
              <a:buFont typeface="Arial" panose="020B0604020202020204" pitchFamily="34" charset="0"/>
              <a:buChar char="•"/>
            </a:pPr>
            <a:r>
              <a:rPr lang="en-US" dirty="0"/>
              <a:t>enjoy and are able to rise to challenges requiring them to apply knowledge in non-routine ways; and</a:t>
            </a:r>
          </a:p>
          <a:p>
            <a:pPr marL="342900" indent="-342900" algn="l">
              <a:spcBef>
                <a:spcPts val="0"/>
              </a:spcBef>
              <a:spcAft>
                <a:spcPts val="600"/>
              </a:spcAft>
              <a:buFont typeface="Arial" panose="020B0604020202020204" pitchFamily="34" charset="0"/>
              <a:buChar char="•"/>
            </a:pPr>
            <a:r>
              <a:rPr lang="en-US" dirty="0"/>
              <a:t>apply facts, processes, and theories to real-world situations.</a:t>
            </a:r>
          </a:p>
          <a:p>
            <a:endParaRPr lang="en-US" sz="2200" dirty="0"/>
          </a:p>
        </p:txBody>
      </p:sp>
      <p:sp>
        <p:nvSpPr>
          <p:cNvPr id="9" name="Title 1"/>
          <p:cNvSpPr txBox="1">
            <a:spLocks/>
          </p:cNvSpPr>
          <p:nvPr/>
        </p:nvSpPr>
        <p:spPr bwMode="auto">
          <a:xfrm>
            <a:off x="609600" y="360947"/>
            <a:ext cx="1097280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fontScale="90000" lnSpcReduction="10000"/>
          </a:bodyPr>
          <a:lstStyle>
            <a:lvl1pPr algn="ctr" rtl="0" eaLnBrk="1" fontAlgn="base" hangingPunct="1">
              <a:spcBef>
                <a:spcPct val="0"/>
              </a:spcBef>
              <a:spcAft>
                <a:spcPct val="0"/>
              </a:spcAft>
              <a:defRPr sz="4000" b="1" i="0" kern="1200">
                <a:solidFill>
                  <a:schemeClr val="tx1">
                    <a:lumMod val="75000"/>
                    <a:lumOff val="25000"/>
                  </a:schemeClr>
                </a:solidFill>
                <a:latin typeface="Century Gothic" charset="0"/>
                <a:ea typeface="Century Gothic" charset="0"/>
                <a:cs typeface="Century Gothic" charset="0"/>
              </a:defRPr>
            </a:lvl1pPr>
            <a:lvl2pPr algn="ctr" rtl="0" eaLnBrk="1" fontAlgn="base" hangingPunct="1">
              <a:spcBef>
                <a:spcPct val="0"/>
              </a:spcBef>
              <a:spcAft>
                <a:spcPct val="0"/>
              </a:spcAft>
              <a:defRPr sz="5867">
                <a:solidFill>
                  <a:schemeClr val="tx1"/>
                </a:solidFill>
                <a:latin typeface="Calibri" charset="0"/>
              </a:defRPr>
            </a:lvl2pPr>
            <a:lvl3pPr algn="ctr" rtl="0" eaLnBrk="1" fontAlgn="base" hangingPunct="1">
              <a:spcBef>
                <a:spcPct val="0"/>
              </a:spcBef>
              <a:spcAft>
                <a:spcPct val="0"/>
              </a:spcAft>
              <a:defRPr sz="5867">
                <a:solidFill>
                  <a:schemeClr val="tx1"/>
                </a:solidFill>
                <a:latin typeface="Calibri" charset="0"/>
              </a:defRPr>
            </a:lvl3pPr>
            <a:lvl4pPr algn="ctr" rtl="0" eaLnBrk="1" fontAlgn="base" hangingPunct="1">
              <a:spcBef>
                <a:spcPct val="0"/>
              </a:spcBef>
              <a:spcAft>
                <a:spcPct val="0"/>
              </a:spcAft>
              <a:defRPr sz="5867">
                <a:solidFill>
                  <a:schemeClr val="tx1"/>
                </a:solidFill>
                <a:latin typeface="Calibri" charset="0"/>
              </a:defRPr>
            </a:lvl4pPr>
            <a:lvl5pPr algn="ctr" rtl="0" eaLnBrk="1" fontAlgn="base" hangingPunct="1">
              <a:spcBef>
                <a:spcPct val="0"/>
              </a:spcBef>
              <a:spcAft>
                <a:spcPct val="0"/>
              </a:spcAft>
              <a:defRPr sz="5867">
                <a:solidFill>
                  <a:schemeClr val="tx1"/>
                </a:solidFill>
                <a:latin typeface="Calibri" charset="0"/>
              </a:defRPr>
            </a:lvl5pPr>
            <a:lvl6pPr marL="609585" algn="ctr" rtl="0" eaLnBrk="1" fontAlgn="base" hangingPunct="1">
              <a:spcBef>
                <a:spcPct val="0"/>
              </a:spcBef>
              <a:spcAft>
                <a:spcPct val="0"/>
              </a:spcAft>
              <a:defRPr sz="5867">
                <a:solidFill>
                  <a:schemeClr val="tx1"/>
                </a:solidFill>
                <a:latin typeface="Calibri" charset="0"/>
              </a:defRPr>
            </a:lvl6pPr>
            <a:lvl7pPr marL="1219170" algn="ctr" rtl="0" eaLnBrk="1" fontAlgn="base" hangingPunct="1">
              <a:spcBef>
                <a:spcPct val="0"/>
              </a:spcBef>
              <a:spcAft>
                <a:spcPct val="0"/>
              </a:spcAft>
              <a:defRPr sz="5867">
                <a:solidFill>
                  <a:schemeClr val="tx1"/>
                </a:solidFill>
                <a:latin typeface="Calibri" charset="0"/>
              </a:defRPr>
            </a:lvl7pPr>
            <a:lvl8pPr marL="1828754" algn="ctr" rtl="0" eaLnBrk="1" fontAlgn="base" hangingPunct="1">
              <a:spcBef>
                <a:spcPct val="0"/>
              </a:spcBef>
              <a:spcAft>
                <a:spcPct val="0"/>
              </a:spcAft>
              <a:defRPr sz="5867">
                <a:solidFill>
                  <a:schemeClr val="tx1"/>
                </a:solidFill>
                <a:latin typeface="Calibri" charset="0"/>
              </a:defRPr>
            </a:lvl8pPr>
            <a:lvl9pPr marL="2438339" algn="ctr" rtl="0" eaLnBrk="1" fontAlgn="base" hangingPunct="1">
              <a:spcBef>
                <a:spcPct val="0"/>
              </a:spcBef>
              <a:spcAft>
                <a:spcPct val="0"/>
              </a:spcAft>
              <a:defRPr sz="5867">
                <a:solidFill>
                  <a:schemeClr val="tx1"/>
                </a:solidFill>
                <a:latin typeface="Calibri" charset="0"/>
              </a:defRPr>
            </a:lvl9pPr>
          </a:lstStyle>
          <a:p>
            <a:pPr defTabSz="914400"/>
            <a:r>
              <a:rPr lang="en-US" sz="4400" dirty="0"/>
              <a:t>What Does It Mean to</a:t>
            </a:r>
            <a:br>
              <a:rPr lang="en-US" sz="4400" dirty="0"/>
            </a:br>
            <a:r>
              <a:rPr lang="en-US" sz="4400" dirty="0"/>
              <a:t>Master Core Academic Content?</a:t>
            </a:r>
          </a:p>
        </p:txBody>
      </p:sp>
      <p:sp>
        <p:nvSpPr>
          <p:cNvPr id="10" name="Rectangle 9"/>
          <p:cNvSpPr/>
          <p:nvPr/>
        </p:nvSpPr>
        <p:spPr>
          <a:xfrm>
            <a:off x="242655" y="6219950"/>
            <a:ext cx="11199375" cy="307777"/>
          </a:xfrm>
          <a:prstGeom prst="rect">
            <a:avLst/>
          </a:prstGeom>
        </p:spPr>
        <p:txBody>
          <a:bodyPr wrap="square">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2"/>
              </a:rPr>
              <a:t>http://www.hewlett.org/uploads/documents/Deeper_Learning_Defined__April_2013.pdf</a:t>
            </a:r>
            <a:r>
              <a:rPr lang="en-US" sz="1400" dirty="0">
                <a:solidFill>
                  <a:schemeClr val="tx1">
                    <a:lumMod val="75000"/>
                    <a:lumOff val="25000"/>
                  </a:schemeClr>
                </a:solidFill>
              </a:rPr>
              <a:t> (accessed September 1, 2016)</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4340" y="2584185"/>
            <a:ext cx="2706624" cy="2706624"/>
          </a:xfrm>
          <a:prstGeom prst="rect">
            <a:avLst/>
          </a:prstGeom>
        </p:spPr>
      </p:pic>
    </p:spTree>
    <p:extLst>
      <p:ext uri="{BB962C8B-B14F-4D97-AF65-F5344CB8AC3E}">
        <p14:creationId xmlns:p14="http://schemas.microsoft.com/office/powerpoint/2010/main" val="27722845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6288"/>
            <a:ext cx="10972800" cy="1143000"/>
          </a:xfrm>
        </p:spPr>
        <p:txBody>
          <a:bodyPr>
            <a:normAutofit fontScale="90000"/>
          </a:bodyPr>
          <a:lstStyle/>
          <a:p>
            <a:r>
              <a:rPr lang="en-US" sz="4400" dirty="0"/>
              <a:t>What Does It Mean to Think Critically and Solve Complex Problems?</a:t>
            </a:r>
          </a:p>
        </p:txBody>
      </p:sp>
      <p:sp>
        <p:nvSpPr>
          <p:cNvPr id="3" name="Subtitle 2"/>
          <p:cNvSpPr>
            <a:spLocks noGrp="1"/>
          </p:cNvSpPr>
          <p:nvPr>
            <p:ph type="subTitle" idx="1"/>
          </p:nvPr>
        </p:nvSpPr>
        <p:spPr>
          <a:xfrm>
            <a:off x="609600" y="2021826"/>
            <a:ext cx="8429896" cy="3751262"/>
          </a:xfrm>
        </p:spPr>
        <p:txBody>
          <a:bodyPr>
            <a:normAutofit/>
          </a:bodyPr>
          <a:lstStyle/>
          <a:p>
            <a:pPr algn="l">
              <a:spcBef>
                <a:spcPts val="0"/>
              </a:spcBef>
              <a:spcAft>
                <a:spcPts val="1200"/>
              </a:spcAft>
            </a:pPr>
            <a:r>
              <a:rPr lang="en-US" dirty="0"/>
              <a:t>Students</a:t>
            </a:r>
          </a:p>
          <a:p>
            <a:pPr marL="342900" indent="-342900" algn="l">
              <a:spcBef>
                <a:spcPts val="0"/>
              </a:spcBef>
              <a:spcAft>
                <a:spcPts val="600"/>
              </a:spcAft>
              <a:buFont typeface="Arial" panose="020B0604020202020204" pitchFamily="34" charset="0"/>
              <a:buChar char="•"/>
            </a:pPr>
            <a:r>
              <a:rPr lang="en-US" dirty="0"/>
              <a:t>are familiar with and able to use tools and techniques specific to a content area;</a:t>
            </a:r>
          </a:p>
          <a:p>
            <a:pPr marL="342900" indent="-342900" algn="l">
              <a:spcBef>
                <a:spcPts val="0"/>
              </a:spcBef>
              <a:spcAft>
                <a:spcPts val="600"/>
              </a:spcAft>
              <a:buFont typeface="Arial" panose="020B0604020202020204" pitchFamily="34" charset="0"/>
              <a:buChar char="•"/>
            </a:pPr>
            <a:r>
              <a:rPr lang="en-US" dirty="0"/>
              <a:t>formulate problems and generate hypotheses;</a:t>
            </a:r>
          </a:p>
          <a:p>
            <a:pPr marL="342900" indent="-342900" algn="l">
              <a:spcBef>
                <a:spcPts val="0"/>
              </a:spcBef>
              <a:spcAft>
                <a:spcPts val="600"/>
              </a:spcAft>
              <a:buFont typeface="Arial" panose="020B0604020202020204" pitchFamily="34" charset="0"/>
              <a:buChar char="•"/>
            </a:pPr>
            <a:r>
              <a:rPr lang="en-US" dirty="0"/>
              <a:t>identify data and information needed to solve a problem; and</a:t>
            </a:r>
          </a:p>
          <a:p>
            <a:pPr marL="342900" indent="-342900" algn="l">
              <a:spcBef>
                <a:spcPts val="0"/>
              </a:spcBef>
              <a:spcAft>
                <a:spcPts val="600"/>
              </a:spcAft>
              <a:buFont typeface="Arial" panose="020B0604020202020204" pitchFamily="34" charset="0"/>
              <a:buChar char="•"/>
            </a:pPr>
            <a:r>
              <a:rPr lang="en-US" dirty="0"/>
              <a:t>apply tools and techniques specific to a content area to gather necessary data and information.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2946" y="2425319"/>
            <a:ext cx="2706624" cy="2706624"/>
          </a:xfrm>
          <a:prstGeom prst="rect">
            <a:avLst/>
          </a:prstGeom>
        </p:spPr>
      </p:pic>
      <p:sp>
        <p:nvSpPr>
          <p:cNvPr id="7" name="Rectangle 6"/>
          <p:cNvSpPr/>
          <p:nvPr/>
        </p:nvSpPr>
        <p:spPr>
          <a:xfrm>
            <a:off x="242655" y="6219950"/>
            <a:ext cx="11199375" cy="307777"/>
          </a:xfrm>
          <a:prstGeom prst="rect">
            <a:avLst/>
          </a:prstGeom>
        </p:spPr>
        <p:txBody>
          <a:bodyPr wrap="square">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4"/>
              </a:rPr>
              <a:t>http://www.hewlett.org/uploads/documents/Deeper_Learning_Defined__April_2013.pdf</a:t>
            </a:r>
            <a:r>
              <a:rPr lang="en-US" sz="1400" dirty="0">
                <a:solidFill>
                  <a:schemeClr val="tx1">
                    <a:lumMod val="75000"/>
                    <a:lumOff val="25000"/>
                  </a:schemeClr>
                </a:solidFill>
              </a:rPr>
              <a:t> (accessed September 1, 2016)</a:t>
            </a:r>
          </a:p>
        </p:txBody>
      </p:sp>
    </p:spTree>
    <p:extLst>
      <p:ext uri="{BB962C8B-B14F-4D97-AF65-F5344CB8AC3E}">
        <p14:creationId xmlns:p14="http://schemas.microsoft.com/office/powerpoint/2010/main" val="21510997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2108782"/>
            <a:ext cx="7580811" cy="3751262"/>
          </a:xfrm>
        </p:spPr>
        <p:txBody>
          <a:bodyPr/>
          <a:lstStyle/>
          <a:p>
            <a:pPr algn="l">
              <a:spcBef>
                <a:spcPts val="0"/>
              </a:spcBef>
              <a:spcAft>
                <a:spcPts val="1200"/>
              </a:spcAft>
            </a:pPr>
            <a:r>
              <a:rPr lang="en-US" dirty="0"/>
              <a:t>Students</a:t>
            </a:r>
          </a:p>
          <a:p>
            <a:pPr marL="342900" indent="-342900" algn="l">
              <a:spcBef>
                <a:spcPts val="0"/>
              </a:spcBef>
              <a:spcAft>
                <a:spcPts val="600"/>
              </a:spcAft>
              <a:buFont typeface="Arial" panose="020B0604020202020204" pitchFamily="34" charset="0"/>
              <a:buChar char="•"/>
            </a:pPr>
            <a:r>
              <a:rPr lang="en-US" dirty="0"/>
              <a:t>evaluate, integrate, and critically analyze multiple sources of information;</a:t>
            </a:r>
          </a:p>
          <a:p>
            <a:pPr marL="342900" indent="-342900" algn="l">
              <a:spcBef>
                <a:spcPts val="0"/>
              </a:spcBef>
              <a:spcAft>
                <a:spcPts val="600"/>
              </a:spcAft>
              <a:buFont typeface="Arial" panose="020B0604020202020204" pitchFamily="34" charset="0"/>
              <a:buChar char="•"/>
            </a:pPr>
            <a:r>
              <a:rPr lang="en-US" dirty="0"/>
              <a:t>monitor and refine the problem-solving process, based on available data;</a:t>
            </a:r>
          </a:p>
          <a:p>
            <a:pPr marL="342900" indent="-342900" algn="l">
              <a:spcBef>
                <a:spcPts val="0"/>
              </a:spcBef>
              <a:spcAft>
                <a:spcPts val="600"/>
              </a:spcAft>
              <a:buFont typeface="Arial" panose="020B0604020202020204" pitchFamily="34" charset="0"/>
              <a:buChar char="•"/>
            </a:pPr>
            <a:r>
              <a:rPr lang="en-US" dirty="0"/>
              <a:t>reason and construct justifiable arguments in support of a hypothesis; and</a:t>
            </a:r>
          </a:p>
          <a:p>
            <a:pPr marL="342900" indent="-342900" algn="l">
              <a:spcBef>
                <a:spcPts val="0"/>
              </a:spcBef>
              <a:spcAft>
                <a:spcPts val="600"/>
              </a:spcAft>
              <a:buFont typeface="Arial" panose="020B0604020202020204" pitchFamily="34" charset="0"/>
              <a:buChar char="•"/>
            </a:pPr>
            <a:r>
              <a:rPr lang="en-US" dirty="0"/>
              <a:t>persist to solve complex problems.</a:t>
            </a:r>
          </a:p>
          <a:p>
            <a:endParaRPr lang="en-US" sz="1400" dirty="0"/>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2946" y="2425319"/>
            <a:ext cx="2706624" cy="2706624"/>
          </a:xfrm>
          <a:prstGeom prst="rect">
            <a:avLst/>
          </a:prstGeom>
        </p:spPr>
      </p:pic>
      <p:sp>
        <p:nvSpPr>
          <p:cNvPr id="8" name="Title 1"/>
          <p:cNvSpPr>
            <a:spLocks noGrp="1"/>
          </p:cNvSpPr>
          <p:nvPr>
            <p:ph type="title"/>
          </p:nvPr>
        </p:nvSpPr>
        <p:spPr>
          <a:xfrm>
            <a:off x="609600" y="456288"/>
            <a:ext cx="10972800" cy="1143000"/>
          </a:xfrm>
        </p:spPr>
        <p:txBody>
          <a:bodyPr>
            <a:normAutofit fontScale="90000"/>
          </a:bodyPr>
          <a:lstStyle/>
          <a:p>
            <a:r>
              <a:rPr lang="en-US" sz="4400" dirty="0"/>
              <a:t>What Does It Mean to Think Critically and Solve Complex Problems?</a:t>
            </a:r>
          </a:p>
        </p:txBody>
      </p:sp>
      <p:sp>
        <p:nvSpPr>
          <p:cNvPr id="10" name="Rectangle 9"/>
          <p:cNvSpPr/>
          <p:nvPr/>
        </p:nvSpPr>
        <p:spPr>
          <a:xfrm>
            <a:off x="242655" y="6219950"/>
            <a:ext cx="11199375" cy="307777"/>
          </a:xfrm>
          <a:prstGeom prst="rect">
            <a:avLst/>
          </a:prstGeom>
        </p:spPr>
        <p:txBody>
          <a:bodyPr wrap="square">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4"/>
              </a:rPr>
              <a:t>http://www.hewlett.org/uploads/documents/Deeper_Learning_Defined__April_2013.pdf</a:t>
            </a:r>
            <a:r>
              <a:rPr lang="en-US" sz="1400" dirty="0">
                <a:solidFill>
                  <a:schemeClr val="tx1">
                    <a:lumMod val="75000"/>
                    <a:lumOff val="25000"/>
                  </a:schemeClr>
                </a:solidFill>
              </a:rPr>
              <a:t> (accessed September 1, 2016)</a:t>
            </a:r>
          </a:p>
        </p:txBody>
      </p:sp>
    </p:spTree>
    <p:extLst>
      <p:ext uri="{BB962C8B-B14F-4D97-AF65-F5344CB8AC3E}">
        <p14:creationId xmlns:p14="http://schemas.microsoft.com/office/powerpoint/2010/main" val="24741366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318" y="312093"/>
            <a:ext cx="11195364" cy="1143000"/>
          </a:xfrm>
        </p:spPr>
        <p:txBody>
          <a:bodyPr>
            <a:normAutofit fontScale="90000"/>
          </a:bodyPr>
          <a:lstStyle/>
          <a:p>
            <a:r>
              <a:rPr lang="en-US" sz="4400" dirty="0"/>
              <a:t>What Does It Mean to Work Collaboratively?</a:t>
            </a:r>
          </a:p>
        </p:txBody>
      </p:sp>
      <p:sp>
        <p:nvSpPr>
          <p:cNvPr id="3" name="Subtitle 2"/>
          <p:cNvSpPr>
            <a:spLocks noGrp="1"/>
          </p:cNvSpPr>
          <p:nvPr>
            <p:ph type="subTitle" idx="1"/>
          </p:nvPr>
        </p:nvSpPr>
        <p:spPr>
          <a:xfrm>
            <a:off x="609600" y="1925210"/>
            <a:ext cx="8351520" cy="3751262"/>
          </a:xfrm>
        </p:spPr>
        <p:txBody>
          <a:bodyPr>
            <a:normAutofit/>
          </a:bodyPr>
          <a:lstStyle/>
          <a:p>
            <a:pPr algn="l">
              <a:spcBef>
                <a:spcPts val="0"/>
              </a:spcBef>
              <a:spcAft>
                <a:spcPts val="1200"/>
              </a:spcAft>
            </a:pPr>
            <a:r>
              <a:rPr lang="en-US" dirty="0"/>
              <a:t>Students</a:t>
            </a:r>
          </a:p>
          <a:p>
            <a:pPr marL="342900" indent="-342900" algn="l">
              <a:spcBef>
                <a:spcPts val="0"/>
              </a:spcBef>
              <a:spcAft>
                <a:spcPts val="600"/>
              </a:spcAft>
              <a:buFont typeface="Arial" panose="020B0604020202020204" pitchFamily="34" charset="0"/>
              <a:buChar char="•"/>
            </a:pPr>
            <a:r>
              <a:rPr lang="en-US" dirty="0"/>
              <a:t>collaborate with others to complete tasks and solve problems;</a:t>
            </a:r>
          </a:p>
          <a:p>
            <a:pPr marL="342900" indent="-342900" algn="l">
              <a:spcBef>
                <a:spcPts val="0"/>
              </a:spcBef>
              <a:spcAft>
                <a:spcPts val="600"/>
              </a:spcAft>
              <a:buFont typeface="Arial" panose="020B0604020202020204" pitchFamily="34" charset="0"/>
              <a:buChar char="•"/>
            </a:pPr>
            <a:r>
              <a:rPr lang="en-US" dirty="0"/>
              <a:t>work as part of a group to identify group goals;</a:t>
            </a:r>
          </a:p>
          <a:p>
            <a:pPr marL="342900" indent="-342900" algn="l">
              <a:spcBef>
                <a:spcPts val="0"/>
              </a:spcBef>
              <a:spcAft>
                <a:spcPts val="600"/>
              </a:spcAft>
              <a:buFont typeface="Arial" panose="020B0604020202020204" pitchFamily="34" charset="0"/>
              <a:buChar char="•"/>
            </a:pPr>
            <a:r>
              <a:rPr lang="en-US" dirty="0"/>
              <a:t>participate in a team to plan problem-solving steps; and</a:t>
            </a:r>
          </a:p>
          <a:p>
            <a:pPr marL="342900" indent="-342900" algn="l">
              <a:spcBef>
                <a:spcPts val="0"/>
              </a:spcBef>
              <a:spcAft>
                <a:spcPts val="600"/>
              </a:spcAft>
              <a:buFont typeface="Arial" panose="020B0604020202020204" pitchFamily="34" charset="0"/>
              <a:buChar char="•"/>
            </a:pPr>
            <a:r>
              <a:rPr lang="en-US" dirty="0"/>
              <a:t>communicate and incorporate multiple points of view to meet group goals.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4734" y="2438700"/>
            <a:ext cx="2706624" cy="2706624"/>
          </a:xfrm>
          <a:prstGeom prst="rect">
            <a:avLst/>
          </a:prstGeom>
        </p:spPr>
      </p:pic>
      <p:sp>
        <p:nvSpPr>
          <p:cNvPr id="6" name="Rectangle 5"/>
          <p:cNvSpPr/>
          <p:nvPr/>
        </p:nvSpPr>
        <p:spPr>
          <a:xfrm>
            <a:off x="242655" y="6219950"/>
            <a:ext cx="11199375" cy="307777"/>
          </a:xfrm>
          <a:prstGeom prst="rect">
            <a:avLst/>
          </a:prstGeom>
        </p:spPr>
        <p:txBody>
          <a:bodyPr wrap="square">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4"/>
              </a:rPr>
              <a:t>http://www.hewlett.org/uploads/documents/Deeper_Learning_Defined__April_2013.pdf</a:t>
            </a:r>
            <a:r>
              <a:rPr lang="en-US" sz="1400" dirty="0">
                <a:solidFill>
                  <a:schemeClr val="tx1">
                    <a:lumMod val="75000"/>
                    <a:lumOff val="25000"/>
                  </a:schemeClr>
                </a:solidFill>
              </a:rPr>
              <a:t> (accessed September 1, 2016)</a:t>
            </a:r>
          </a:p>
        </p:txBody>
      </p:sp>
    </p:spTree>
    <p:extLst>
      <p:ext uri="{BB962C8B-B14F-4D97-AF65-F5344CB8AC3E}">
        <p14:creationId xmlns:p14="http://schemas.microsoft.com/office/powerpoint/2010/main" val="40195590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1455093"/>
            <a:ext cx="8408488" cy="4512570"/>
          </a:xfrm>
        </p:spPr>
        <p:txBody>
          <a:bodyPr>
            <a:noAutofit/>
          </a:bodyPr>
          <a:lstStyle/>
          <a:p>
            <a:pPr algn="l">
              <a:spcBef>
                <a:spcPts val="0"/>
              </a:spcBef>
              <a:spcAft>
                <a:spcPts val="1200"/>
              </a:spcAft>
            </a:pPr>
            <a:r>
              <a:rPr lang="en-US" dirty="0"/>
              <a:t>Students</a:t>
            </a:r>
          </a:p>
          <a:p>
            <a:pPr marL="342900" indent="-342900" algn="l">
              <a:spcBef>
                <a:spcPts val="0"/>
              </a:spcBef>
              <a:spcAft>
                <a:spcPts val="600"/>
              </a:spcAft>
              <a:buFont typeface="Arial" panose="020B0604020202020204" pitchFamily="34" charset="0"/>
              <a:buChar char="•"/>
            </a:pPr>
            <a:r>
              <a:rPr lang="en-US" dirty="0"/>
              <a:t>communicate complex concepts, written and oral;</a:t>
            </a:r>
          </a:p>
          <a:p>
            <a:pPr marL="342900" indent="-342900" algn="l">
              <a:spcBef>
                <a:spcPts val="0"/>
              </a:spcBef>
              <a:spcAft>
                <a:spcPts val="600"/>
              </a:spcAft>
              <a:buFont typeface="Arial" panose="020B0604020202020204" pitchFamily="34" charset="0"/>
              <a:buChar char="•"/>
            </a:pPr>
            <a:r>
              <a:rPr lang="en-US" dirty="0"/>
              <a:t>structure information and data meaningfully;</a:t>
            </a:r>
          </a:p>
          <a:p>
            <a:pPr marL="342900" indent="-342900" algn="l">
              <a:spcBef>
                <a:spcPts val="0"/>
              </a:spcBef>
              <a:spcAft>
                <a:spcPts val="600"/>
              </a:spcAft>
              <a:buFont typeface="Arial" panose="020B0604020202020204" pitchFamily="34" charset="0"/>
              <a:buChar char="•"/>
            </a:pPr>
            <a:r>
              <a:rPr lang="en-US" dirty="0"/>
              <a:t>listen to and incorporate feedback from others;</a:t>
            </a:r>
          </a:p>
          <a:p>
            <a:pPr marL="342900" indent="-342900" algn="l">
              <a:spcBef>
                <a:spcPts val="0"/>
              </a:spcBef>
              <a:spcAft>
                <a:spcPts val="600"/>
              </a:spcAft>
              <a:buFont typeface="Arial" panose="020B0604020202020204" pitchFamily="34" charset="0"/>
              <a:buChar char="•"/>
            </a:pPr>
            <a:r>
              <a:rPr lang="en-US" dirty="0"/>
              <a:t>provide constructive and appropriate feedback to peers;</a:t>
            </a:r>
          </a:p>
          <a:p>
            <a:pPr marL="342900" indent="-342900" algn="l">
              <a:spcBef>
                <a:spcPts val="0"/>
              </a:spcBef>
              <a:spcAft>
                <a:spcPts val="600"/>
              </a:spcAft>
              <a:buFont typeface="Arial" panose="020B0604020202020204" pitchFamily="34" charset="0"/>
              <a:buChar char="•"/>
            </a:pPr>
            <a:r>
              <a:rPr lang="en-US" dirty="0"/>
              <a:t>understand that creating a quality final communication requires review and revision of multiple drafts; and</a:t>
            </a:r>
          </a:p>
          <a:p>
            <a:pPr marL="342900" indent="-342900" algn="l">
              <a:spcBef>
                <a:spcPts val="0"/>
              </a:spcBef>
              <a:spcAft>
                <a:spcPts val="600"/>
              </a:spcAft>
              <a:buFont typeface="Arial" panose="020B0604020202020204" pitchFamily="34" charset="0"/>
              <a:buChar char="•"/>
            </a:pPr>
            <a:r>
              <a:rPr lang="en-US" dirty="0"/>
              <a:t>tailor their message for the intended audience.</a:t>
            </a:r>
          </a:p>
        </p:txBody>
      </p:sp>
      <p:sp>
        <p:nvSpPr>
          <p:cNvPr id="8" name="Title 1"/>
          <p:cNvSpPr>
            <a:spLocks noGrp="1"/>
          </p:cNvSpPr>
          <p:nvPr>
            <p:ph type="title"/>
          </p:nvPr>
        </p:nvSpPr>
        <p:spPr>
          <a:xfrm>
            <a:off x="498318" y="312093"/>
            <a:ext cx="11195364" cy="1143000"/>
          </a:xfrm>
        </p:spPr>
        <p:txBody>
          <a:bodyPr>
            <a:normAutofit fontScale="90000"/>
          </a:bodyPr>
          <a:lstStyle/>
          <a:p>
            <a:r>
              <a:rPr lang="en-US" sz="4400" dirty="0"/>
              <a:t>What Does It Mean to Work Collaboratively?</a:t>
            </a:r>
          </a:p>
        </p:txBody>
      </p:sp>
      <p:sp>
        <p:nvSpPr>
          <p:cNvPr id="9" name="Rectangle 8"/>
          <p:cNvSpPr/>
          <p:nvPr/>
        </p:nvSpPr>
        <p:spPr>
          <a:xfrm>
            <a:off x="242655" y="6219950"/>
            <a:ext cx="11199375" cy="307777"/>
          </a:xfrm>
          <a:prstGeom prst="rect">
            <a:avLst/>
          </a:prstGeom>
        </p:spPr>
        <p:txBody>
          <a:bodyPr wrap="square">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3"/>
              </a:rPr>
              <a:t>http://www.hewlett.org/uploads/documents/Deeper_Learning_Defined__April_2013.pdf</a:t>
            </a:r>
            <a:r>
              <a:rPr lang="en-US" sz="1400" dirty="0">
                <a:solidFill>
                  <a:schemeClr val="tx1">
                    <a:lumMod val="75000"/>
                    <a:lumOff val="25000"/>
                  </a:schemeClr>
                </a:solidFill>
              </a:rPr>
              <a:t> (accessed September 1, 2016)</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4734" y="2438700"/>
            <a:ext cx="2706624" cy="2706624"/>
          </a:xfrm>
          <a:prstGeom prst="rect">
            <a:avLst/>
          </a:prstGeom>
        </p:spPr>
      </p:pic>
    </p:spTree>
    <p:extLst>
      <p:ext uri="{BB962C8B-B14F-4D97-AF65-F5344CB8AC3E}">
        <p14:creationId xmlns:p14="http://schemas.microsoft.com/office/powerpoint/2010/main" val="25567420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7525"/>
            <a:ext cx="10972800" cy="1143000"/>
          </a:xfrm>
        </p:spPr>
        <p:txBody>
          <a:bodyPr>
            <a:normAutofit fontScale="90000"/>
          </a:bodyPr>
          <a:lstStyle/>
          <a:p>
            <a:r>
              <a:rPr lang="en-US" sz="4400" dirty="0"/>
              <a:t>What Does It Mean to Learn How to Learn?</a:t>
            </a:r>
          </a:p>
        </p:txBody>
      </p:sp>
      <p:sp>
        <p:nvSpPr>
          <p:cNvPr id="3" name="Subtitle 2"/>
          <p:cNvSpPr>
            <a:spLocks noGrp="1"/>
          </p:cNvSpPr>
          <p:nvPr>
            <p:ph type="subTitle" idx="1"/>
          </p:nvPr>
        </p:nvSpPr>
        <p:spPr>
          <a:xfrm>
            <a:off x="476249" y="1130050"/>
            <a:ext cx="8715375" cy="5089900"/>
          </a:xfrm>
        </p:spPr>
        <p:txBody>
          <a:bodyPr>
            <a:noAutofit/>
          </a:bodyPr>
          <a:lstStyle/>
          <a:p>
            <a:pPr algn="l"/>
            <a:r>
              <a:rPr lang="en-US" sz="2340" dirty="0"/>
              <a:t>Students </a:t>
            </a:r>
          </a:p>
          <a:p>
            <a:pPr marL="342900" indent="-342900" algn="l">
              <a:buFont typeface="Arial" panose="020B0604020202020204" pitchFamily="34" charset="0"/>
              <a:buChar char="•"/>
            </a:pPr>
            <a:r>
              <a:rPr lang="en-US" sz="2340" dirty="0"/>
              <a:t>set a goal for each learning task, monitor progress, and adapt their approach as needed;</a:t>
            </a:r>
          </a:p>
          <a:p>
            <a:pPr marL="342900" indent="-342900" algn="l">
              <a:buFont typeface="Arial" panose="020B0604020202020204" pitchFamily="34" charset="0"/>
              <a:buChar char="•"/>
            </a:pPr>
            <a:r>
              <a:rPr lang="en-US" sz="2340" dirty="0"/>
              <a:t>know and can apply a variety of study skills and strategies; </a:t>
            </a:r>
          </a:p>
          <a:p>
            <a:pPr marL="342900" indent="-342900" algn="l">
              <a:buFont typeface="Arial" panose="020B0604020202020204" pitchFamily="34" charset="0"/>
              <a:buChar char="•"/>
            </a:pPr>
            <a:r>
              <a:rPr lang="en-US" sz="2340" dirty="0"/>
              <a:t>monitor their comprehension, recognize when they encounter obstacles, diagnose barriers to their success, and select appropriate strategies to work through them;</a:t>
            </a:r>
          </a:p>
          <a:p>
            <a:pPr marL="342900" indent="-342900" algn="l">
              <a:buFont typeface="Arial" panose="020B0604020202020204" pitchFamily="34" charset="0"/>
              <a:buChar char="•"/>
            </a:pPr>
            <a:r>
              <a:rPr lang="en-US" sz="2340" dirty="0"/>
              <a:t>work well independently but ask for help when they need it; and</a:t>
            </a:r>
          </a:p>
          <a:p>
            <a:pPr marL="342900" indent="-342900" algn="l">
              <a:buFont typeface="Arial" panose="020B0604020202020204" pitchFamily="34" charset="0"/>
              <a:buChar char="•"/>
            </a:pPr>
            <a:r>
              <a:rPr lang="en-US" sz="2340" dirty="0"/>
              <a:t>routinely reflect on their learning experiences and apply insights to subsequent situations.</a:t>
            </a:r>
          </a:p>
        </p:txBody>
      </p:sp>
      <p:sp>
        <p:nvSpPr>
          <p:cNvPr id="7" name="Rectangle 6"/>
          <p:cNvSpPr/>
          <p:nvPr/>
        </p:nvSpPr>
        <p:spPr>
          <a:xfrm>
            <a:off x="242655" y="6219950"/>
            <a:ext cx="11199375" cy="307777"/>
          </a:xfrm>
          <a:prstGeom prst="rect">
            <a:avLst/>
          </a:prstGeom>
        </p:spPr>
        <p:txBody>
          <a:bodyPr wrap="square">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3"/>
              </a:rPr>
              <a:t>http://www.hewlett.org/uploads/documents/Deeper_Learning_Defined__April_2013.pdf</a:t>
            </a:r>
            <a:r>
              <a:rPr lang="en-US" sz="1400" dirty="0">
                <a:solidFill>
                  <a:schemeClr val="tx1">
                    <a:lumMod val="75000"/>
                    <a:lumOff val="25000"/>
                  </a:schemeClr>
                </a:solidFill>
              </a:rPr>
              <a:t> (accessed September 1, 2016)</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5196" y="2388398"/>
            <a:ext cx="2706624" cy="2706624"/>
          </a:xfrm>
          <a:prstGeom prst="rect">
            <a:avLst/>
          </a:prstGeom>
        </p:spPr>
      </p:pic>
    </p:spTree>
    <p:extLst>
      <p:ext uri="{BB962C8B-B14F-4D97-AF65-F5344CB8AC3E}">
        <p14:creationId xmlns:p14="http://schemas.microsoft.com/office/powerpoint/2010/main" val="3578355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0682" y="1081926"/>
            <a:ext cx="9173963" cy="5138023"/>
          </a:xfrm>
        </p:spPr>
        <p:txBody>
          <a:bodyPr/>
          <a:lstStyle/>
          <a:p>
            <a:pPr algn="l">
              <a:spcBef>
                <a:spcPts val="0"/>
              </a:spcBef>
              <a:spcAft>
                <a:spcPts val="600"/>
              </a:spcAft>
            </a:pPr>
            <a:r>
              <a:rPr lang="en-US" sz="2300" dirty="0"/>
              <a:t>Students</a:t>
            </a:r>
          </a:p>
          <a:p>
            <a:pPr marL="342900" indent="-342900" algn="l">
              <a:spcBef>
                <a:spcPts val="0"/>
              </a:spcBef>
              <a:spcAft>
                <a:spcPts val="600"/>
              </a:spcAft>
              <a:buFont typeface="Arial" panose="020B0604020202020204" pitchFamily="34" charset="0"/>
              <a:buChar char="•"/>
            </a:pPr>
            <a:r>
              <a:rPr lang="en-US" sz="2300" dirty="0"/>
              <a:t>are aware of their strengths and weaknesses and know when to work harder;</a:t>
            </a:r>
          </a:p>
          <a:p>
            <a:pPr marL="342900" indent="-342900" algn="l">
              <a:spcBef>
                <a:spcPts val="0"/>
              </a:spcBef>
              <a:spcAft>
                <a:spcPts val="600"/>
              </a:spcAft>
              <a:buFont typeface="Arial" panose="020B0604020202020204" pitchFamily="34" charset="0"/>
              <a:buChar char="•"/>
            </a:pPr>
            <a:r>
              <a:rPr lang="en-US" sz="2300" dirty="0"/>
              <a:t>identify and work toward lifelong learning and academic goals;</a:t>
            </a:r>
          </a:p>
          <a:p>
            <a:pPr marL="342900" indent="-342900" algn="l">
              <a:spcBef>
                <a:spcPts val="0"/>
              </a:spcBef>
              <a:spcAft>
                <a:spcPts val="600"/>
              </a:spcAft>
              <a:buFont typeface="Arial" panose="020B0604020202020204" pitchFamily="34" charset="0"/>
              <a:buChar char="•"/>
            </a:pPr>
            <a:r>
              <a:rPr lang="en-US" sz="2300" dirty="0"/>
              <a:t>are prepared to meet changing expectations in a variety</a:t>
            </a:r>
            <a:br>
              <a:rPr lang="en-US" sz="2300" dirty="0"/>
            </a:br>
            <a:r>
              <a:rPr lang="en-US" sz="2300" dirty="0"/>
              <a:t>of academic and social environments;</a:t>
            </a:r>
          </a:p>
          <a:p>
            <a:pPr marL="342900" indent="-342900" algn="l">
              <a:spcBef>
                <a:spcPts val="0"/>
              </a:spcBef>
              <a:spcAft>
                <a:spcPts val="600"/>
              </a:spcAft>
              <a:buFont typeface="Arial" panose="020B0604020202020204" pitchFamily="34" charset="0"/>
              <a:buChar char="•"/>
            </a:pPr>
            <a:r>
              <a:rPr lang="en-US" sz="2300" dirty="0"/>
              <a:t>delay gratification and maintain momentum until they </a:t>
            </a:r>
            <a:br>
              <a:rPr lang="en-US" sz="2300" dirty="0"/>
            </a:br>
            <a:r>
              <a:rPr lang="en-US" sz="2300" dirty="0"/>
              <a:t>reach their goal;</a:t>
            </a:r>
          </a:p>
          <a:p>
            <a:pPr marL="342900" indent="-342900" algn="l">
              <a:spcBef>
                <a:spcPts val="0"/>
              </a:spcBef>
              <a:spcAft>
                <a:spcPts val="600"/>
              </a:spcAft>
              <a:buFont typeface="Arial" panose="020B0604020202020204" pitchFamily="34" charset="0"/>
              <a:buChar char="•"/>
            </a:pPr>
            <a:r>
              <a:rPr lang="en-US" sz="2300" dirty="0"/>
              <a:t>use failures and setbacks as opportunities to improve;</a:t>
            </a:r>
          </a:p>
          <a:p>
            <a:pPr marL="342900" indent="-342900" algn="l">
              <a:spcBef>
                <a:spcPts val="0"/>
              </a:spcBef>
              <a:spcAft>
                <a:spcPts val="600"/>
              </a:spcAft>
              <a:buFont typeface="Arial" panose="020B0604020202020204" pitchFamily="34" charset="0"/>
              <a:buChar char="•"/>
            </a:pPr>
            <a:r>
              <a:rPr lang="en-US" sz="2300" dirty="0"/>
              <a:t>care about the quality of their work; and</a:t>
            </a:r>
          </a:p>
          <a:p>
            <a:pPr marL="342900" indent="-342900" algn="l">
              <a:spcBef>
                <a:spcPts val="0"/>
              </a:spcBef>
              <a:spcAft>
                <a:spcPts val="600"/>
              </a:spcAft>
              <a:buFont typeface="Arial" panose="020B0604020202020204" pitchFamily="34" charset="0"/>
              <a:buChar char="•"/>
            </a:pPr>
            <a:r>
              <a:rPr lang="en-US" sz="2300" dirty="0"/>
              <a:t>continue looking for new ways to learn challenging material.</a:t>
            </a:r>
          </a:p>
          <a:p>
            <a:pPr marL="342900" indent="-342900" algn="l">
              <a:buFont typeface="Arial" panose="020B0604020202020204" pitchFamily="34" charset="0"/>
              <a:buChar char="•"/>
            </a:pPr>
            <a:endParaRPr lang="en-US" sz="16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5196" y="2388398"/>
            <a:ext cx="2706624" cy="2706624"/>
          </a:xfrm>
          <a:prstGeom prst="rect">
            <a:avLst/>
          </a:prstGeom>
        </p:spPr>
      </p:pic>
      <p:sp>
        <p:nvSpPr>
          <p:cNvPr id="6" name="Rectangle 5"/>
          <p:cNvSpPr/>
          <p:nvPr/>
        </p:nvSpPr>
        <p:spPr>
          <a:xfrm>
            <a:off x="242655" y="6219950"/>
            <a:ext cx="11199375" cy="307777"/>
          </a:xfrm>
          <a:prstGeom prst="rect">
            <a:avLst/>
          </a:prstGeom>
        </p:spPr>
        <p:txBody>
          <a:bodyPr wrap="square">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3"/>
              </a:rPr>
              <a:t>http://www.hewlett.org/uploads/documents/Deeper_Learning_Defined__April_2013.pdf</a:t>
            </a:r>
            <a:r>
              <a:rPr lang="en-US" sz="1400" dirty="0">
                <a:solidFill>
                  <a:schemeClr val="tx1">
                    <a:lumMod val="75000"/>
                    <a:lumOff val="25000"/>
                  </a:schemeClr>
                </a:solidFill>
              </a:rPr>
              <a:t> (accessed September 1, 2016)</a:t>
            </a:r>
          </a:p>
        </p:txBody>
      </p:sp>
      <p:sp>
        <p:nvSpPr>
          <p:cNvPr id="12" name="Title 1"/>
          <p:cNvSpPr>
            <a:spLocks noGrp="1"/>
          </p:cNvSpPr>
          <p:nvPr>
            <p:ph type="title"/>
          </p:nvPr>
        </p:nvSpPr>
        <p:spPr>
          <a:xfrm>
            <a:off x="609600" y="167525"/>
            <a:ext cx="10972800" cy="1143000"/>
          </a:xfrm>
        </p:spPr>
        <p:txBody>
          <a:bodyPr>
            <a:normAutofit fontScale="90000"/>
          </a:bodyPr>
          <a:lstStyle/>
          <a:p>
            <a:r>
              <a:rPr lang="en-US" sz="4400" dirty="0"/>
              <a:t>What Does It Mean to Learn How to Learn?</a:t>
            </a:r>
          </a:p>
        </p:txBody>
      </p:sp>
    </p:spTree>
    <p:extLst>
      <p:ext uri="{BB962C8B-B14F-4D97-AF65-F5344CB8AC3E}">
        <p14:creationId xmlns:p14="http://schemas.microsoft.com/office/powerpoint/2010/main" val="1372558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1875452"/>
            <a:ext cx="10972800" cy="4096139"/>
          </a:xfrm>
        </p:spPr>
        <p:txBody>
          <a:bodyPr>
            <a:normAutofit lnSpcReduction="10000"/>
          </a:bodyPr>
          <a:lstStyle/>
          <a:p>
            <a:pPr marL="342900" indent="-342900" algn="l">
              <a:lnSpc>
                <a:spcPct val="110000"/>
              </a:lnSpc>
              <a:spcBef>
                <a:spcPts val="0"/>
              </a:spcBef>
              <a:spcAft>
                <a:spcPts val="1200"/>
              </a:spcAft>
              <a:buFont typeface="Arial" charset="0"/>
              <a:buChar char="•"/>
            </a:pPr>
            <a:r>
              <a:rPr lang="en-US" dirty="0">
                <a:hlinkClick r:id="rId2" action="ppaction://hlinksldjump"/>
              </a:rPr>
              <a:t>What Is Deeper Learning and Why Does It Matter?</a:t>
            </a:r>
            <a:endParaRPr lang="en-US" dirty="0"/>
          </a:p>
          <a:p>
            <a:pPr marL="342900" indent="-342900" algn="l">
              <a:lnSpc>
                <a:spcPct val="110000"/>
              </a:lnSpc>
              <a:spcBef>
                <a:spcPts val="0"/>
              </a:spcBef>
              <a:spcAft>
                <a:spcPts val="1200"/>
              </a:spcAft>
              <a:buFont typeface="Arial" charset="0"/>
              <a:buChar char="•"/>
            </a:pPr>
            <a:r>
              <a:rPr lang="en-US" dirty="0">
                <a:hlinkClick r:id="rId3" action="ppaction://hlinksldjump"/>
              </a:rPr>
              <a:t>Deeper Learning: What Does the Research Say?</a:t>
            </a:r>
            <a:endParaRPr lang="en-US" dirty="0"/>
          </a:p>
          <a:p>
            <a:pPr marL="342900" indent="-342900" algn="l">
              <a:lnSpc>
                <a:spcPct val="110000"/>
              </a:lnSpc>
              <a:spcBef>
                <a:spcPts val="0"/>
              </a:spcBef>
              <a:spcAft>
                <a:spcPts val="1200"/>
              </a:spcAft>
              <a:buFont typeface="Arial" charset="0"/>
              <a:buChar char="•"/>
            </a:pPr>
            <a:r>
              <a:rPr lang="en-US" dirty="0">
                <a:hlinkClick r:id="rId4" action="ppaction://hlinksldjump"/>
              </a:rPr>
              <a:t>What Does ESSA Say?: Opportunities to Expand Deeper Learning</a:t>
            </a:r>
            <a:endParaRPr lang="en-US" dirty="0"/>
          </a:p>
          <a:p>
            <a:pPr marL="342900" indent="-342900" algn="l">
              <a:lnSpc>
                <a:spcPct val="110000"/>
              </a:lnSpc>
              <a:spcBef>
                <a:spcPts val="0"/>
              </a:spcBef>
              <a:spcAft>
                <a:spcPts val="1200"/>
              </a:spcAft>
              <a:buFont typeface="Arial" charset="0"/>
              <a:buChar char="•"/>
            </a:pPr>
            <a:r>
              <a:rPr lang="en-US" dirty="0">
                <a:hlinkClick r:id="rId5" action="ppaction://hlinksldjump"/>
              </a:rPr>
              <a:t>Deeper Learning: Information for Educators</a:t>
            </a:r>
            <a:endParaRPr lang="en-US" dirty="0"/>
          </a:p>
          <a:p>
            <a:pPr marL="342900" indent="-342900" algn="l">
              <a:lnSpc>
                <a:spcPct val="110000"/>
              </a:lnSpc>
              <a:spcBef>
                <a:spcPts val="0"/>
              </a:spcBef>
              <a:spcAft>
                <a:spcPts val="1200"/>
              </a:spcAft>
              <a:buFont typeface="Arial" charset="0"/>
              <a:buChar char="•"/>
            </a:pPr>
            <a:r>
              <a:rPr lang="en-US" dirty="0">
                <a:hlinkClick r:id="rId6" action="ppaction://hlinksldjump"/>
              </a:rPr>
              <a:t>Moving from Grass “Tops” to Grass “Roots”: Policies, Procedures, and Practices</a:t>
            </a:r>
            <a:endParaRPr lang="en-US" dirty="0"/>
          </a:p>
          <a:p>
            <a:pPr marL="342900" indent="-342900" algn="l">
              <a:lnSpc>
                <a:spcPct val="110000"/>
              </a:lnSpc>
              <a:spcBef>
                <a:spcPts val="0"/>
              </a:spcBef>
              <a:spcAft>
                <a:spcPts val="1200"/>
              </a:spcAft>
              <a:buFont typeface="Arial" charset="0"/>
              <a:buChar char="•"/>
            </a:pPr>
            <a:r>
              <a:rPr lang="en-US" dirty="0">
                <a:hlinkClick r:id="rId7" action="ppaction://hlinksldjump"/>
              </a:rPr>
              <a:t>Research and Resources</a:t>
            </a:r>
            <a:endParaRPr lang="en-US" dirty="0"/>
          </a:p>
          <a:p>
            <a:pPr marL="342900" indent="-342900" algn="l">
              <a:lnSpc>
                <a:spcPct val="110000"/>
              </a:lnSpc>
              <a:spcBef>
                <a:spcPts val="0"/>
              </a:spcBef>
              <a:spcAft>
                <a:spcPts val="1200"/>
              </a:spcAft>
              <a:buFont typeface="Arial" charset="0"/>
              <a:buChar char="•"/>
            </a:pPr>
            <a:r>
              <a:rPr lang="en-US" dirty="0">
                <a:hlinkClick r:id="rId8" action="ppaction://hlinksldjump"/>
              </a:rPr>
              <a:t>Planning and Implementation Tools</a:t>
            </a:r>
            <a:endParaRPr lang="en-US" dirty="0"/>
          </a:p>
        </p:txBody>
      </p:sp>
      <p:sp>
        <p:nvSpPr>
          <p:cNvPr id="4" name="Left Arrow 3"/>
          <p:cNvSpPr/>
          <p:nvPr/>
        </p:nvSpPr>
        <p:spPr>
          <a:xfrm>
            <a:off x="8623184" y="970781"/>
            <a:ext cx="3290987" cy="1776046"/>
          </a:xfrm>
          <a:prstGeom prst="leftArrow">
            <a:avLst>
              <a:gd name="adj1" fmla="val 64041"/>
              <a:gd name="adj2" fmla="val 6053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t>Click to navigate to a section of interest</a:t>
            </a:r>
          </a:p>
        </p:txBody>
      </p:sp>
      <p:sp>
        <p:nvSpPr>
          <p:cNvPr id="6" name="Title 1"/>
          <p:cNvSpPr txBox="1">
            <a:spLocks/>
          </p:cNvSpPr>
          <p:nvPr/>
        </p:nvSpPr>
        <p:spPr bwMode="auto">
          <a:xfrm>
            <a:off x="609600" y="540512"/>
            <a:ext cx="10972800" cy="60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i="0" kern="1200">
                <a:solidFill>
                  <a:schemeClr val="tx1">
                    <a:lumMod val="75000"/>
                    <a:lumOff val="25000"/>
                  </a:schemeClr>
                </a:solidFill>
                <a:latin typeface="Century Gothic" charset="0"/>
                <a:ea typeface="Century Gothic" charset="0"/>
                <a:cs typeface="Century Gothic" charset="0"/>
              </a:defRPr>
            </a:lvl1pPr>
            <a:lvl2pPr algn="ctr" rtl="0" eaLnBrk="1" fontAlgn="base" hangingPunct="1">
              <a:spcBef>
                <a:spcPct val="0"/>
              </a:spcBef>
              <a:spcAft>
                <a:spcPct val="0"/>
              </a:spcAft>
              <a:defRPr sz="5867">
                <a:solidFill>
                  <a:schemeClr val="tx1"/>
                </a:solidFill>
                <a:latin typeface="Calibri" charset="0"/>
              </a:defRPr>
            </a:lvl2pPr>
            <a:lvl3pPr algn="ctr" rtl="0" eaLnBrk="1" fontAlgn="base" hangingPunct="1">
              <a:spcBef>
                <a:spcPct val="0"/>
              </a:spcBef>
              <a:spcAft>
                <a:spcPct val="0"/>
              </a:spcAft>
              <a:defRPr sz="5867">
                <a:solidFill>
                  <a:schemeClr val="tx1"/>
                </a:solidFill>
                <a:latin typeface="Calibri" charset="0"/>
              </a:defRPr>
            </a:lvl3pPr>
            <a:lvl4pPr algn="ctr" rtl="0" eaLnBrk="1" fontAlgn="base" hangingPunct="1">
              <a:spcBef>
                <a:spcPct val="0"/>
              </a:spcBef>
              <a:spcAft>
                <a:spcPct val="0"/>
              </a:spcAft>
              <a:defRPr sz="5867">
                <a:solidFill>
                  <a:schemeClr val="tx1"/>
                </a:solidFill>
                <a:latin typeface="Calibri" charset="0"/>
              </a:defRPr>
            </a:lvl4pPr>
            <a:lvl5pPr algn="ctr" rtl="0" eaLnBrk="1" fontAlgn="base" hangingPunct="1">
              <a:spcBef>
                <a:spcPct val="0"/>
              </a:spcBef>
              <a:spcAft>
                <a:spcPct val="0"/>
              </a:spcAft>
              <a:defRPr sz="5867">
                <a:solidFill>
                  <a:schemeClr val="tx1"/>
                </a:solidFill>
                <a:latin typeface="Calibri" charset="0"/>
              </a:defRPr>
            </a:lvl5pPr>
            <a:lvl6pPr marL="609585" algn="ctr" rtl="0" eaLnBrk="1" fontAlgn="base" hangingPunct="1">
              <a:spcBef>
                <a:spcPct val="0"/>
              </a:spcBef>
              <a:spcAft>
                <a:spcPct val="0"/>
              </a:spcAft>
              <a:defRPr sz="5867">
                <a:solidFill>
                  <a:schemeClr val="tx1"/>
                </a:solidFill>
                <a:latin typeface="Calibri" charset="0"/>
              </a:defRPr>
            </a:lvl6pPr>
            <a:lvl7pPr marL="1219170" algn="ctr" rtl="0" eaLnBrk="1" fontAlgn="base" hangingPunct="1">
              <a:spcBef>
                <a:spcPct val="0"/>
              </a:spcBef>
              <a:spcAft>
                <a:spcPct val="0"/>
              </a:spcAft>
              <a:defRPr sz="5867">
                <a:solidFill>
                  <a:schemeClr val="tx1"/>
                </a:solidFill>
                <a:latin typeface="Calibri" charset="0"/>
              </a:defRPr>
            </a:lvl7pPr>
            <a:lvl8pPr marL="1828754" algn="ctr" rtl="0" eaLnBrk="1" fontAlgn="base" hangingPunct="1">
              <a:spcBef>
                <a:spcPct val="0"/>
              </a:spcBef>
              <a:spcAft>
                <a:spcPct val="0"/>
              </a:spcAft>
              <a:defRPr sz="5867">
                <a:solidFill>
                  <a:schemeClr val="tx1"/>
                </a:solidFill>
                <a:latin typeface="Calibri" charset="0"/>
              </a:defRPr>
            </a:lvl8pPr>
            <a:lvl9pPr marL="2438339" algn="ctr" rtl="0" eaLnBrk="1" fontAlgn="base" hangingPunct="1">
              <a:spcBef>
                <a:spcPct val="0"/>
              </a:spcBef>
              <a:spcAft>
                <a:spcPct val="0"/>
              </a:spcAft>
              <a:defRPr sz="5867">
                <a:solidFill>
                  <a:schemeClr val="tx1"/>
                </a:solidFill>
                <a:latin typeface="Calibri" charset="0"/>
              </a:defRPr>
            </a:lvl9pPr>
          </a:lstStyle>
          <a:p>
            <a:pPr defTabSz="914400"/>
            <a:r>
              <a:rPr lang="en-US" dirty="0"/>
              <a:t>Table of Contents</a:t>
            </a:r>
          </a:p>
        </p:txBody>
      </p:sp>
    </p:spTree>
    <p:extLst>
      <p:ext uri="{BB962C8B-B14F-4D97-AF65-F5344CB8AC3E}">
        <p14:creationId xmlns:p14="http://schemas.microsoft.com/office/powerpoint/2010/main" val="53533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 fill="hold"/>
                                        <p:tgtEl>
                                          <p:spTgt spid="4"/>
                                        </p:tgtEl>
                                        <p:attrNameLst>
                                          <p:attrName>ppt_w</p:attrName>
                                        </p:attrNameLst>
                                      </p:cBhvr>
                                      <p:tavLst>
                                        <p:tav tm="0">
                                          <p:val>
                                            <p:fltVal val="0"/>
                                          </p:val>
                                        </p:tav>
                                        <p:tav tm="100000">
                                          <p:val>
                                            <p:strVal val="#ppt_w"/>
                                          </p:val>
                                        </p:tav>
                                      </p:tavLst>
                                    </p:anim>
                                    <p:anim calcmode="lin" valueType="num">
                                      <p:cBhvr>
                                        <p:cTn id="8" dur="300" fill="hold"/>
                                        <p:tgtEl>
                                          <p:spTgt spid="4"/>
                                        </p:tgtEl>
                                        <p:attrNameLst>
                                          <p:attrName>ppt_h</p:attrName>
                                        </p:attrNameLst>
                                      </p:cBhvr>
                                      <p:tavLst>
                                        <p:tav tm="0">
                                          <p:val>
                                            <p:fltVal val="0"/>
                                          </p:val>
                                        </p:tav>
                                        <p:tav tm="100000">
                                          <p:val>
                                            <p:strVal val="#ppt_h"/>
                                          </p:val>
                                        </p:tav>
                                      </p:tavLst>
                                    </p:anim>
                                    <p:animEffect transition="in" filter="fade">
                                      <p:cBhvr>
                                        <p:cTn id="9" dur="300"/>
                                        <p:tgtEl>
                                          <p:spTgt spid="4"/>
                                        </p:tgtEl>
                                      </p:cBhvr>
                                    </p:animEffect>
                                  </p:childTnLst>
                                </p:cTn>
                              </p:par>
                            </p:childTnLst>
                          </p:cTn>
                        </p:par>
                        <p:par>
                          <p:cTn id="10" fill="hold">
                            <p:stCondLst>
                              <p:cond delay="300"/>
                            </p:stCondLst>
                            <p:childTnLst>
                              <p:par>
                                <p:cTn id="11" presetID="63" presetClass="path" presetSubtype="0" repeatCount="2000" accel="50000" decel="50000" autoRev="1" fill="hold" grpId="1" nodeType="afterEffect">
                                  <p:stCondLst>
                                    <p:cond delay="0"/>
                                  </p:stCondLst>
                                  <p:childTnLst>
                                    <p:animMotion origin="layout" path="M 4.16667E-6 -3.7037E-6 L 0.08606 -3.7037E-6 " pathEditMode="relative" rAng="0" ptsTypes="AA">
                                      <p:cBhvr>
                                        <p:cTn id="12" dur="1000" fill="hold"/>
                                        <p:tgtEl>
                                          <p:spTgt spid="4"/>
                                        </p:tgtEl>
                                        <p:attrNameLst>
                                          <p:attrName>ppt_x</p:attrName>
                                          <p:attrName>ppt_y</p:attrName>
                                        </p:attrNameLst>
                                      </p:cBhvr>
                                      <p:rCtr x="4297" y="0"/>
                                    </p:animMotion>
                                  </p:childTnLst>
                                </p:cTn>
                              </p:par>
                            </p:childTnLst>
                          </p:cTn>
                        </p:par>
                        <p:par>
                          <p:cTn id="13" fill="hold">
                            <p:stCondLst>
                              <p:cond delay="4300"/>
                            </p:stCondLst>
                            <p:childTnLst>
                              <p:par>
                                <p:cTn id="14" presetID="2" presetClass="exit" presetSubtype="3" fill="hold" grpId="2" nodeType="afterEffect">
                                  <p:stCondLst>
                                    <p:cond delay="0"/>
                                  </p:stCondLst>
                                  <p:childTnLst>
                                    <p:anim calcmode="lin" valueType="num">
                                      <p:cBhvr additive="base">
                                        <p:cTn id="15" dur="500"/>
                                        <p:tgtEl>
                                          <p:spTgt spid="4"/>
                                        </p:tgtEl>
                                        <p:attrNameLst>
                                          <p:attrName>ppt_x</p:attrName>
                                        </p:attrNameLst>
                                      </p:cBhvr>
                                      <p:tavLst>
                                        <p:tav tm="0">
                                          <p:val>
                                            <p:strVal val="ppt_x"/>
                                          </p:val>
                                        </p:tav>
                                        <p:tav tm="100000">
                                          <p:val>
                                            <p:strVal val="1+ppt_w/2"/>
                                          </p:val>
                                        </p:tav>
                                      </p:tavLst>
                                    </p:anim>
                                    <p:anim calcmode="lin" valueType="num">
                                      <p:cBhvr additive="base">
                                        <p:cTn id="16" dur="500"/>
                                        <p:tgtEl>
                                          <p:spTgt spid="4"/>
                                        </p:tgtEl>
                                        <p:attrNameLst>
                                          <p:attrName>ppt_y</p:attrName>
                                        </p:attrNameLst>
                                      </p:cBhvr>
                                      <p:tavLst>
                                        <p:tav tm="0">
                                          <p:val>
                                            <p:strVal val="ppt_y"/>
                                          </p:val>
                                        </p:tav>
                                        <p:tav tm="100000">
                                          <p:val>
                                            <p:strVal val="0-ppt_h/2"/>
                                          </p:val>
                                        </p:tav>
                                      </p:tavLst>
                                    </p:anim>
                                    <p:set>
                                      <p:cBhvr>
                                        <p:cTn id="1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0037"/>
            <a:ext cx="10972800" cy="1143000"/>
          </a:xfrm>
        </p:spPr>
        <p:txBody>
          <a:bodyPr>
            <a:normAutofit fontScale="90000"/>
          </a:bodyPr>
          <a:lstStyle/>
          <a:p>
            <a:r>
              <a:rPr lang="en-US" sz="4400" dirty="0"/>
              <a:t>What Does it Mean to </a:t>
            </a:r>
            <a:br>
              <a:rPr lang="en-US" sz="4400" dirty="0"/>
            </a:br>
            <a:r>
              <a:rPr lang="en-US" sz="4400" dirty="0"/>
              <a:t>Develop Academic Mindsets?</a:t>
            </a:r>
          </a:p>
        </p:txBody>
      </p:sp>
      <p:sp>
        <p:nvSpPr>
          <p:cNvPr id="3" name="Subtitle 2"/>
          <p:cNvSpPr>
            <a:spLocks noGrp="1"/>
          </p:cNvSpPr>
          <p:nvPr>
            <p:ph type="subTitle" idx="1"/>
          </p:nvPr>
        </p:nvSpPr>
        <p:spPr>
          <a:xfrm>
            <a:off x="571501" y="1688513"/>
            <a:ext cx="8408488" cy="4188405"/>
          </a:xfrm>
        </p:spPr>
        <p:txBody>
          <a:bodyPr>
            <a:noAutofit/>
          </a:bodyPr>
          <a:lstStyle/>
          <a:p>
            <a:pPr algn="l">
              <a:spcBef>
                <a:spcPts val="0"/>
              </a:spcBef>
              <a:spcAft>
                <a:spcPts val="1200"/>
              </a:spcAft>
            </a:pPr>
            <a:r>
              <a:rPr lang="en-US" dirty="0">
                <a:latin typeface="Century Gothic" panose="020B0502020202020204" pitchFamily="34" charset="0"/>
              </a:rPr>
              <a:t>Students</a:t>
            </a:r>
          </a:p>
          <a:p>
            <a:pPr marL="342900" indent="-342900" algn="l">
              <a:spcBef>
                <a:spcPts val="0"/>
              </a:spcBef>
              <a:spcAft>
                <a:spcPts val="600"/>
              </a:spcAft>
              <a:buFont typeface="Arial" panose="020B0604020202020204" pitchFamily="34" charset="0"/>
              <a:buChar char="•"/>
            </a:pPr>
            <a:r>
              <a:rPr lang="en-US" dirty="0">
                <a:latin typeface="Century Gothic" panose="020B0502020202020204" pitchFamily="34" charset="0"/>
              </a:rPr>
              <a:t>feel a strong sense of belonging within a community of learners;</a:t>
            </a:r>
          </a:p>
          <a:p>
            <a:pPr marL="342900" indent="-342900" algn="l">
              <a:spcBef>
                <a:spcPts val="0"/>
              </a:spcBef>
              <a:spcAft>
                <a:spcPts val="600"/>
              </a:spcAft>
              <a:buFont typeface="Arial" panose="020B0604020202020204" pitchFamily="34" charset="0"/>
              <a:buChar char="•"/>
            </a:pPr>
            <a:r>
              <a:rPr lang="en-US" dirty="0">
                <a:latin typeface="Century Gothic" panose="020B0502020202020204" pitchFamily="34" charset="0"/>
              </a:rPr>
              <a:t>understand learning as a social process and actively learn from one another;</a:t>
            </a:r>
          </a:p>
          <a:p>
            <a:pPr marL="342900" indent="-342900" algn="l">
              <a:spcBef>
                <a:spcPts val="0"/>
              </a:spcBef>
              <a:spcAft>
                <a:spcPts val="600"/>
              </a:spcAft>
              <a:buFont typeface="Arial" panose="020B0604020202020204" pitchFamily="34" charset="0"/>
              <a:buChar char="•"/>
            </a:pPr>
            <a:r>
              <a:rPr lang="en-US" dirty="0">
                <a:latin typeface="Century Gothic" panose="020B0502020202020204" pitchFamily="34" charset="0"/>
              </a:rPr>
              <a:t>trust in their own capacity and competence and feel a strong sense of efficacy at a variety of academic tasks; and</a:t>
            </a:r>
          </a:p>
          <a:p>
            <a:pPr marL="342900" indent="-342900" algn="l">
              <a:spcBef>
                <a:spcPts val="0"/>
              </a:spcBef>
              <a:spcAft>
                <a:spcPts val="600"/>
              </a:spcAft>
              <a:buFont typeface="Arial" panose="020B0604020202020204" pitchFamily="34" charset="0"/>
              <a:buChar char="•"/>
            </a:pPr>
            <a:r>
              <a:rPr lang="en-US" dirty="0">
                <a:latin typeface="Century Gothic" panose="020B0502020202020204" pitchFamily="34" charset="0"/>
              </a:rPr>
              <a:t>see themselves as academic achievers and expect to succeed in their learning pursuits. </a:t>
            </a:r>
          </a:p>
          <a:p>
            <a:pPr marL="342900" indent="-342900" algn="l">
              <a:buFont typeface="Arial" panose="020B0604020202020204" pitchFamily="34" charset="0"/>
              <a:buChar char="•"/>
            </a:pPr>
            <a:endParaRPr lang="en-US" sz="1200" dirty="0">
              <a:latin typeface="Century Gothic" panose="020B0502020202020204" pitchFamily="34" charset="0"/>
            </a:endParaRPr>
          </a:p>
        </p:txBody>
      </p:sp>
      <p:sp>
        <p:nvSpPr>
          <p:cNvPr id="5" name="Rectangle 4"/>
          <p:cNvSpPr/>
          <p:nvPr/>
        </p:nvSpPr>
        <p:spPr>
          <a:xfrm>
            <a:off x="242655" y="6219950"/>
            <a:ext cx="11199375" cy="307777"/>
          </a:xfrm>
          <a:prstGeom prst="rect">
            <a:avLst/>
          </a:prstGeom>
        </p:spPr>
        <p:txBody>
          <a:bodyPr wrap="square">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3"/>
              </a:rPr>
              <a:t>http://www.hewlett.org/uploads/documents/Deeper_Learning_Defined__April_2013.pdf</a:t>
            </a:r>
            <a:r>
              <a:rPr lang="en-US" sz="1400" dirty="0">
                <a:solidFill>
                  <a:schemeClr val="tx1">
                    <a:lumMod val="75000"/>
                    <a:lumOff val="25000"/>
                  </a:schemeClr>
                </a:solidFill>
              </a:rPr>
              <a:t> (accessed September 1, 2016)</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2735" y="2311182"/>
            <a:ext cx="2706624" cy="2706624"/>
          </a:xfrm>
          <a:prstGeom prst="rect">
            <a:avLst/>
          </a:prstGeom>
        </p:spPr>
      </p:pic>
    </p:spTree>
    <p:extLst>
      <p:ext uri="{BB962C8B-B14F-4D97-AF65-F5344CB8AC3E}">
        <p14:creationId xmlns:p14="http://schemas.microsoft.com/office/powerpoint/2010/main" val="27993537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1480560"/>
            <a:ext cx="10972800" cy="4870415"/>
          </a:xfrm>
        </p:spPr>
        <p:txBody>
          <a:bodyPr/>
          <a:lstStyle/>
          <a:p>
            <a:pPr marL="457200" indent="-457200" algn="l">
              <a:spcBef>
                <a:spcPts val="0"/>
              </a:spcBef>
              <a:spcAft>
                <a:spcPts val="0"/>
              </a:spcAft>
            </a:pPr>
            <a:r>
              <a:rPr lang="en-US" smtClean="0"/>
              <a:t>With </a:t>
            </a:r>
            <a:r>
              <a:rPr lang="en-US" dirty="0"/>
              <a:t>the many indicators of deeper learning, how does </a:t>
            </a:r>
            <a:r>
              <a:rPr lang="en-US"/>
              <a:t>a school</a:t>
            </a:r>
            <a:endParaRPr lang="en-US" dirty="0"/>
          </a:p>
          <a:p>
            <a:pPr marL="457200" indent="-457200" algn="l">
              <a:spcBef>
                <a:spcPts val="0"/>
              </a:spcBef>
              <a:spcAft>
                <a:spcPts val="0"/>
              </a:spcAft>
            </a:pPr>
            <a:r>
              <a:rPr lang="en-US" smtClean="0"/>
              <a:t>leadership </a:t>
            </a:r>
            <a:r>
              <a:rPr lang="en-US" dirty="0"/>
              <a:t>team decide which indicators are most important or </a:t>
            </a:r>
            <a:r>
              <a:rPr lang="en-US"/>
              <a:t>where to</a:t>
            </a:r>
            <a:endParaRPr lang="en-US" dirty="0"/>
          </a:p>
          <a:p>
            <a:pPr marL="457200" indent="-457200" algn="l">
              <a:spcBef>
                <a:spcPts val="0"/>
              </a:spcBef>
              <a:spcAft>
                <a:spcPts val="0"/>
              </a:spcAft>
            </a:pPr>
            <a:r>
              <a:rPr lang="en-US" smtClean="0"/>
              <a:t>begin </a:t>
            </a:r>
            <a:r>
              <a:rPr lang="en-US" dirty="0"/>
              <a:t>or improve</a:t>
            </a:r>
            <a:r>
              <a:rPr lang="en-US"/>
              <a:t>? </a:t>
            </a:r>
            <a:r>
              <a:rPr lang="en-US" dirty="0"/>
              <a:t>Gathering</a:t>
            </a:r>
            <a:r>
              <a:rPr lang="en-US"/>
              <a:t> and reviewing data can be helpful.</a:t>
            </a:r>
            <a:endParaRPr lang="en-US" dirty="0"/>
          </a:p>
          <a:p>
            <a:pPr marL="457200" indent="-457200" algn="l">
              <a:spcBef>
                <a:spcPts val="0"/>
              </a:spcBef>
              <a:spcAft>
                <a:spcPts val="0"/>
              </a:spcAft>
            </a:pPr>
            <a:endParaRPr lang="en-US" dirty="0"/>
          </a:p>
          <a:p>
            <a:pPr algn="l">
              <a:spcBef>
                <a:spcPts val="0"/>
              </a:spcBef>
              <a:spcAft>
                <a:spcPts val="1200"/>
              </a:spcAft>
            </a:pPr>
            <a:r>
              <a:rPr lang="en-US"/>
              <a:t>Ways to gather </a:t>
            </a:r>
            <a:r>
              <a:rPr lang="en-US" smtClean="0"/>
              <a:t>data</a:t>
            </a:r>
            <a:r>
              <a:rPr lang="en-US" dirty="0"/>
              <a:t>.</a:t>
            </a:r>
          </a:p>
          <a:p>
            <a:pPr marL="800100" lvl="1" indent="-342900" algn="l">
              <a:spcBef>
                <a:spcPts val="0"/>
              </a:spcBef>
              <a:spcAft>
                <a:spcPts val="600"/>
              </a:spcAft>
              <a:buFont typeface="+mj-lt"/>
              <a:buAutoNum type="arabicPeriod"/>
            </a:pPr>
            <a:r>
              <a:rPr lang="en-US" sz="2400" dirty="0"/>
              <a:t>Conduct focus groups or interviews.</a:t>
            </a:r>
          </a:p>
          <a:p>
            <a:pPr marL="800100" lvl="1" indent="-342900" algn="l">
              <a:spcBef>
                <a:spcPts val="0"/>
              </a:spcBef>
              <a:spcAft>
                <a:spcPts val="600"/>
              </a:spcAft>
              <a:buFont typeface="+mj-lt"/>
              <a:buAutoNum type="arabicPeriod"/>
            </a:pPr>
            <a:r>
              <a:rPr lang="en-US" sz="2400" dirty="0"/>
              <a:t>Administer surveys to students, teachers, and other stakeholders.</a:t>
            </a:r>
          </a:p>
          <a:p>
            <a:pPr marL="800100" lvl="1" indent="-342900" algn="l">
              <a:spcBef>
                <a:spcPts val="0"/>
              </a:spcBef>
              <a:spcAft>
                <a:spcPts val="600"/>
              </a:spcAft>
              <a:buFont typeface="+mj-lt"/>
              <a:buAutoNum type="arabicPeriod"/>
            </a:pPr>
            <a:r>
              <a:rPr lang="en-US" sz="2400" dirty="0"/>
              <a:t>Make observations of teaching and learning activities.</a:t>
            </a:r>
          </a:p>
          <a:p>
            <a:pPr marL="800100" lvl="1" indent="-342900" algn="l">
              <a:spcBef>
                <a:spcPts val="0"/>
              </a:spcBef>
              <a:spcAft>
                <a:spcPts val="600"/>
              </a:spcAft>
              <a:buFont typeface="+mj-lt"/>
              <a:buAutoNum type="arabicPeriod"/>
            </a:pPr>
            <a:r>
              <a:rPr lang="en-US" sz="2400" dirty="0"/>
              <a:t>Review student work samples.</a:t>
            </a:r>
          </a:p>
          <a:p>
            <a:pPr marL="800100" lvl="1" indent="-342900" algn="l">
              <a:spcBef>
                <a:spcPts val="0"/>
              </a:spcBef>
              <a:spcAft>
                <a:spcPts val="600"/>
              </a:spcAft>
              <a:buFont typeface="+mj-lt"/>
              <a:buAutoNum type="arabicPeriod"/>
            </a:pPr>
            <a:r>
              <a:rPr lang="en-US" sz="2400" dirty="0"/>
              <a:t>Administer various formative assessments of deeper learning and use their results. </a:t>
            </a:r>
          </a:p>
        </p:txBody>
      </p:sp>
      <p:sp>
        <p:nvSpPr>
          <p:cNvPr id="5" name="Title 1"/>
          <p:cNvSpPr>
            <a:spLocks noGrp="1"/>
          </p:cNvSpPr>
          <p:nvPr>
            <p:ph type="title"/>
          </p:nvPr>
        </p:nvSpPr>
        <p:spPr>
          <a:xfrm>
            <a:off x="609600" y="264078"/>
            <a:ext cx="10972800" cy="917620"/>
          </a:xfrm>
        </p:spPr>
        <p:txBody>
          <a:bodyPr/>
          <a:lstStyle/>
          <a:p>
            <a:r>
              <a:rPr lang="en-US" dirty="0"/>
              <a:t>Gathering Information on Deeper Learning</a:t>
            </a:r>
          </a:p>
        </p:txBody>
      </p:sp>
    </p:spTree>
    <p:extLst>
      <p:ext uri="{BB962C8B-B14F-4D97-AF65-F5344CB8AC3E}">
        <p14:creationId xmlns:p14="http://schemas.microsoft.com/office/powerpoint/2010/main" val="11503127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64078"/>
            <a:ext cx="10972800" cy="917620"/>
          </a:xfrm>
        </p:spPr>
        <p:txBody>
          <a:bodyPr/>
          <a:lstStyle/>
          <a:p>
            <a:r>
              <a:rPr lang="en-US" dirty="0"/>
              <a:t>Gathering Information on Deeper Learning</a:t>
            </a:r>
          </a:p>
        </p:txBody>
      </p:sp>
      <p:sp>
        <p:nvSpPr>
          <p:cNvPr id="3" name="Subtitle 2"/>
          <p:cNvSpPr>
            <a:spLocks noGrp="1"/>
          </p:cNvSpPr>
          <p:nvPr>
            <p:ph type="subTitle" idx="1"/>
          </p:nvPr>
        </p:nvSpPr>
        <p:spPr>
          <a:xfrm>
            <a:off x="424687" y="1245492"/>
            <a:ext cx="11342627" cy="849124"/>
          </a:xfrm>
        </p:spPr>
        <p:txBody>
          <a:bodyPr/>
          <a:lstStyle/>
          <a:p>
            <a:pPr algn="l"/>
            <a:r>
              <a:rPr lang="en-US" dirty="0"/>
              <a:t>This sample checklist can be used to conduct a walkthrough of classrooms in a school and within specific subject areas, grades, or student groups. </a:t>
            </a:r>
            <a:endParaRPr lang="en-US" sz="3200" dirty="0"/>
          </a:p>
        </p:txBody>
      </p:sp>
      <p:graphicFrame>
        <p:nvGraphicFramePr>
          <p:cNvPr id="4" name="Table 3"/>
          <p:cNvGraphicFramePr>
            <a:graphicFrameLocks noGrp="1"/>
          </p:cNvGraphicFramePr>
          <p:nvPr>
            <p:extLst>
              <p:ext uri="{D42A27DB-BD31-4B8C-83A1-F6EECF244321}">
                <p14:modId xmlns:p14="http://schemas.microsoft.com/office/powerpoint/2010/main" val="1362637277"/>
              </p:ext>
            </p:extLst>
          </p:nvPr>
        </p:nvGraphicFramePr>
        <p:xfrm>
          <a:off x="576470" y="2360277"/>
          <a:ext cx="11039061" cy="3566160"/>
        </p:xfrm>
        <a:graphic>
          <a:graphicData uri="http://schemas.openxmlformats.org/drawingml/2006/table">
            <a:tbl>
              <a:tblPr firstRow="1" bandRow="1">
                <a:tableStyleId>{21E4AEA4-8DFA-4A89-87EB-49C32662AFE0}</a:tableStyleId>
              </a:tblPr>
              <a:tblGrid>
                <a:gridCol w="2055124">
                  <a:extLst>
                    <a:ext uri="{9D8B030D-6E8A-4147-A177-3AD203B41FA5}">
                      <a16:colId xmlns:a16="http://schemas.microsoft.com/office/drawing/2014/main" xmlns="" val="1233566252"/>
                    </a:ext>
                  </a:extLst>
                </a:gridCol>
                <a:gridCol w="1679370">
                  <a:extLst>
                    <a:ext uri="{9D8B030D-6E8A-4147-A177-3AD203B41FA5}">
                      <a16:colId xmlns:a16="http://schemas.microsoft.com/office/drawing/2014/main" xmlns="" val="1216787325"/>
                    </a:ext>
                  </a:extLst>
                </a:gridCol>
                <a:gridCol w="3700130">
                  <a:extLst>
                    <a:ext uri="{9D8B030D-6E8A-4147-A177-3AD203B41FA5}">
                      <a16:colId xmlns:a16="http://schemas.microsoft.com/office/drawing/2014/main" xmlns="" val="1054367066"/>
                    </a:ext>
                  </a:extLst>
                </a:gridCol>
                <a:gridCol w="3604437">
                  <a:extLst>
                    <a:ext uri="{9D8B030D-6E8A-4147-A177-3AD203B41FA5}">
                      <a16:colId xmlns:a16="http://schemas.microsoft.com/office/drawing/2014/main" xmlns="" val="203871331"/>
                    </a:ext>
                  </a:extLst>
                </a:gridCol>
              </a:tblGrid>
              <a:tr h="1022631">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800" dirty="0"/>
                        <a:t>Department/</a:t>
                      </a:r>
                      <a:br>
                        <a:rPr lang="en-US" sz="1800" dirty="0"/>
                      </a:br>
                      <a:r>
                        <a:rPr lang="en-US" sz="1800" dirty="0"/>
                        <a:t>Grade/</a:t>
                      </a:r>
                      <a:br>
                        <a:rPr lang="en-US" sz="1800" dirty="0"/>
                      </a:br>
                      <a:r>
                        <a:rPr lang="en-US" sz="1800" dirty="0"/>
                        <a:t>Subgroup/</a:t>
                      </a:r>
                      <a:br>
                        <a:rPr lang="en-US" sz="1800" dirty="0"/>
                      </a:br>
                      <a:r>
                        <a:rPr lang="en-US" sz="1800" dirty="0"/>
                        <a:t>Programs</a:t>
                      </a:r>
                    </a:p>
                  </a:txBody>
                  <a:tcPr anchor="ctr"/>
                </a:tc>
                <a:tc>
                  <a:txBody>
                    <a:bodyPr/>
                    <a:lstStyle/>
                    <a:p>
                      <a:pPr algn="l"/>
                      <a:r>
                        <a:rPr lang="en-US" sz="1800" dirty="0"/>
                        <a:t>Deeper Learning Indicator</a:t>
                      </a:r>
                    </a:p>
                  </a:txBody>
                  <a:tcPr anchor="ctr"/>
                </a:tc>
                <a:tc>
                  <a:txBody>
                    <a:bodyPr/>
                    <a:lstStyle/>
                    <a:p>
                      <a:pPr algn="l"/>
                      <a:r>
                        <a:rPr lang="en-US" sz="1800" dirty="0"/>
                        <a:t>Indicator(</a:t>
                      </a:r>
                      <a:r>
                        <a:rPr lang="en-US" sz="1800" baseline="0" dirty="0"/>
                        <a:t>s) Observed</a:t>
                      </a:r>
                      <a:endParaRPr lang="en-US" sz="1800" dirty="0"/>
                    </a:p>
                  </a:txBody>
                  <a:tcPr anchor="ctr"/>
                </a:tc>
                <a:tc>
                  <a:txBody>
                    <a:bodyPr/>
                    <a:lstStyle/>
                    <a:p>
                      <a:pPr algn="l"/>
                      <a:r>
                        <a:rPr lang="en-US" sz="1800" dirty="0"/>
                        <a:t>Evidence</a:t>
                      </a:r>
                      <a:r>
                        <a:rPr lang="en-US" sz="1800" baseline="0" dirty="0"/>
                        <a:t> of Practice</a:t>
                      </a:r>
                      <a:endParaRPr lang="en-US" sz="1800" dirty="0"/>
                    </a:p>
                  </a:txBody>
                  <a:tcPr anchor="ctr"/>
                </a:tc>
                <a:extLst>
                  <a:ext uri="{0D108BD9-81ED-4DB2-BD59-A6C34878D82A}">
                    <a16:rowId xmlns:a16="http://schemas.microsoft.com/office/drawing/2014/main" xmlns="" val="724980651"/>
                  </a:ext>
                </a:extLst>
              </a:tr>
              <a:tr h="1136302">
                <a:tc>
                  <a:txBody>
                    <a:bodyPr/>
                    <a:lstStyle/>
                    <a:p>
                      <a:pPr algn="l"/>
                      <a:r>
                        <a:rPr lang="en-US" sz="1800" dirty="0"/>
                        <a:t>Lowest-</a:t>
                      </a:r>
                      <a:r>
                        <a:rPr lang="en-US" sz="1800" baseline="0" dirty="0"/>
                        <a:t> Performing Schools</a:t>
                      </a:r>
                      <a:endParaRPr lang="en-US" sz="1800" dirty="0"/>
                    </a:p>
                  </a:txBody>
                  <a:tcPr anchor="ct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800" dirty="0"/>
                        <a:t>Academic mindset</a:t>
                      </a:r>
                    </a:p>
                  </a:txBody>
                  <a:tcPr anchor="ct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800" dirty="0"/>
                        <a:t>Students’ engagement</a:t>
                      </a:r>
                      <a:r>
                        <a:rPr lang="en-US" sz="1800" baseline="0" dirty="0"/>
                        <a:t> </a:t>
                      </a:r>
                      <a:r>
                        <a:rPr lang="en-US" sz="1800" dirty="0"/>
                        <a:t>in construction of meaning and understanding of subject through interaction with peers</a:t>
                      </a:r>
                      <a:endParaRPr lang="en-US" sz="1800" dirty="0">
                        <a:latin typeface="Century Gothic" panose="020B0502020202020204" pitchFamily="34" charset="0"/>
                      </a:endParaRPr>
                    </a:p>
                  </a:txBody>
                  <a:tcPr anchor="ctr"/>
                </a:tc>
                <a:tc>
                  <a:txBody>
                    <a:bodyPr/>
                    <a:lstStyle/>
                    <a:p>
                      <a:pPr algn="l"/>
                      <a:r>
                        <a:rPr lang="en-US" sz="1800" dirty="0"/>
                        <a:t>Small group development of debate content</a:t>
                      </a:r>
                    </a:p>
                  </a:txBody>
                  <a:tcPr anchor="ctr"/>
                </a:tc>
                <a:extLst>
                  <a:ext uri="{0D108BD9-81ED-4DB2-BD59-A6C34878D82A}">
                    <a16:rowId xmlns:a16="http://schemas.microsoft.com/office/drawing/2014/main" xmlns="" val="2205207352"/>
                  </a:ext>
                </a:extLst>
              </a:tr>
              <a:tr h="902321">
                <a:tc>
                  <a:txBody>
                    <a:bodyPr/>
                    <a:lstStyle/>
                    <a:p>
                      <a:pPr algn="l"/>
                      <a:r>
                        <a:rPr lang="en-US" sz="1800" dirty="0"/>
                        <a:t>Resource</a:t>
                      </a:r>
                      <a:r>
                        <a:rPr lang="en-US" sz="1800" baseline="0" dirty="0"/>
                        <a:t> or Self- Contained Class</a:t>
                      </a:r>
                      <a:endParaRPr lang="en-US" sz="1800" dirty="0"/>
                    </a:p>
                  </a:txBody>
                  <a:tcPr anchor="ctr"/>
                </a:tc>
                <a:tc>
                  <a:txBody>
                    <a:bodyPr/>
                    <a:lstStyle/>
                    <a:p>
                      <a:pPr algn="l"/>
                      <a:r>
                        <a:rPr lang="en-US" sz="1800" dirty="0"/>
                        <a:t>Learn how to learn</a:t>
                      </a:r>
                    </a:p>
                  </a:txBody>
                  <a:tcPr anchor="ctr"/>
                </a:tc>
                <a:tc>
                  <a:txBody>
                    <a:bodyPr/>
                    <a:lstStyle/>
                    <a:p>
                      <a:pPr algn="l"/>
                      <a:r>
                        <a:rPr lang="en-US" sz="1800" dirty="0"/>
                        <a:t>Students’ awareness of their strengths and weaknesses. Recognition</a:t>
                      </a:r>
                      <a:r>
                        <a:rPr lang="en-US" sz="1800" baseline="0" dirty="0"/>
                        <a:t> of</a:t>
                      </a:r>
                      <a:r>
                        <a:rPr lang="en-US" sz="1800" dirty="0"/>
                        <a:t> when to work harder</a:t>
                      </a:r>
                    </a:p>
                  </a:txBody>
                  <a:tcPr anchor="ctr"/>
                </a:tc>
                <a:tc>
                  <a:txBody>
                    <a:bodyPr/>
                    <a:lstStyle/>
                    <a:p>
                      <a:pPr algn="l"/>
                      <a:r>
                        <a:rPr lang="en-US" sz="1800" dirty="0"/>
                        <a:t>Student’s individual</a:t>
                      </a:r>
                      <a:r>
                        <a:rPr lang="en-US" sz="1800" baseline="0" dirty="0"/>
                        <a:t> use of rubric to review problem- solving activity with teacher’s guidance</a:t>
                      </a:r>
                      <a:endParaRPr lang="en-US" sz="1800" dirty="0"/>
                    </a:p>
                  </a:txBody>
                  <a:tcPr anchor="ctr"/>
                </a:tc>
                <a:extLst>
                  <a:ext uri="{0D108BD9-81ED-4DB2-BD59-A6C34878D82A}">
                    <a16:rowId xmlns:a16="http://schemas.microsoft.com/office/drawing/2014/main" xmlns="" val="4188235114"/>
                  </a:ext>
                </a:extLst>
              </a:tr>
            </a:tbl>
          </a:graphicData>
        </a:graphic>
      </p:graphicFrame>
    </p:spTree>
    <p:extLst>
      <p:ext uri="{BB962C8B-B14F-4D97-AF65-F5344CB8AC3E}">
        <p14:creationId xmlns:p14="http://schemas.microsoft.com/office/powerpoint/2010/main" val="16396132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1562100"/>
            <a:ext cx="10972800" cy="4016295"/>
          </a:xfrm>
        </p:spPr>
        <p:txBody>
          <a:bodyPr/>
          <a:lstStyle/>
          <a:p>
            <a:pPr marL="342900" indent="-342900" algn="l">
              <a:spcBef>
                <a:spcPts val="0"/>
              </a:spcBef>
              <a:spcAft>
                <a:spcPts val="1200"/>
              </a:spcAft>
              <a:buFont typeface="Arial" panose="020B0604020202020204" pitchFamily="34" charset="0"/>
              <a:buChar char="•"/>
            </a:pPr>
            <a:r>
              <a:rPr lang="en-US" dirty="0"/>
              <a:t>Gather information about deeper learning in your school(s). </a:t>
            </a:r>
          </a:p>
          <a:p>
            <a:pPr marL="342900" indent="-342900" algn="l">
              <a:spcBef>
                <a:spcPts val="0"/>
              </a:spcBef>
              <a:spcAft>
                <a:spcPts val="1200"/>
              </a:spcAft>
              <a:buFont typeface="Arial" panose="020B0604020202020204" pitchFamily="34" charset="0"/>
              <a:buChar char="•"/>
            </a:pPr>
            <a:r>
              <a:rPr lang="en-US" dirty="0"/>
              <a:t>Develop an inventory of strategies already underway.</a:t>
            </a:r>
          </a:p>
          <a:p>
            <a:pPr marL="342900" indent="-342900" algn="l">
              <a:spcBef>
                <a:spcPts val="0"/>
              </a:spcBef>
              <a:spcAft>
                <a:spcPts val="1200"/>
              </a:spcAft>
              <a:buFont typeface="Arial" panose="020B0604020202020204" pitchFamily="34" charset="0"/>
              <a:buChar char="•"/>
            </a:pPr>
            <a:r>
              <a:rPr lang="en-US" dirty="0"/>
              <a:t>Determine the extent to which strategies are implemented well, as well as the extent to which all students are making gains toward deeper learning outcomes.</a:t>
            </a:r>
          </a:p>
          <a:p>
            <a:pPr marL="342900" indent="-342900" algn="l">
              <a:spcBef>
                <a:spcPts val="0"/>
              </a:spcBef>
              <a:spcAft>
                <a:spcPts val="1200"/>
              </a:spcAft>
              <a:buFont typeface="Arial" panose="020B0604020202020204" pitchFamily="34" charset="0"/>
              <a:buChar char="•"/>
            </a:pPr>
            <a:r>
              <a:rPr lang="en-US" dirty="0"/>
              <a:t>Determine actions around polices, practices, and procedures necessary to improve teaching and learning for deeper learning outcomes.</a:t>
            </a:r>
          </a:p>
          <a:p>
            <a:endParaRPr lang="en-US" dirty="0"/>
          </a:p>
        </p:txBody>
      </p:sp>
      <p:sp>
        <p:nvSpPr>
          <p:cNvPr id="5" name="Title 1"/>
          <p:cNvSpPr>
            <a:spLocks noGrp="1"/>
          </p:cNvSpPr>
          <p:nvPr>
            <p:ph type="title"/>
          </p:nvPr>
        </p:nvSpPr>
        <p:spPr>
          <a:xfrm>
            <a:off x="609600" y="264078"/>
            <a:ext cx="10972800" cy="917620"/>
          </a:xfrm>
        </p:spPr>
        <p:txBody>
          <a:bodyPr/>
          <a:lstStyle/>
          <a:p>
            <a:r>
              <a:rPr lang="en-US" dirty="0"/>
              <a:t>Gathering Information on Deeper Learning</a:t>
            </a:r>
          </a:p>
        </p:txBody>
      </p:sp>
    </p:spTree>
    <p:extLst>
      <p:ext uri="{BB962C8B-B14F-4D97-AF65-F5344CB8AC3E}">
        <p14:creationId xmlns:p14="http://schemas.microsoft.com/office/powerpoint/2010/main" val="5564953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02286"/>
            <a:ext cx="10972800" cy="1143000"/>
          </a:xfrm>
        </p:spPr>
        <p:txBody>
          <a:bodyPr>
            <a:normAutofit fontScale="90000"/>
          </a:bodyPr>
          <a:lstStyle/>
          <a:p>
            <a:r>
              <a:rPr lang="en-US" sz="4400" dirty="0"/>
              <a:t>Deeper Learning in Action: </a:t>
            </a:r>
            <a:br>
              <a:rPr lang="en-US" sz="4400" dirty="0"/>
            </a:br>
            <a:r>
              <a:rPr lang="en-US" sz="4400" dirty="0"/>
              <a:t>Impact Academy</a:t>
            </a:r>
          </a:p>
        </p:txBody>
      </p:sp>
      <p:sp>
        <p:nvSpPr>
          <p:cNvPr id="3" name="Subtitle 2"/>
          <p:cNvSpPr>
            <a:spLocks noGrp="1"/>
          </p:cNvSpPr>
          <p:nvPr>
            <p:ph type="subTitle" idx="1"/>
          </p:nvPr>
        </p:nvSpPr>
        <p:spPr/>
        <p:txBody>
          <a:bodyPr>
            <a:normAutofit/>
          </a:bodyPr>
          <a:lstStyle/>
          <a:p>
            <a:pPr algn="l"/>
            <a:endParaRPr lang="en-US" sz="2000" b="1" dirty="0"/>
          </a:p>
          <a:p>
            <a:pPr algn="l"/>
            <a:endParaRPr lang="en-US" sz="2000" dirty="0"/>
          </a:p>
          <a:p>
            <a:pPr algn="l"/>
            <a:endParaRPr lang="en-US" sz="1900" dirty="0"/>
          </a:p>
          <a:p>
            <a:pPr algn="l"/>
            <a:endParaRPr lang="en-US" sz="1900" dirty="0"/>
          </a:p>
        </p:txBody>
      </p:sp>
      <p:sp>
        <p:nvSpPr>
          <p:cNvPr id="5" name="Rectangle 4"/>
          <p:cNvSpPr/>
          <p:nvPr/>
        </p:nvSpPr>
        <p:spPr>
          <a:xfrm>
            <a:off x="242748" y="6284221"/>
            <a:ext cx="10294118" cy="307777"/>
          </a:xfrm>
          <a:prstGeom prst="rect">
            <a:avLst/>
          </a:prstGeom>
        </p:spPr>
        <p:txBody>
          <a:bodyPr wrap="square">
            <a:spAutoFit/>
          </a:bodyPr>
          <a:lstStyle/>
          <a:p>
            <a:r>
              <a:rPr lang="en-US" sz="1400" dirty="0">
                <a:solidFill>
                  <a:schemeClr val="tx1">
                    <a:lumMod val="75000"/>
                    <a:lumOff val="25000"/>
                  </a:schemeClr>
                </a:solidFill>
              </a:rPr>
              <a:t>Source: Hewlett Foundation, </a:t>
            </a:r>
            <a:r>
              <a:rPr lang="en-US" sz="1400" dirty="0">
                <a:hlinkClick r:id="rId2"/>
              </a:rPr>
              <a:t>https://www.youtube.com/watch?v=e2ZqZ6S6Jok</a:t>
            </a:r>
            <a:r>
              <a:rPr lang="en-US" sz="1400" dirty="0"/>
              <a:t> </a:t>
            </a:r>
            <a:r>
              <a:rPr lang="en-US" sz="1400" dirty="0">
                <a:solidFill>
                  <a:schemeClr val="tx1">
                    <a:lumMod val="75000"/>
                    <a:lumOff val="25000"/>
                  </a:schemeClr>
                </a:solidFill>
              </a:rPr>
              <a:t>(accessed September 23, 2016)</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6" name="Add-in 5"/>
              <p:cNvGraphicFramePr>
                <a:graphicFrameLocks noGrp="1"/>
              </p:cNvGraphicFramePr>
              <p:nvPr>
                <p:extLst>
                  <p:ext uri="{D42A27DB-BD31-4B8C-83A1-F6EECF244321}">
                    <p14:modId xmlns:p14="http://schemas.microsoft.com/office/powerpoint/2010/main" val="1657543146"/>
                  </p:ext>
                </p:extLst>
              </p:nvPr>
            </p:nvGraphicFramePr>
            <p:xfrm>
              <a:off x="2601951" y="1872550"/>
              <a:ext cx="6988097" cy="3930804"/>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6" name="Add-in 5"/>
              <p:cNvPicPr>
                <a:picLocks noGrp="1" noRot="1" noChangeAspect="1" noMove="1" noResize="1" noEditPoints="1" noAdjustHandles="1" noChangeArrowheads="1" noChangeShapeType="1"/>
              </p:cNvPicPr>
              <p:nvPr/>
            </p:nvPicPr>
            <p:blipFill>
              <a:blip r:embed="rId4"/>
              <a:stretch>
                <a:fillRect/>
              </a:stretch>
            </p:blipFill>
            <p:spPr>
              <a:xfrm>
                <a:off x="2601951" y="1872550"/>
                <a:ext cx="6988097" cy="3930804"/>
              </a:xfrm>
              <a:prstGeom prst="rect">
                <a:avLst/>
              </a:prstGeom>
            </p:spPr>
          </p:pic>
        </mc:Fallback>
      </mc:AlternateContent>
    </p:spTree>
    <p:extLst>
      <p:ext uri="{BB962C8B-B14F-4D97-AF65-F5344CB8AC3E}">
        <p14:creationId xmlns:p14="http://schemas.microsoft.com/office/powerpoint/2010/main" val="27791021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Reflections on Impact Academy Video</a:t>
            </a:r>
          </a:p>
        </p:txBody>
      </p:sp>
      <p:sp>
        <p:nvSpPr>
          <p:cNvPr id="3" name="Rectangle 2"/>
          <p:cNvSpPr/>
          <p:nvPr/>
        </p:nvSpPr>
        <p:spPr>
          <a:xfrm>
            <a:off x="2934586" y="2596860"/>
            <a:ext cx="7889358" cy="1723549"/>
          </a:xfrm>
          <a:prstGeom prst="rect">
            <a:avLst/>
          </a:prstGeom>
        </p:spPr>
        <p:txBody>
          <a:bodyPr wrap="square">
            <a:spAutoFit/>
          </a:bodyPr>
          <a:lstStyle/>
          <a:p>
            <a:pPr marL="342900" indent="-342900">
              <a:spcAft>
                <a:spcPts val="1200"/>
              </a:spcAft>
              <a:buFont typeface="Arial" panose="020B0604020202020204" pitchFamily="34" charset="0"/>
              <a:buChar char="•"/>
            </a:pPr>
            <a:r>
              <a:rPr lang="en-US" sz="2400" dirty="0">
                <a:solidFill>
                  <a:schemeClr val="tx1">
                    <a:lumMod val="75000"/>
                    <a:lumOff val="25000"/>
                  </a:schemeClr>
                </a:solidFill>
              </a:rPr>
              <a:t>What insights can be gleaned from the video? </a:t>
            </a:r>
          </a:p>
          <a:p>
            <a:pPr marL="342900" indent="-342900">
              <a:spcAft>
                <a:spcPts val="1200"/>
              </a:spcAft>
              <a:buFont typeface="Arial" panose="020B0604020202020204" pitchFamily="34" charset="0"/>
              <a:buChar char="•"/>
            </a:pPr>
            <a:r>
              <a:rPr lang="en-US" sz="2400" dirty="0">
                <a:solidFill>
                  <a:schemeClr val="tx1">
                    <a:lumMod val="75000"/>
                    <a:lumOff val="25000"/>
                  </a:schemeClr>
                </a:solidFill>
              </a:rPr>
              <a:t>How can this video and others be used to build consensus for deeper learning work across school(s)?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509" y="2505222"/>
            <a:ext cx="1884317" cy="1884317"/>
          </a:xfrm>
          <a:prstGeom prst="rect">
            <a:avLst/>
          </a:prstGeom>
        </p:spPr>
      </p:pic>
    </p:spTree>
    <p:extLst>
      <p:ext uri="{BB962C8B-B14F-4D97-AF65-F5344CB8AC3E}">
        <p14:creationId xmlns:p14="http://schemas.microsoft.com/office/powerpoint/2010/main" val="24349981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440" y="1864360"/>
            <a:ext cx="10972800" cy="1694180"/>
          </a:xfrm>
        </p:spPr>
        <p:txBody>
          <a:bodyPr/>
          <a:lstStyle/>
          <a:p>
            <a:r>
              <a:rPr lang="en-US" dirty="0"/>
              <a:t>Moving from Grass “Tops” to Grass “Roots”: Policies, Procedures, and Practices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 y="3741420"/>
            <a:ext cx="12192000" cy="3136303"/>
          </a:xfrm>
          <a:prstGeom prst="rect">
            <a:avLst/>
          </a:prstGeom>
        </p:spPr>
      </p:pic>
      <p:pic>
        <p:nvPicPr>
          <p:cNvPr id="5" name="Picture 4"/>
          <p:cNvPicPr>
            <a:picLocks noChangeAspect="1"/>
          </p:cNvPicPr>
          <p:nvPr/>
        </p:nvPicPr>
        <p:blipFill>
          <a:blip r:embed="rId4"/>
          <a:stretch>
            <a:fillRect/>
          </a:stretch>
        </p:blipFill>
        <p:spPr>
          <a:xfrm>
            <a:off x="11503470" y="6257925"/>
            <a:ext cx="540893" cy="530876"/>
          </a:xfrm>
          <a:prstGeom prst="rect">
            <a:avLst/>
          </a:prstGeom>
        </p:spPr>
      </p:pic>
    </p:spTree>
    <p:extLst>
      <p:ext uri="{BB962C8B-B14F-4D97-AF65-F5344CB8AC3E}">
        <p14:creationId xmlns:p14="http://schemas.microsoft.com/office/powerpoint/2010/main" val="50547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Students at the Forefront</a:t>
            </a:r>
          </a:p>
        </p:txBody>
      </p:sp>
      <p:sp>
        <p:nvSpPr>
          <p:cNvPr id="3" name="Subtitle 2"/>
          <p:cNvSpPr>
            <a:spLocks noGrp="1"/>
          </p:cNvSpPr>
          <p:nvPr>
            <p:ph type="subTitle" idx="1"/>
          </p:nvPr>
        </p:nvSpPr>
        <p:spPr>
          <a:xfrm>
            <a:off x="820615" y="2188921"/>
            <a:ext cx="7514492" cy="2600325"/>
          </a:xfrm>
        </p:spPr>
        <p:txBody>
          <a:bodyPr/>
          <a:lstStyle/>
          <a:p>
            <a:pPr algn="l"/>
            <a:r>
              <a:rPr lang="en-US" dirty="0"/>
              <a:t>The centerpiece of instruction is helping students develop an understanding of learning as a complex and ongoing process that entails seeking feedback, revising work, and regularly reflecting on what one has produced, as well as on the choices and decisions made throughout the learning process. </a:t>
            </a:r>
          </a:p>
          <a:p>
            <a:endParaRPr lang="en-US" dirty="0"/>
          </a:p>
          <a:p>
            <a:endParaRPr lang="en-US" sz="1400" dirty="0"/>
          </a:p>
          <a:p>
            <a:endParaRPr lang="en-US" sz="1400" dirty="0"/>
          </a:p>
          <a:p>
            <a:endParaRPr lang="en-US" sz="1400" dirty="0"/>
          </a:p>
          <a:p>
            <a:endParaRPr lang="en-US" b="1" dirty="0"/>
          </a:p>
          <a:p>
            <a:endParaRPr lang="en-US" b="1" dirty="0"/>
          </a:p>
          <a:p>
            <a:endParaRPr lang="en-US" dirty="0"/>
          </a:p>
        </p:txBody>
      </p:sp>
      <p:sp>
        <p:nvSpPr>
          <p:cNvPr id="4" name="Rectangle 3"/>
          <p:cNvSpPr/>
          <p:nvPr/>
        </p:nvSpPr>
        <p:spPr>
          <a:xfrm>
            <a:off x="609600" y="6216216"/>
            <a:ext cx="9310688" cy="307777"/>
          </a:xfrm>
          <a:prstGeom prst="rect">
            <a:avLst/>
          </a:prstGeom>
        </p:spPr>
        <p:txBody>
          <a:bodyPr wrap="square">
            <a:spAutoFit/>
          </a:bodyPr>
          <a:lstStyle/>
          <a:p>
            <a:r>
              <a:rPr lang="en-US" sz="1400" dirty="0">
                <a:solidFill>
                  <a:schemeClr val="tx1">
                    <a:lumMod val="75000"/>
                    <a:lumOff val="25000"/>
                  </a:schemeClr>
                </a:solidFill>
              </a:rPr>
              <a:t>Source: NCTAF, </a:t>
            </a:r>
            <a:r>
              <a:rPr lang="en-US" sz="1400" dirty="0">
                <a:hlinkClick r:id="rId2"/>
              </a:rPr>
              <a:t>http://bit.ly/20Fiy78</a:t>
            </a:r>
            <a:r>
              <a:rPr lang="en-US" sz="1400" dirty="0"/>
              <a:t> </a:t>
            </a:r>
            <a:r>
              <a:rPr lang="en-US" sz="1400" dirty="0">
                <a:solidFill>
                  <a:schemeClr val="tx1">
                    <a:lumMod val="75000"/>
                    <a:lumOff val="25000"/>
                  </a:schemeClr>
                </a:solidFill>
              </a:rPr>
              <a:t>(accessed September 1, 2016)</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0625" y="2528888"/>
            <a:ext cx="2669857" cy="2669857"/>
          </a:xfrm>
          <a:prstGeom prst="rect">
            <a:avLst/>
          </a:prstGeom>
        </p:spPr>
      </p:pic>
    </p:spTree>
    <p:extLst>
      <p:ext uri="{BB962C8B-B14F-4D97-AF65-F5344CB8AC3E}">
        <p14:creationId xmlns:p14="http://schemas.microsoft.com/office/powerpoint/2010/main" val="7056897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Students at the Forefront</a:t>
            </a:r>
          </a:p>
        </p:txBody>
      </p:sp>
      <p:sp>
        <p:nvSpPr>
          <p:cNvPr id="3" name="Subtitle 2"/>
          <p:cNvSpPr>
            <a:spLocks noGrp="1"/>
          </p:cNvSpPr>
          <p:nvPr>
            <p:ph type="subTitle" idx="1"/>
          </p:nvPr>
        </p:nvSpPr>
        <p:spPr>
          <a:xfrm>
            <a:off x="609600" y="2491724"/>
            <a:ext cx="7905750" cy="2395335"/>
          </a:xfrm>
        </p:spPr>
        <p:txBody>
          <a:bodyPr/>
          <a:lstStyle/>
          <a:p>
            <a:pPr algn="l"/>
            <a:r>
              <a:rPr lang="en-US" dirty="0"/>
              <a:t>Schools that focus on deeper learning see their first responsibility as empowering students as learners. For this reason, teachers use pedagogical approaches that help students become self-directed and responsible learners rather than passive rule followers.</a:t>
            </a:r>
          </a:p>
          <a:p>
            <a:endParaRPr lang="en-US" dirty="0"/>
          </a:p>
          <a:p>
            <a:endParaRPr lang="en-US" dirty="0"/>
          </a:p>
        </p:txBody>
      </p:sp>
      <p:sp>
        <p:nvSpPr>
          <p:cNvPr id="4" name="Rectangle 3"/>
          <p:cNvSpPr/>
          <p:nvPr/>
        </p:nvSpPr>
        <p:spPr>
          <a:xfrm>
            <a:off x="609600" y="6206248"/>
            <a:ext cx="8396288" cy="307777"/>
          </a:xfrm>
          <a:prstGeom prst="rect">
            <a:avLst/>
          </a:prstGeom>
        </p:spPr>
        <p:txBody>
          <a:bodyPr wrap="square">
            <a:spAutoFit/>
          </a:bodyPr>
          <a:lstStyle/>
          <a:p>
            <a:r>
              <a:rPr lang="en-US" sz="1400" dirty="0">
                <a:solidFill>
                  <a:schemeClr val="tx1">
                    <a:lumMod val="75000"/>
                    <a:lumOff val="25000"/>
                  </a:schemeClr>
                </a:solidFill>
              </a:rPr>
              <a:t>Source: NCTAF, </a:t>
            </a:r>
            <a:r>
              <a:rPr lang="en-US" sz="1400" dirty="0">
                <a:hlinkClick r:id="rId2"/>
              </a:rPr>
              <a:t>http://bit.ly/20Fiy78</a:t>
            </a:r>
            <a:r>
              <a:rPr lang="en-US" sz="1400" dirty="0"/>
              <a:t> </a:t>
            </a:r>
            <a:r>
              <a:rPr lang="en-US" sz="1400" dirty="0">
                <a:solidFill>
                  <a:schemeClr val="tx1">
                    <a:lumMod val="75000"/>
                    <a:lumOff val="25000"/>
                  </a:schemeClr>
                </a:solidFill>
              </a:rPr>
              <a:t>(accessed September 1, 2016)</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0625" y="2528888"/>
            <a:ext cx="2669857" cy="2669857"/>
          </a:xfrm>
          <a:prstGeom prst="rect">
            <a:avLst/>
          </a:prstGeom>
        </p:spPr>
      </p:pic>
    </p:spTree>
    <p:extLst>
      <p:ext uri="{BB962C8B-B14F-4D97-AF65-F5344CB8AC3E}">
        <p14:creationId xmlns:p14="http://schemas.microsoft.com/office/powerpoint/2010/main" val="966561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10638"/>
            <a:ext cx="10972800" cy="1143000"/>
          </a:xfrm>
        </p:spPr>
        <p:txBody>
          <a:bodyPr>
            <a:noAutofit/>
          </a:bodyPr>
          <a:lstStyle/>
          <a:p>
            <a:r>
              <a:rPr lang="en-US" dirty="0"/>
              <a:t>Policy Elements of Effective</a:t>
            </a:r>
            <a:br>
              <a:rPr lang="en-US" dirty="0"/>
            </a:br>
            <a:r>
              <a:rPr lang="en-US" dirty="0"/>
              <a:t>Deeper Learning Implementation </a:t>
            </a:r>
          </a:p>
        </p:txBody>
      </p:sp>
      <p:sp>
        <p:nvSpPr>
          <p:cNvPr id="3" name="Subtitle 2"/>
          <p:cNvSpPr>
            <a:spLocks noGrp="1"/>
          </p:cNvSpPr>
          <p:nvPr>
            <p:ph type="subTitle" idx="1"/>
          </p:nvPr>
        </p:nvSpPr>
        <p:spPr>
          <a:xfrm>
            <a:off x="749474" y="2505077"/>
            <a:ext cx="10693052" cy="2995612"/>
          </a:xfrm>
        </p:spPr>
        <p:txBody>
          <a:bodyPr>
            <a:normAutofit lnSpcReduction="10000"/>
          </a:bodyPr>
          <a:lstStyle/>
          <a:p>
            <a:pPr marL="342900" indent="-342900" algn="l">
              <a:spcBef>
                <a:spcPts val="0"/>
              </a:spcBef>
              <a:spcAft>
                <a:spcPts val="1200"/>
              </a:spcAft>
              <a:buFont typeface="Arial" charset="0"/>
              <a:buChar char="•"/>
            </a:pPr>
            <a:r>
              <a:rPr lang="en-US" dirty="0"/>
              <a:t>Increased support for effective teaching</a:t>
            </a:r>
          </a:p>
          <a:p>
            <a:pPr marL="342900" indent="-342900" algn="l">
              <a:spcBef>
                <a:spcPts val="0"/>
              </a:spcBef>
              <a:spcAft>
                <a:spcPts val="1200"/>
              </a:spcAft>
              <a:buFont typeface="Arial" charset="0"/>
              <a:buChar char="•"/>
            </a:pPr>
            <a:r>
              <a:rPr lang="en-US" dirty="0"/>
              <a:t>Increased access for all students</a:t>
            </a:r>
          </a:p>
          <a:p>
            <a:pPr marL="342900" indent="-342900" algn="l">
              <a:spcBef>
                <a:spcPts val="0"/>
              </a:spcBef>
              <a:spcAft>
                <a:spcPts val="1200"/>
              </a:spcAft>
              <a:buFont typeface="Arial" charset="0"/>
              <a:buChar char="•"/>
            </a:pPr>
            <a:r>
              <a:rPr lang="en-US" dirty="0"/>
              <a:t>Increased connections to business and community</a:t>
            </a:r>
          </a:p>
          <a:p>
            <a:pPr marL="342900" indent="-342900" algn="l">
              <a:spcBef>
                <a:spcPts val="0"/>
              </a:spcBef>
              <a:spcAft>
                <a:spcPts val="1200"/>
              </a:spcAft>
              <a:buFont typeface="Arial" charset="0"/>
              <a:buChar char="•"/>
            </a:pPr>
            <a:r>
              <a:rPr lang="en-US" dirty="0"/>
              <a:t>Sustained funding</a:t>
            </a:r>
          </a:p>
          <a:p>
            <a:pPr marL="342900" indent="-342900" algn="l">
              <a:spcBef>
                <a:spcPts val="0"/>
              </a:spcBef>
              <a:spcAft>
                <a:spcPts val="1200"/>
              </a:spcAft>
              <a:buFont typeface="Arial" charset="0"/>
              <a:buChar char="•"/>
            </a:pPr>
            <a:r>
              <a:rPr lang="en-US" dirty="0"/>
              <a:t>Aligned data and accountability systems</a:t>
            </a:r>
          </a:p>
          <a:p>
            <a:pPr marL="342900" indent="-342900" algn="l">
              <a:spcBef>
                <a:spcPts val="0"/>
              </a:spcBef>
              <a:spcAft>
                <a:spcPts val="1200"/>
              </a:spcAft>
              <a:buFont typeface="Arial" charset="0"/>
              <a:buChar char="•"/>
            </a:pPr>
            <a:r>
              <a:rPr lang="en-US" dirty="0"/>
              <a:t>Increased academic and social supports</a:t>
            </a:r>
          </a:p>
        </p:txBody>
      </p:sp>
    </p:spTree>
    <p:extLst>
      <p:ext uri="{BB962C8B-B14F-4D97-AF65-F5344CB8AC3E}">
        <p14:creationId xmlns:p14="http://schemas.microsoft.com/office/powerpoint/2010/main" val="2244877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670" y="1670180"/>
            <a:ext cx="10972800" cy="2990720"/>
          </a:xfrm>
        </p:spPr>
        <p:txBody>
          <a:bodyPr/>
          <a:lstStyle/>
          <a:p>
            <a:r>
              <a:rPr lang="en-US" dirty="0"/>
              <a:t>What Is Deeper Learning</a:t>
            </a:r>
            <a:br>
              <a:rPr lang="en-US" dirty="0"/>
            </a:br>
            <a:r>
              <a:rPr lang="en-US" dirty="0"/>
              <a:t>and Why Does It Matter?</a:t>
            </a:r>
            <a:endParaRPr lang="en-US" i="1" dirty="0"/>
          </a:p>
        </p:txBody>
      </p:sp>
      <p:pic>
        <p:nvPicPr>
          <p:cNvPr id="3" name="Picture 2"/>
          <p:cNvPicPr>
            <a:picLocks noChangeAspect="1"/>
          </p:cNvPicPr>
          <p:nvPr/>
        </p:nvPicPr>
        <p:blipFill>
          <a:blip r:embed="rId3"/>
          <a:stretch>
            <a:fillRect/>
          </a:stretch>
        </p:blipFill>
        <p:spPr>
          <a:xfrm>
            <a:off x="11503470" y="6257925"/>
            <a:ext cx="540893" cy="530876"/>
          </a:xfrm>
          <a:prstGeom prst="rect">
            <a:avLst/>
          </a:prstGeom>
        </p:spPr>
      </p:pic>
    </p:spTree>
    <p:extLst>
      <p:ext uri="{BB962C8B-B14F-4D97-AF65-F5344CB8AC3E}">
        <p14:creationId xmlns:p14="http://schemas.microsoft.com/office/powerpoint/2010/main" val="174729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7973"/>
            <a:ext cx="10972800" cy="1143000"/>
          </a:xfrm>
        </p:spPr>
        <p:txBody>
          <a:bodyPr/>
          <a:lstStyle/>
          <a:p>
            <a:r>
              <a:rPr lang="en-US" dirty="0"/>
              <a:t>What Do Leaders Need to Consider?</a:t>
            </a:r>
          </a:p>
        </p:txBody>
      </p:sp>
      <p:sp>
        <p:nvSpPr>
          <p:cNvPr id="3" name="Subtitle 2"/>
          <p:cNvSpPr>
            <a:spLocks noGrp="1"/>
          </p:cNvSpPr>
          <p:nvPr>
            <p:ph type="subTitle" idx="1"/>
          </p:nvPr>
        </p:nvSpPr>
        <p:spPr>
          <a:xfrm>
            <a:off x="609600" y="4366069"/>
            <a:ext cx="10972800" cy="1662592"/>
          </a:xfrm>
        </p:spPr>
        <p:txBody>
          <a:bodyPr>
            <a:normAutofit lnSpcReduction="10000"/>
          </a:bodyPr>
          <a:lstStyle/>
          <a:p>
            <a:pPr marL="342900" indent="-342900" algn="l">
              <a:spcBef>
                <a:spcPts val="0"/>
              </a:spcBef>
              <a:spcAft>
                <a:spcPts val="1200"/>
              </a:spcAft>
              <a:buFont typeface="Arial" charset="0"/>
              <a:buChar char="•"/>
            </a:pPr>
            <a:r>
              <a:rPr lang="en-US" sz="2400" dirty="0"/>
              <a:t>Does your state, district, or schools have policies around deeper learning and its implementation?</a:t>
            </a:r>
          </a:p>
          <a:p>
            <a:pPr marL="342900" indent="-342900" algn="l">
              <a:spcBef>
                <a:spcPts val="0"/>
              </a:spcBef>
              <a:spcAft>
                <a:spcPts val="1200"/>
              </a:spcAft>
              <a:buFont typeface="Arial" charset="0"/>
              <a:buChar char="•"/>
            </a:pPr>
            <a:r>
              <a:rPr lang="en-US" sz="2400" dirty="0"/>
              <a:t>What procedures and practices are needed or currently support your deeper learning implementation efforts?</a:t>
            </a:r>
          </a:p>
        </p:txBody>
      </p:sp>
      <p:sp>
        <p:nvSpPr>
          <p:cNvPr id="4" name="Oval 3"/>
          <p:cNvSpPr/>
          <p:nvPr/>
        </p:nvSpPr>
        <p:spPr>
          <a:xfrm>
            <a:off x="1141877" y="1593852"/>
            <a:ext cx="2299855" cy="229985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a:t>Policies</a:t>
            </a:r>
          </a:p>
        </p:txBody>
      </p:sp>
      <p:sp>
        <p:nvSpPr>
          <p:cNvPr id="5" name="Oval 4"/>
          <p:cNvSpPr/>
          <p:nvPr/>
        </p:nvSpPr>
        <p:spPr>
          <a:xfrm>
            <a:off x="4638162" y="1593851"/>
            <a:ext cx="2299855" cy="229985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b="1" dirty="0"/>
              <a:t>Procedures</a:t>
            </a:r>
          </a:p>
        </p:txBody>
      </p:sp>
      <p:sp>
        <p:nvSpPr>
          <p:cNvPr id="6" name="Oval 5"/>
          <p:cNvSpPr/>
          <p:nvPr/>
        </p:nvSpPr>
        <p:spPr>
          <a:xfrm>
            <a:off x="8375372" y="1593850"/>
            <a:ext cx="2299855" cy="229985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b="1" dirty="0"/>
              <a:t>Practices</a:t>
            </a:r>
          </a:p>
        </p:txBody>
      </p:sp>
    </p:spTree>
    <p:extLst>
      <p:ext uri="{BB962C8B-B14F-4D97-AF65-F5344CB8AC3E}">
        <p14:creationId xmlns:p14="http://schemas.microsoft.com/office/powerpoint/2010/main" val="27241308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0512"/>
            <a:ext cx="10972800" cy="1143000"/>
          </a:xfrm>
        </p:spPr>
        <p:txBody>
          <a:bodyPr/>
          <a:lstStyle/>
          <a:p>
            <a:r>
              <a:rPr lang="en-US" dirty="0"/>
              <a:t>Making Deeper Learning Possible: </a:t>
            </a:r>
            <a:br>
              <a:rPr lang="en-US" dirty="0"/>
            </a:br>
            <a:r>
              <a:rPr lang="en-US" dirty="0"/>
              <a:t>The Funding Challenge</a:t>
            </a:r>
          </a:p>
        </p:txBody>
      </p:sp>
      <p:sp>
        <p:nvSpPr>
          <p:cNvPr id="3" name="Content Placeholder 2"/>
          <p:cNvSpPr>
            <a:spLocks noGrp="1"/>
          </p:cNvSpPr>
          <p:nvPr>
            <p:ph type="subTitle" idx="1"/>
          </p:nvPr>
        </p:nvSpPr>
        <p:spPr>
          <a:xfrm>
            <a:off x="609600" y="1947450"/>
            <a:ext cx="10972800" cy="3751262"/>
          </a:xfrm>
        </p:spPr>
        <p:txBody>
          <a:bodyPr/>
          <a:lstStyle/>
          <a:p>
            <a:pPr marL="0" indent="0" algn="l">
              <a:spcBef>
                <a:spcPts val="0"/>
              </a:spcBef>
              <a:buNone/>
            </a:pPr>
            <a:r>
              <a:rPr lang="en-US" sz="2400" dirty="0"/>
              <a:t>Adequate school funding enables students to receive the support services they need, as well as access to engaging, relevant curriculum that promotes the development of deeper learning skills.</a:t>
            </a:r>
          </a:p>
          <a:p>
            <a:pPr marL="0" indent="0" algn="l">
              <a:spcBef>
                <a:spcPts val="0"/>
              </a:spcBef>
              <a:buNone/>
            </a:pPr>
            <a:endParaRPr lang="en-US" sz="2400" dirty="0"/>
          </a:p>
          <a:p>
            <a:pPr marL="0" indent="0" algn="l">
              <a:spcBef>
                <a:spcPts val="0"/>
              </a:spcBef>
              <a:buNone/>
            </a:pPr>
            <a:r>
              <a:rPr lang="en-US" sz="2400" dirty="0"/>
              <a:t>For example, Massachusetts adopted a weighted student formula funding system that allocates more education funding for students from low-income families, English language learners, and students who require special education services, which resulted in large gains in student achievement and a reduction in achievement gaps.</a:t>
            </a:r>
          </a:p>
        </p:txBody>
      </p:sp>
      <p:sp>
        <p:nvSpPr>
          <p:cNvPr id="4" name="TextBox 3"/>
          <p:cNvSpPr txBox="1"/>
          <p:nvPr/>
        </p:nvSpPr>
        <p:spPr>
          <a:xfrm>
            <a:off x="438149" y="5962650"/>
            <a:ext cx="10448925" cy="800219"/>
          </a:xfrm>
          <a:prstGeom prst="rect">
            <a:avLst/>
          </a:prstGeom>
          <a:noFill/>
        </p:spPr>
        <p:txBody>
          <a:bodyPr wrap="square" rtlCol="0">
            <a:spAutoFit/>
          </a:bodyPr>
          <a:lstStyle/>
          <a:p>
            <a:pPr lvl="0" defTabSz="914400" fontAlgn="base">
              <a:spcBef>
                <a:spcPct val="20000"/>
              </a:spcBef>
              <a:spcAft>
                <a:spcPct val="0"/>
              </a:spcAft>
            </a:pPr>
            <a:r>
              <a:rPr lang="en-US" sz="1400" dirty="0">
                <a:solidFill>
                  <a:srgbClr val="000000">
                    <a:lumMod val="75000"/>
                    <a:lumOff val="25000"/>
                  </a:srgbClr>
                </a:solidFill>
                <a:latin typeface="Century Gothic" charset="0"/>
              </a:rPr>
              <a:t>Source: </a:t>
            </a:r>
            <a:r>
              <a:rPr lang="en-US" sz="1400" dirty="0">
                <a:solidFill>
                  <a:srgbClr val="000000">
                    <a:lumMod val="75000"/>
                    <a:lumOff val="25000"/>
                  </a:srgbClr>
                </a:solidFill>
                <a:latin typeface="Century Gothic" charset="0"/>
                <a:hlinkClick r:id="rId2"/>
              </a:rPr>
              <a:t>http://www.jff.org/sites/default/files/publications/materials/Equal-Opportunity-for-Deeper-Learning-100115a.pdf</a:t>
            </a:r>
            <a:r>
              <a:rPr lang="en-US" sz="1400" dirty="0">
                <a:solidFill>
                  <a:srgbClr val="000000">
                    <a:lumMod val="75000"/>
                    <a:lumOff val="25000"/>
                  </a:srgbClr>
                </a:solidFill>
                <a:latin typeface="Century Gothic" charset="0"/>
              </a:rPr>
              <a:t> (accessed September 24, 2016)</a:t>
            </a:r>
          </a:p>
          <a:p>
            <a:endParaRPr lang="en-US" dirty="0">
              <a:solidFill>
                <a:schemeClr val="tx1">
                  <a:lumMod val="75000"/>
                  <a:lumOff val="25000"/>
                </a:schemeClr>
              </a:solidFill>
            </a:endParaRPr>
          </a:p>
        </p:txBody>
      </p:sp>
    </p:spTree>
    <p:extLst>
      <p:ext uri="{BB962C8B-B14F-4D97-AF65-F5344CB8AC3E}">
        <p14:creationId xmlns:p14="http://schemas.microsoft.com/office/powerpoint/2010/main" val="3806279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09600" y="263781"/>
            <a:ext cx="10972800" cy="807025"/>
          </a:xfrm>
        </p:spPr>
        <p:txBody>
          <a:bodyPr>
            <a:noAutofit/>
          </a:bodyPr>
          <a:lstStyle/>
          <a:p>
            <a:r>
              <a:rPr lang="en-US" dirty="0"/>
              <a:t>Proficiency-Based Graduation: Vermont</a:t>
            </a:r>
          </a:p>
        </p:txBody>
      </p:sp>
      <p:sp>
        <p:nvSpPr>
          <p:cNvPr id="8" name="TextBox 7"/>
          <p:cNvSpPr txBox="1"/>
          <p:nvPr/>
        </p:nvSpPr>
        <p:spPr>
          <a:xfrm>
            <a:off x="2861917" y="1212936"/>
            <a:ext cx="8591530" cy="4693593"/>
          </a:xfrm>
          <a:prstGeom prst="rect">
            <a:avLst/>
          </a:prstGeom>
          <a:noFill/>
        </p:spPr>
        <p:txBody>
          <a:bodyPr wrap="square" rtlCol="0">
            <a:spAutoFit/>
          </a:bodyPr>
          <a:lstStyle/>
          <a:p>
            <a:r>
              <a:rPr lang="en-US" sz="2300" dirty="0">
                <a:solidFill>
                  <a:schemeClr val="tx1">
                    <a:lumMod val="75000"/>
                    <a:lumOff val="25000"/>
                  </a:schemeClr>
                </a:solidFill>
              </a:rPr>
              <a:t>Proficiency-based graduation requirements are a locally-delineated set of content knowledge and skills connected to state standards. When supplemented with additional locally-developed requirements, they qualify a student for earning a high school diploma. Vermont’s Education Quality Standards require that schools’ graduation requirements be rooted in demonstrations of student proficiency, as opposed to time spent in classrooms.</a:t>
            </a:r>
          </a:p>
          <a:p>
            <a:endParaRPr lang="en-US" sz="2300" dirty="0">
              <a:solidFill>
                <a:schemeClr val="tx1">
                  <a:lumMod val="75000"/>
                  <a:lumOff val="25000"/>
                </a:schemeClr>
              </a:solidFill>
            </a:endParaRPr>
          </a:p>
          <a:p>
            <a:r>
              <a:rPr lang="en-US" sz="2300" dirty="0">
                <a:solidFill>
                  <a:schemeClr val="tx1">
                    <a:lumMod val="75000"/>
                    <a:lumOff val="25000"/>
                  </a:schemeClr>
                </a:solidFill>
              </a:rPr>
              <a:t>Students must be allowed to demonstrate proficiency by presenting multiple types of evidence, including but not limited to teacher- or student-designed assessments, portfolios, performances, exhibitions, and projects.</a:t>
            </a:r>
            <a:endParaRPr lang="en-US" sz="2300" dirty="0">
              <a:solidFill>
                <a:schemeClr val="tx1">
                  <a:lumMod val="75000"/>
                  <a:lumOff val="25000"/>
                </a:schemeClr>
              </a:solidFill>
              <a:latin typeface="Century Gothic" charset="0"/>
              <a:ea typeface="Century Gothic" charset="0"/>
              <a:cs typeface="Century Gothic" charset="0"/>
            </a:endParaRPr>
          </a:p>
        </p:txBody>
      </p:sp>
      <p:sp>
        <p:nvSpPr>
          <p:cNvPr id="2" name="Rectangle 1"/>
          <p:cNvSpPr/>
          <p:nvPr/>
        </p:nvSpPr>
        <p:spPr>
          <a:xfrm>
            <a:off x="1313793" y="6352801"/>
            <a:ext cx="6096000" cy="523220"/>
          </a:xfrm>
          <a:prstGeom prst="rect">
            <a:avLst/>
          </a:prstGeom>
        </p:spPr>
        <p:txBody>
          <a:bodyPr>
            <a:spAutoFit/>
          </a:bodyPr>
          <a:lstStyle/>
          <a:p>
            <a:endParaRPr lang="en-US" sz="2800" dirty="0">
              <a:solidFill>
                <a:srgbClr val="FF0000"/>
              </a:solidFill>
              <a:latin typeface="Century Gothic" charset="0"/>
              <a:ea typeface="Century Gothic" charset="0"/>
              <a:cs typeface="Century Gothic" charset="0"/>
            </a:endParaRPr>
          </a:p>
        </p:txBody>
      </p:sp>
      <p:sp>
        <p:nvSpPr>
          <p:cNvPr id="9" name="Oval 8"/>
          <p:cNvSpPr/>
          <p:nvPr/>
        </p:nvSpPr>
        <p:spPr>
          <a:xfrm>
            <a:off x="807259" y="2467627"/>
            <a:ext cx="1823207" cy="176381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a:t>Policies</a:t>
            </a:r>
          </a:p>
        </p:txBody>
      </p:sp>
      <p:sp>
        <p:nvSpPr>
          <p:cNvPr id="3" name="Rectangle 2"/>
          <p:cNvSpPr/>
          <p:nvPr/>
        </p:nvSpPr>
        <p:spPr>
          <a:xfrm>
            <a:off x="542258" y="6262579"/>
            <a:ext cx="10737467" cy="307777"/>
          </a:xfrm>
          <a:prstGeom prst="rect">
            <a:avLst/>
          </a:prstGeom>
        </p:spPr>
        <p:txBody>
          <a:bodyPr wrap="square">
            <a:spAutoFit/>
          </a:bodyPr>
          <a:lstStyle/>
          <a:p>
            <a:r>
              <a:rPr lang="en-US" sz="1400" dirty="0">
                <a:solidFill>
                  <a:schemeClr val="tx1">
                    <a:lumMod val="75000"/>
                    <a:lumOff val="25000"/>
                  </a:schemeClr>
                </a:solidFill>
              </a:rPr>
              <a:t>Source: State of Vermont Agency of Education, </a:t>
            </a:r>
            <a:r>
              <a:rPr lang="en-US" sz="1400" dirty="0">
                <a:solidFill>
                  <a:schemeClr val="tx1">
                    <a:lumMod val="75000"/>
                    <a:lumOff val="25000"/>
                  </a:schemeClr>
                </a:solidFill>
                <a:hlinkClick r:id="rId3"/>
              </a:rPr>
              <a:t>http://bit.ly/2c41YwE</a:t>
            </a:r>
            <a:r>
              <a:rPr lang="en-US" sz="1400" dirty="0">
                <a:solidFill>
                  <a:schemeClr val="tx1">
                    <a:lumMod val="75000"/>
                    <a:lumOff val="25000"/>
                  </a:schemeClr>
                </a:solidFill>
              </a:rPr>
              <a:t>, (accessed September 9, 2016)</a:t>
            </a:r>
          </a:p>
        </p:txBody>
      </p:sp>
    </p:spTree>
    <p:extLst>
      <p:ext uri="{BB962C8B-B14F-4D97-AF65-F5344CB8AC3E}">
        <p14:creationId xmlns:p14="http://schemas.microsoft.com/office/powerpoint/2010/main" val="4877483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16719" y="334972"/>
            <a:ext cx="11358562" cy="1304831"/>
          </a:xfrm>
        </p:spPr>
        <p:txBody>
          <a:bodyPr>
            <a:noAutofit/>
          </a:bodyPr>
          <a:lstStyle/>
          <a:p>
            <a:r>
              <a:rPr lang="en-US" dirty="0"/>
              <a:t>Proficiency-Based </a:t>
            </a:r>
            <a:br>
              <a:rPr lang="en-US" dirty="0"/>
            </a:br>
            <a:r>
              <a:rPr lang="en-US" dirty="0"/>
              <a:t>Diploma Standards: Maine</a:t>
            </a:r>
          </a:p>
        </p:txBody>
      </p:sp>
      <p:sp>
        <p:nvSpPr>
          <p:cNvPr id="8" name="TextBox 7"/>
          <p:cNvSpPr txBox="1"/>
          <p:nvPr/>
        </p:nvSpPr>
        <p:spPr>
          <a:xfrm>
            <a:off x="2750848" y="1992958"/>
            <a:ext cx="8801942" cy="3416320"/>
          </a:xfrm>
          <a:prstGeom prst="rect">
            <a:avLst/>
          </a:prstGeom>
          <a:noFill/>
        </p:spPr>
        <p:txBody>
          <a:bodyPr wrap="square" rtlCol="0">
            <a:spAutoFit/>
          </a:bodyPr>
          <a:lstStyle/>
          <a:p>
            <a:r>
              <a:rPr lang="en-US" sz="2400" dirty="0">
                <a:solidFill>
                  <a:schemeClr val="tx1">
                    <a:lumMod val="75000"/>
                    <a:lumOff val="25000"/>
                  </a:schemeClr>
                </a:solidFill>
              </a:rPr>
              <a:t>Beginning January 1, 2017, a diploma indicating graduation from a secondary school must be based on student demonstration of proficiency.</a:t>
            </a:r>
          </a:p>
          <a:p>
            <a:endParaRPr lang="en-US" sz="2400" dirty="0">
              <a:solidFill>
                <a:schemeClr val="tx1">
                  <a:lumMod val="75000"/>
                  <a:lumOff val="25000"/>
                </a:schemeClr>
              </a:solidFill>
            </a:endParaRPr>
          </a:p>
          <a:p>
            <a:r>
              <a:rPr lang="en-US" sz="2400" dirty="0">
                <a:solidFill>
                  <a:schemeClr val="tx1">
                    <a:lumMod val="75000"/>
                    <a:lumOff val="25000"/>
                  </a:schemeClr>
                </a:solidFill>
              </a:rPr>
              <a:t>Students must be allowed to gain proficiency through multiple pathways, by presenting multiple types of evidence, including but not limited to teacher-designed or student-designed assessments, portfolios, performance, exhibitions, projects, and community service.</a:t>
            </a:r>
            <a:endParaRPr lang="en-US" sz="2400" dirty="0">
              <a:solidFill>
                <a:schemeClr val="tx1">
                  <a:lumMod val="75000"/>
                  <a:lumOff val="25000"/>
                </a:schemeClr>
              </a:solidFill>
              <a:latin typeface="Century Gothic" charset="0"/>
              <a:ea typeface="Century Gothic" charset="0"/>
              <a:cs typeface="Century Gothic" charset="0"/>
            </a:endParaRPr>
          </a:p>
        </p:txBody>
      </p:sp>
      <p:sp>
        <p:nvSpPr>
          <p:cNvPr id="2" name="Rectangle 1"/>
          <p:cNvSpPr/>
          <p:nvPr/>
        </p:nvSpPr>
        <p:spPr>
          <a:xfrm>
            <a:off x="1313793" y="6352801"/>
            <a:ext cx="6096000" cy="523220"/>
          </a:xfrm>
          <a:prstGeom prst="rect">
            <a:avLst/>
          </a:prstGeom>
        </p:spPr>
        <p:txBody>
          <a:bodyPr>
            <a:spAutoFit/>
          </a:bodyPr>
          <a:lstStyle/>
          <a:p>
            <a:endParaRPr lang="en-US" sz="2800" dirty="0">
              <a:solidFill>
                <a:srgbClr val="FF0000"/>
              </a:solidFill>
              <a:latin typeface="Century Gothic" charset="0"/>
              <a:ea typeface="Century Gothic" charset="0"/>
              <a:cs typeface="Century Gothic" charset="0"/>
            </a:endParaRPr>
          </a:p>
        </p:txBody>
      </p:sp>
      <p:sp>
        <p:nvSpPr>
          <p:cNvPr id="3" name="Rectangle 2"/>
          <p:cNvSpPr/>
          <p:nvPr/>
        </p:nvSpPr>
        <p:spPr>
          <a:xfrm>
            <a:off x="416719" y="6352801"/>
            <a:ext cx="10772989" cy="307777"/>
          </a:xfrm>
          <a:prstGeom prst="rect">
            <a:avLst/>
          </a:prstGeom>
        </p:spPr>
        <p:txBody>
          <a:bodyPr wrap="square">
            <a:spAutoFit/>
          </a:bodyPr>
          <a:lstStyle/>
          <a:p>
            <a:r>
              <a:rPr lang="en-US" sz="1400" dirty="0">
                <a:solidFill>
                  <a:schemeClr val="tx1">
                    <a:lumMod val="75000"/>
                    <a:lumOff val="25000"/>
                  </a:schemeClr>
                </a:solidFill>
              </a:rPr>
              <a:t>Source: Maine Legislature, Maine Revised Statutes, </a:t>
            </a:r>
            <a:r>
              <a:rPr lang="en-US" sz="1400" dirty="0">
                <a:solidFill>
                  <a:schemeClr val="tx1">
                    <a:lumMod val="75000"/>
                    <a:lumOff val="25000"/>
                  </a:schemeClr>
                </a:solidFill>
                <a:hlinkClick r:id="rId3"/>
              </a:rPr>
              <a:t>http://bit.ly/2cwLs7W</a:t>
            </a:r>
            <a:r>
              <a:rPr lang="en-US" sz="1400" dirty="0">
                <a:solidFill>
                  <a:schemeClr val="tx1">
                    <a:lumMod val="75000"/>
                    <a:lumOff val="25000"/>
                  </a:schemeClr>
                </a:solidFill>
              </a:rPr>
              <a:t>, (accessed September 9, 2016)</a:t>
            </a:r>
          </a:p>
        </p:txBody>
      </p:sp>
      <p:sp>
        <p:nvSpPr>
          <p:cNvPr id="7" name="Oval 6"/>
          <p:cNvSpPr/>
          <p:nvPr/>
        </p:nvSpPr>
        <p:spPr>
          <a:xfrm>
            <a:off x="807259" y="2467627"/>
            <a:ext cx="1823207" cy="176381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a:t>Policies</a:t>
            </a:r>
          </a:p>
        </p:txBody>
      </p:sp>
    </p:spTree>
    <p:extLst>
      <p:ext uri="{BB962C8B-B14F-4D97-AF65-F5344CB8AC3E}">
        <p14:creationId xmlns:p14="http://schemas.microsoft.com/office/powerpoint/2010/main" val="28812852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09600" y="540512"/>
            <a:ext cx="10972800" cy="887864"/>
          </a:xfrm>
        </p:spPr>
        <p:txBody>
          <a:bodyPr>
            <a:noAutofit/>
          </a:bodyPr>
          <a:lstStyle/>
          <a:p>
            <a:r>
              <a:rPr lang="en-US" dirty="0"/>
              <a:t>Districts of Innovation: Kentucky</a:t>
            </a:r>
          </a:p>
        </p:txBody>
      </p:sp>
      <p:sp>
        <p:nvSpPr>
          <p:cNvPr id="8" name="TextBox 7"/>
          <p:cNvSpPr txBox="1"/>
          <p:nvPr/>
        </p:nvSpPr>
        <p:spPr>
          <a:xfrm>
            <a:off x="2995208" y="1920818"/>
            <a:ext cx="8380363" cy="3416320"/>
          </a:xfrm>
          <a:prstGeom prst="rect">
            <a:avLst/>
          </a:prstGeom>
          <a:noFill/>
        </p:spPr>
        <p:txBody>
          <a:bodyPr wrap="square" rtlCol="0">
            <a:spAutoFit/>
          </a:bodyPr>
          <a:lstStyle/>
          <a:p>
            <a:r>
              <a:rPr lang="en-US" sz="2400" dirty="0">
                <a:solidFill>
                  <a:schemeClr val="tx1">
                    <a:lumMod val="75000"/>
                    <a:lumOff val="25000"/>
                  </a:schemeClr>
                </a:solidFill>
              </a:rPr>
              <a:t>A Kentucky House bill allows public school districts the opportunity to apply to the Kentucky Department of Education to be exempt from certain administrative regulations and statutory provisions, as well as waiving local board policy, in an effort to improve the learning of students to redesign student learning in an effort to engage and motivate more students and increase the numbers of those who are ready for college and a career.</a:t>
            </a:r>
            <a:endParaRPr lang="en-US" sz="2400" dirty="0">
              <a:solidFill>
                <a:schemeClr val="tx1">
                  <a:lumMod val="75000"/>
                  <a:lumOff val="25000"/>
                </a:schemeClr>
              </a:solidFill>
              <a:latin typeface="Century Gothic" charset="0"/>
              <a:ea typeface="Century Gothic" charset="0"/>
              <a:cs typeface="Century Gothic" charset="0"/>
            </a:endParaRPr>
          </a:p>
        </p:txBody>
      </p:sp>
      <p:sp>
        <p:nvSpPr>
          <p:cNvPr id="2" name="Rectangle 1"/>
          <p:cNvSpPr/>
          <p:nvPr/>
        </p:nvSpPr>
        <p:spPr>
          <a:xfrm>
            <a:off x="1313793" y="6352801"/>
            <a:ext cx="6096000" cy="523220"/>
          </a:xfrm>
          <a:prstGeom prst="rect">
            <a:avLst/>
          </a:prstGeom>
        </p:spPr>
        <p:txBody>
          <a:bodyPr>
            <a:spAutoFit/>
          </a:bodyPr>
          <a:lstStyle/>
          <a:p>
            <a:endParaRPr lang="en-US" sz="2800" dirty="0">
              <a:solidFill>
                <a:srgbClr val="FF0000"/>
              </a:solidFill>
              <a:latin typeface="Century Gothic" charset="0"/>
              <a:ea typeface="Century Gothic" charset="0"/>
              <a:cs typeface="Century Gothic" charset="0"/>
            </a:endParaRPr>
          </a:p>
        </p:txBody>
      </p:sp>
      <p:sp>
        <p:nvSpPr>
          <p:cNvPr id="3" name="Rectangle 2"/>
          <p:cNvSpPr/>
          <p:nvPr/>
        </p:nvSpPr>
        <p:spPr>
          <a:xfrm>
            <a:off x="409575" y="6350938"/>
            <a:ext cx="10772989" cy="307777"/>
          </a:xfrm>
          <a:prstGeom prst="rect">
            <a:avLst/>
          </a:prstGeom>
        </p:spPr>
        <p:txBody>
          <a:bodyPr wrap="square">
            <a:spAutoFit/>
          </a:bodyPr>
          <a:lstStyle/>
          <a:p>
            <a:r>
              <a:rPr lang="en-US" sz="1400" dirty="0">
                <a:solidFill>
                  <a:schemeClr val="tx1">
                    <a:lumMod val="75000"/>
                    <a:lumOff val="25000"/>
                  </a:schemeClr>
                </a:solidFill>
              </a:rPr>
              <a:t>Source: Kentucky Department of Education, Districts of Innovation, </a:t>
            </a:r>
            <a:r>
              <a:rPr lang="en-US" sz="1400" dirty="0">
                <a:solidFill>
                  <a:schemeClr val="tx1">
                    <a:lumMod val="75000"/>
                    <a:lumOff val="25000"/>
                  </a:schemeClr>
                </a:solidFill>
                <a:hlinkClick r:id="rId3"/>
              </a:rPr>
              <a:t>http://bit.ly/2c48bsy</a:t>
            </a:r>
            <a:r>
              <a:rPr lang="en-US" sz="1400" dirty="0">
                <a:solidFill>
                  <a:schemeClr val="tx1">
                    <a:lumMod val="75000"/>
                    <a:lumOff val="25000"/>
                  </a:schemeClr>
                </a:solidFill>
              </a:rPr>
              <a:t>, (accessed September 9, 2016)</a:t>
            </a:r>
          </a:p>
        </p:txBody>
      </p:sp>
      <p:sp>
        <p:nvSpPr>
          <p:cNvPr id="7" name="Oval 6"/>
          <p:cNvSpPr/>
          <p:nvPr/>
        </p:nvSpPr>
        <p:spPr>
          <a:xfrm>
            <a:off x="807259" y="2467627"/>
            <a:ext cx="1823207" cy="176381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a:t>Policies</a:t>
            </a:r>
          </a:p>
        </p:txBody>
      </p:sp>
    </p:spTree>
    <p:extLst>
      <p:ext uri="{BB962C8B-B14F-4D97-AF65-F5344CB8AC3E}">
        <p14:creationId xmlns:p14="http://schemas.microsoft.com/office/powerpoint/2010/main" val="29133270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5970"/>
            <a:ext cx="10972800" cy="857982"/>
          </a:xfrm>
        </p:spPr>
        <p:txBody>
          <a:bodyPr/>
          <a:lstStyle/>
          <a:p>
            <a:r>
              <a:rPr lang="en-US" dirty="0"/>
              <a:t>Deeper Learning Is Not New</a:t>
            </a:r>
          </a:p>
        </p:txBody>
      </p:sp>
      <p:sp>
        <p:nvSpPr>
          <p:cNvPr id="3" name="Subtitle 2"/>
          <p:cNvSpPr>
            <a:spLocks noGrp="1"/>
          </p:cNvSpPr>
          <p:nvPr>
            <p:ph type="subTitle" idx="1"/>
          </p:nvPr>
        </p:nvSpPr>
        <p:spPr>
          <a:xfrm>
            <a:off x="385601" y="1193952"/>
            <a:ext cx="11420799" cy="4713553"/>
          </a:xfrm>
        </p:spPr>
        <p:txBody>
          <a:bodyPr/>
          <a:lstStyle/>
          <a:p>
            <a:pPr algn="l">
              <a:spcBef>
                <a:spcPts val="0"/>
              </a:spcBef>
              <a:spcAft>
                <a:spcPts val="1200"/>
              </a:spcAft>
            </a:pPr>
            <a:r>
              <a:rPr lang="en-US" dirty="0"/>
              <a:t>The goal is to scale up exemplary experiences so that they are the norm for all students, especially those traditionally underserved. Recommended State Board Actions include the following:</a:t>
            </a:r>
          </a:p>
          <a:p>
            <a:pPr marL="342900" indent="-342900" algn="l">
              <a:spcBef>
                <a:spcPts val="0"/>
              </a:spcBef>
              <a:spcAft>
                <a:spcPts val="600"/>
              </a:spcAft>
              <a:buFont typeface="+mj-lt"/>
              <a:buAutoNum type="arabicPeriod"/>
            </a:pPr>
            <a:r>
              <a:rPr lang="en-US" dirty="0"/>
              <a:t>Approve standards, curriculum, and materials that reinforce deeper learning.</a:t>
            </a:r>
          </a:p>
          <a:p>
            <a:pPr marL="342900" indent="-342900" algn="l">
              <a:spcBef>
                <a:spcPts val="0"/>
              </a:spcBef>
              <a:spcAft>
                <a:spcPts val="600"/>
              </a:spcAft>
              <a:buFont typeface="+mj-lt"/>
              <a:buAutoNum type="arabicPeriod"/>
            </a:pPr>
            <a:r>
              <a:rPr lang="en-US" dirty="0"/>
              <a:t>Develop high-quality professional learning systems that reinforce deeper learning.</a:t>
            </a:r>
          </a:p>
          <a:p>
            <a:pPr marL="342900" indent="-342900" algn="l">
              <a:spcBef>
                <a:spcPts val="0"/>
              </a:spcBef>
              <a:spcAft>
                <a:spcPts val="600"/>
              </a:spcAft>
              <a:buFont typeface="+mj-lt"/>
              <a:buAutoNum type="arabicPeriod"/>
            </a:pPr>
            <a:r>
              <a:rPr lang="en-US" dirty="0"/>
              <a:t>Ensure that evaluation structures of effectiveness highlight deeper learning competencies. </a:t>
            </a:r>
          </a:p>
          <a:p>
            <a:pPr marL="342900" indent="-342900" algn="l">
              <a:spcBef>
                <a:spcPts val="0"/>
              </a:spcBef>
              <a:spcAft>
                <a:spcPts val="600"/>
              </a:spcAft>
              <a:buFont typeface="+mj-lt"/>
              <a:buAutoNum type="arabicPeriod"/>
            </a:pPr>
            <a:r>
              <a:rPr lang="en-US" dirty="0"/>
              <a:t>Provide schools and educators with flexibility to innovate.</a:t>
            </a:r>
          </a:p>
          <a:p>
            <a:pPr marL="342900" indent="-342900" algn="l">
              <a:spcBef>
                <a:spcPts val="0"/>
              </a:spcBef>
              <a:spcAft>
                <a:spcPts val="600"/>
              </a:spcAft>
              <a:buFont typeface="+mj-lt"/>
              <a:buAutoNum type="arabicPeriod"/>
            </a:pPr>
            <a:r>
              <a:rPr lang="en-US" dirty="0"/>
              <a:t>Facilitate systemic change to enable deeper learning.</a:t>
            </a:r>
          </a:p>
          <a:p>
            <a:pPr algn="l"/>
            <a:endParaRPr lang="en-US" dirty="0"/>
          </a:p>
        </p:txBody>
      </p:sp>
      <p:sp>
        <p:nvSpPr>
          <p:cNvPr id="4" name="Rectangle 3"/>
          <p:cNvSpPr/>
          <p:nvPr/>
        </p:nvSpPr>
        <p:spPr>
          <a:xfrm>
            <a:off x="430306" y="6145778"/>
            <a:ext cx="10470776" cy="523220"/>
          </a:xfrm>
          <a:prstGeom prst="rect">
            <a:avLst/>
          </a:prstGeom>
        </p:spPr>
        <p:txBody>
          <a:bodyPr wrap="square">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2"/>
              </a:rPr>
              <a:t>http://www.nasbe.org/wp-content/uploads/Parsi_Deeper-Learning-Ed-Leaders-Report_May-2015.pdf</a:t>
            </a:r>
            <a:endParaRPr lang="en-US" sz="1400" dirty="0">
              <a:solidFill>
                <a:schemeClr val="tx1">
                  <a:lumMod val="75000"/>
                  <a:lumOff val="25000"/>
                </a:schemeClr>
              </a:solidFill>
            </a:endParaRPr>
          </a:p>
          <a:p>
            <a:r>
              <a:rPr lang="en-US" sz="1400" dirty="0">
                <a:solidFill>
                  <a:schemeClr val="tx1">
                    <a:lumMod val="75000"/>
                    <a:lumOff val="25000"/>
                  </a:schemeClr>
                </a:solidFill>
              </a:rPr>
              <a:t>(accessed September 24, 2016)</a:t>
            </a:r>
          </a:p>
        </p:txBody>
      </p:sp>
    </p:spTree>
    <p:extLst>
      <p:ext uri="{BB962C8B-B14F-4D97-AF65-F5344CB8AC3E}">
        <p14:creationId xmlns:p14="http://schemas.microsoft.com/office/powerpoint/2010/main" val="24680068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306" y="311904"/>
            <a:ext cx="11197389" cy="1143000"/>
          </a:xfrm>
        </p:spPr>
        <p:txBody>
          <a:bodyPr>
            <a:noAutofit/>
          </a:bodyPr>
          <a:lstStyle/>
          <a:p>
            <a:r>
              <a:rPr lang="en-US" dirty="0"/>
              <a:t>Examples of Procedures for Deeper Learning</a:t>
            </a:r>
          </a:p>
        </p:txBody>
      </p:sp>
      <p:sp>
        <p:nvSpPr>
          <p:cNvPr id="3" name="Subtitle 2"/>
          <p:cNvSpPr>
            <a:spLocks noGrp="1"/>
          </p:cNvSpPr>
          <p:nvPr>
            <p:ph type="subTitle" idx="1"/>
          </p:nvPr>
        </p:nvSpPr>
        <p:spPr>
          <a:xfrm>
            <a:off x="3820438" y="2005013"/>
            <a:ext cx="7761962" cy="3043237"/>
          </a:xfrm>
        </p:spPr>
        <p:txBody>
          <a:bodyPr>
            <a:normAutofit/>
          </a:bodyPr>
          <a:lstStyle/>
          <a:p>
            <a:pPr marL="342900" indent="-342900" algn="l">
              <a:spcBef>
                <a:spcPts val="0"/>
              </a:spcBef>
              <a:spcAft>
                <a:spcPts val="1200"/>
              </a:spcAft>
              <a:buFont typeface="Arial" charset="0"/>
              <a:buChar char="•"/>
            </a:pPr>
            <a:r>
              <a:rPr lang="en-US" dirty="0"/>
              <a:t>Develop curriculum, assessments, and instructional approaches.</a:t>
            </a:r>
          </a:p>
          <a:p>
            <a:pPr marL="342900" indent="-342900" algn="l">
              <a:spcBef>
                <a:spcPts val="0"/>
              </a:spcBef>
              <a:spcAft>
                <a:spcPts val="1200"/>
              </a:spcAft>
              <a:buFont typeface="Arial" charset="0"/>
              <a:buChar char="•"/>
            </a:pPr>
            <a:r>
              <a:rPr lang="en-US" dirty="0"/>
              <a:t>Interweave into academic units the teaching of ethical behavior, resilience, and mindfulness.</a:t>
            </a:r>
          </a:p>
          <a:p>
            <a:pPr marL="342900" indent="-342900" algn="l">
              <a:spcBef>
                <a:spcPts val="0"/>
              </a:spcBef>
              <a:spcAft>
                <a:spcPts val="1200"/>
              </a:spcAft>
              <a:buFont typeface="Arial" charset="0"/>
              <a:buChar char="•"/>
            </a:pPr>
            <a:r>
              <a:rPr lang="en-US" dirty="0"/>
              <a:t>Update instructional space and technology.</a:t>
            </a:r>
          </a:p>
          <a:p>
            <a:pPr marL="342900" indent="-342900" algn="l">
              <a:spcBef>
                <a:spcPts val="0"/>
              </a:spcBef>
              <a:spcAft>
                <a:spcPts val="1200"/>
              </a:spcAft>
              <a:buFont typeface="Arial" charset="0"/>
              <a:buChar char="•"/>
            </a:pPr>
            <a:r>
              <a:rPr lang="en-US" dirty="0"/>
              <a:t>Modify annual calendar and daily schedule.</a:t>
            </a:r>
          </a:p>
        </p:txBody>
      </p:sp>
      <p:sp>
        <p:nvSpPr>
          <p:cNvPr id="7" name="Oval 6"/>
          <p:cNvSpPr/>
          <p:nvPr/>
        </p:nvSpPr>
        <p:spPr>
          <a:xfrm>
            <a:off x="926457" y="2205038"/>
            <a:ext cx="2299855" cy="229985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b="1" dirty="0"/>
              <a:t>Procedures</a:t>
            </a:r>
          </a:p>
        </p:txBody>
      </p:sp>
    </p:spTree>
    <p:extLst>
      <p:ext uri="{BB962C8B-B14F-4D97-AF65-F5344CB8AC3E}">
        <p14:creationId xmlns:p14="http://schemas.microsoft.com/office/powerpoint/2010/main" val="29875016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7844"/>
            <a:ext cx="10972800" cy="1143000"/>
          </a:xfrm>
        </p:spPr>
        <p:txBody>
          <a:bodyPr>
            <a:normAutofit/>
          </a:bodyPr>
          <a:lstStyle/>
          <a:p>
            <a:r>
              <a:rPr lang="en-US" dirty="0"/>
              <a:t>Examples of Practices for Deeper Learning</a:t>
            </a:r>
          </a:p>
        </p:txBody>
      </p:sp>
      <p:sp>
        <p:nvSpPr>
          <p:cNvPr id="3" name="Subtitle 2"/>
          <p:cNvSpPr>
            <a:spLocks noGrp="1"/>
          </p:cNvSpPr>
          <p:nvPr>
            <p:ph type="subTitle" idx="1"/>
          </p:nvPr>
        </p:nvSpPr>
        <p:spPr>
          <a:xfrm>
            <a:off x="3432132" y="1892212"/>
            <a:ext cx="8150268" cy="3751262"/>
          </a:xfrm>
        </p:spPr>
        <p:txBody>
          <a:bodyPr>
            <a:noAutofit/>
          </a:bodyPr>
          <a:lstStyle/>
          <a:p>
            <a:pPr marL="342900" indent="-342900" algn="l">
              <a:spcBef>
                <a:spcPts val="0"/>
              </a:spcBef>
              <a:spcAft>
                <a:spcPts val="1200"/>
              </a:spcAft>
              <a:buFont typeface="Arial" charset="0"/>
              <a:buChar char="•"/>
            </a:pPr>
            <a:r>
              <a:rPr lang="en-US" sz="2400" dirty="0"/>
              <a:t>Establish college-going culture and high expectations for all students.</a:t>
            </a:r>
          </a:p>
          <a:p>
            <a:pPr marL="342900" indent="-342900" algn="l">
              <a:spcBef>
                <a:spcPts val="0"/>
              </a:spcBef>
              <a:spcAft>
                <a:spcPts val="1200"/>
              </a:spcAft>
              <a:buFont typeface="Arial" charset="0"/>
              <a:buChar char="•"/>
            </a:pPr>
            <a:r>
              <a:rPr lang="en-US" dirty="0"/>
              <a:t>T</a:t>
            </a:r>
            <a:r>
              <a:rPr lang="en-US" sz="2400" dirty="0"/>
              <a:t>rain parents and guardians, making it a communitywide initiative.</a:t>
            </a:r>
          </a:p>
          <a:p>
            <a:pPr marL="342900" indent="-342900" algn="l">
              <a:spcBef>
                <a:spcPts val="0"/>
              </a:spcBef>
              <a:spcAft>
                <a:spcPts val="1200"/>
              </a:spcAft>
              <a:buFont typeface="Arial" charset="0"/>
              <a:buChar char="•"/>
            </a:pPr>
            <a:r>
              <a:rPr lang="en-US" sz="2400" dirty="0"/>
              <a:t>Train all staff on the initiative, making it a schoolwide/districtwide initiative.</a:t>
            </a:r>
          </a:p>
          <a:p>
            <a:pPr marL="342900" indent="-342900" algn="l">
              <a:spcBef>
                <a:spcPts val="0"/>
              </a:spcBef>
              <a:spcAft>
                <a:spcPts val="1200"/>
              </a:spcAft>
              <a:buFont typeface="Arial" charset="0"/>
              <a:buChar char="•"/>
            </a:pPr>
            <a:r>
              <a:rPr lang="en-US" sz="2400" dirty="0"/>
              <a:t>Develop collaboration between high schools and community and business organizations.</a:t>
            </a:r>
          </a:p>
        </p:txBody>
      </p:sp>
      <p:sp>
        <p:nvSpPr>
          <p:cNvPr id="8" name="Oval 7"/>
          <p:cNvSpPr/>
          <p:nvPr/>
        </p:nvSpPr>
        <p:spPr>
          <a:xfrm>
            <a:off x="749557" y="2362656"/>
            <a:ext cx="2299855" cy="229985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b="1" dirty="0"/>
              <a:t>Practices</a:t>
            </a:r>
          </a:p>
        </p:txBody>
      </p:sp>
    </p:spTree>
    <p:extLst>
      <p:ext uri="{BB962C8B-B14F-4D97-AF65-F5344CB8AC3E}">
        <p14:creationId xmlns:p14="http://schemas.microsoft.com/office/powerpoint/2010/main" val="26471993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8892"/>
            <a:ext cx="10972800" cy="886483"/>
          </a:xfrm>
        </p:spPr>
        <p:txBody>
          <a:bodyPr>
            <a:normAutofit/>
          </a:bodyPr>
          <a:lstStyle/>
          <a:p>
            <a:r>
              <a:rPr lang="en-US" dirty="0"/>
              <a:t>Deeper Learning in Action: EL Education</a:t>
            </a:r>
          </a:p>
        </p:txBody>
      </p:sp>
      <p:sp>
        <p:nvSpPr>
          <p:cNvPr id="4" name="Rectangle 3"/>
          <p:cNvSpPr/>
          <p:nvPr/>
        </p:nvSpPr>
        <p:spPr>
          <a:xfrm>
            <a:off x="609600" y="5258482"/>
            <a:ext cx="10972800" cy="707886"/>
          </a:xfrm>
          <a:prstGeom prst="rect">
            <a:avLst/>
          </a:prstGeom>
        </p:spPr>
        <p:txBody>
          <a:bodyPr wrap="square">
            <a:spAutoFit/>
          </a:bodyPr>
          <a:lstStyle/>
          <a:p>
            <a:pPr algn="ctr"/>
            <a:r>
              <a:rPr lang="en-US" sz="2000" b="1" dirty="0">
                <a:solidFill>
                  <a:schemeClr val="tx1">
                    <a:lumMod val="75000"/>
                    <a:lumOff val="25000"/>
                  </a:schemeClr>
                </a:solidFill>
                <a:latin typeface="Century Gothic" panose="020B0502020202020204" pitchFamily="34" charset="0"/>
              </a:rPr>
              <a:t>EL Education, Preparing for an Academic Conversation, Day 1: </a:t>
            </a:r>
            <a:br>
              <a:rPr lang="en-US" sz="2000" b="1" dirty="0">
                <a:solidFill>
                  <a:schemeClr val="tx1">
                    <a:lumMod val="75000"/>
                    <a:lumOff val="25000"/>
                  </a:schemeClr>
                </a:solidFill>
                <a:latin typeface="Century Gothic" panose="020B0502020202020204" pitchFamily="34" charset="0"/>
              </a:rPr>
            </a:br>
            <a:r>
              <a:rPr lang="en-US" sz="2000" b="1" dirty="0">
                <a:solidFill>
                  <a:schemeClr val="tx1">
                    <a:lumMod val="75000"/>
                    <a:lumOff val="25000"/>
                  </a:schemeClr>
                </a:solidFill>
                <a:latin typeface="Century Gothic" panose="020B0502020202020204" pitchFamily="34" charset="0"/>
              </a:rPr>
              <a:t>Analyzing a Scientific Document</a:t>
            </a:r>
            <a:endParaRPr lang="en-US" sz="2000" b="1" dirty="0">
              <a:solidFill>
                <a:schemeClr val="tx1">
                  <a:lumMod val="75000"/>
                  <a:lumOff val="25000"/>
                </a:schemeClr>
              </a:solidFill>
              <a:effectLst/>
              <a:latin typeface="Century Gothic" panose="020B0502020202020204" pitchFamily="34" charset="0"/>
            </a:endParaRPr>
          </a:p>
        </p:txBody>
      </p:sp>
      <p:sp>
        <p:nvSpPr>
          <p:cNvPr id="5" name="TextBox 4"/>
          <p:cNvSpPr txBox="1"/>
          <p:nvPr/>
        </p:nvSpPr>
        <p:spPr>
          <a:xfrm>
            <a:off x="344988" y="6278140"/>
            <a:ext cx="9376528" cy="307777"/>
          </a:xfrm>
          <a:prstGeom prst="rect">
            <a:avLst/>
          </a:prstGeom>
          <a:noFill/>
        </p:spPr>
        <p:txBody>
          <a:bodyPr wrap="square" rtlCol="0">
            <a:spAutoFit/>
          </a:bodyPr>
          <a:lstStyle/>
          <a:p>
            <a:r>
              <a:rPr lang="en-US" sz="1400" dirty="0">
                <a:solidFill>
                  <a:schemeClr val="tx1">
                    <a:lumMod val="75000"/>
                    <a:lumOff val="25000"/>
                  </a:schemeClr>
                </a:solidFill>
              </a:rPr>
              <a:t>Source: EL Education, </a:t>
            </a:r>
            <a:r>
              <a:rPr lang="en-US" sz="1400" dirty="0">
                <a:solidFill>
                  <a:schemeClr val="tx1">
                    <a:lumMod val="75000"/>
                    <a:lumOff val="25000"/>
                  </a:schemeClr>
                </a:solidFill>
                <a:hlinkClick r:id="rId2"/>
              </a:rPr>
              <a:t>https://vimeo.com/147869125</a:t>
            </a:r>
            <a:r>
              <a:rPr lang="en-US" sz="1400" dirty="0">
                <a:solidFill>
                  <a:schemeClr val="tx1">
                    <a:lumMod val="75000"/>
                    <a:lumOff val="25000"/>
                  </a:schemeClr>
                </a:solidFill>
              </a:rPr>
              <a:t> (accessed September 24, 2016)</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7" name="Add-in 6"/>
              <p:cNvGraphicFramePr>
                <a:graphicFrameLocks noGrp="1"/>
              </p:cNvGraphicFramePr>
              <p:nvPr>
                <p:extLst>
                  <p:ext uri="{D42A27DB-BD31-4B8C-83A1-F6EECF244321}">
                    <p14:modId xmlns:p14="http://schemas.microsoft.com/office/powerpoint/2010/main" val="1844170845"/>
                  </p:ext>
                </p:extLst>
              </p:nvPr>
            </p:nvGraphicFramePr>
            <p:xfrm>
              <a:off x="2723478" y="1207196"/>
              <a:ext cx="6766560" cy="380619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7" name="Add-in 6"/>
              <p:cNvPicPr>
                <a:picLocks noGrp="1" noRot="1" noChangeAspect="1" noMove="1" noResize="1" noEditPoints="1" noAdjustHandles="1" noChangeArrowheads="1" noChangeShapeType="1"/>
              </p:cNvPicPr>
              <p:nvPr/>
            </p:nvPicPr>
            <p:blipFill>
              <a:blip r:embed="rId4"/>
              <a:stretch>
                <a:fillRect/>
              </a:stretch>
            </p:blipFill>
            <p:spPr>
              <a:xfrm>
                <a:off x="2723478" y="1207196"/>
                <a:ext cx="6766560" cy="3806190"/>
              </a:xfrm>
              <a:prstGeom prst="rect">
                <a:avLst/>
              </a:prstGeom>
            </p:spPr>
          </p:pic>
        </mc:Fallback>
      </mc:AlternateContent>
    </p:spTree>
    <p:extLst>
      <p:ext uri="{BB962C8B-B14F-4D97-AF65-F5344CB8AC3E}">
        <p14:creationId xmlns:p14="http://schemas.microsoft.com/office/powerpoint/2010/main" val="19706522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4853"/>
            <a:ext cx="10972800" cy="1358659"/>
          </a:xfrm>
        </p:spPr>
        <p:txBody>
          <a:bodyPr>
            <a:noAutofit/>
          </a:bodyPr>
          <a:lstStyle/>
          <a:p>
            <a:r>
              <a:rPr lang="en-US" dirty="0"/>
              <a:t>Deeper Learning in Action:</a:t>
            </a:r>
            <a:br>
              <a:rPr lang="en-US" dirty="0"/>
            </a:br>
            <a:r>
              <a:rPr lang="en-US" dirty="0"/>
              <a:t>Big Picture Learning</a:t>
            </a:r>
          </a:p>
        </p:txBody>
      </p:sp>
      <p:sp>
        <p:nvSpPr>
          <p:cNvPr id="6" name="TextBox 5"/>
          <p:cNvSpPr txBox="1"/>
          <p:nvPr/>
        </p:nvSpPr>
        <p:spPr>
          <a:xfrm>
            <a:off x="357707" y="6188752"/>
            <a:ext cx="10314304" cy="307777"/>
          </a:xfrm>
          <a:prstGeom prst="rect">
            <a:avLst/>
          </a:prstGeom>
          <a:noFill/>
        </p:spPr>
        <p:txBody>
          <a:bodyPr wrap="square" rtlCol="0">
            <a:spAutoFit/>
          </a:bodyPr>
          <a:lstStyle/>
          <a:p>
            <a:r>
              <a:rPr lang="en-US" sz="1400" dirty="0">
                <a:solidFill>
                  <a:schemeClr val="tx1">
                    <a:lumMod val="75000"/>
                    <a:lumOff val="25000"/>
                  </a:schemeClr>
                </a:solidFill>
              </a:rPr>
              <a:t>Source: Big Picture Learning </a:t>
            </a:r>
            <a:r>
              <a:rPr lang="en-US" sz="1400" dirty="0">
                <a:solidFill>
                  <a:schemeClr val="tx1">
                    <a:lumMod val="75000"/>
                    <a:lumOff val="25000"/>
                  </a:schemeClr>
                </a:solidFill>
                <a:hlinkClick r:id="rId2"/>
              </a:rPr>
              <a:t>https://www.youtube.com/watch?v=K60rohRF3V4</a:t>
            </a:r>
            <a:r>
              <a:rPr lang="en-US" sz="1400" dirty="0">
                <a:solidFill>
                  <a:schemeClr val="tx1">
                    <a:lumMod val="75000"/>
                    <a:lumOff val="25000"/>
                  </a:schemeClr>
                </a:solidFill>
              </a:rPr>
              <a:t> (accessed September 24, 2016)</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Add-in 2"/>
              <p:cNvGraphicFramePr>
                <a:graphicFrameLocks noGrp="1"/>
              </p:cNvGraphicFramePr>
              <p:nvPr>
                <p:extLst>
                  <p:ext uri="{D42A27DB-BD31-4B8C-83A1-F6EECF244321}">
                    <p14:modId xmlns:p14="http://schemas.microsoft.com/office/powerpoint/2010/main" val="1151720007"/>
                  </p:ext>
                </p:extLst>
              </p:nvPr>
            </p:nvGraphicFramePr>
            <p:xfrm>
              <a:off x="2852016" y="2039545"/>
              <a:ext cx="6487968" cy="3649482"/>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3" name="Add-in 2"/>
              <p:cNvPicPr>
                <a:picLocks noGrp="1" noRot="1" noChangeAspect="1" noMove="1" noResize="1" noEditPoints="1" noAdjustHandles="1" noChangeArrowheads="1" noChangeShapeType="1"/>
              </p:cNvPicPr>
              <p:nvPr/>
            </p:nvPicPr>
            <p:blipFill>
              <a:blip r:embed="rId4"/>
              <a:stretch>
                <a:fillRect/>
              </a:stretch>
            </p:blipFill>
            <p:spPr>
              <a:xfrm>
                <a:off x="2852016" y="2039545"/>
                <a:ext cx="6487968" cy="3649482"/>
              </a:xfrm>
              <a:prstGeom prst="rect">
                <a:avLst/>
              </a:prstGeom>
            </p:spPr>
          </p:pic>
        </mc:Fallback>
      </mc:AlternateContent>
    </p:spTree>
    <p:extLst>
      <p:ext uri="{BB962C8B-B14F-4D97-AF65-F5344CB8AC3E}">
        <p14:creationId xmlns:p14="http://schemas.microsoft.com/office/powerpoint/2010/main" val="2731575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0512"/>
            <a:ext cx="10972800" cy="913534"/>
          </a:xfrm>
        </p:spPr>
        <p:txBody>
          <a:bodyPr>
            <a:normAutofit/>
          </a:bodyPr>
          <a:lstStyle/>
          <a:p>
            <a:r>
              <a:rPr lang="en-US" sz="4400" dirty="0"/>
              <a:t>What Is Deeper Learning?</a:t>
            </a:r>
          </a:p>
        </p:txBody>
      </p:sp>
      <p:graphicFrame>
        <p:nvGraphicFramePr>
          <p:cNvPr id="7" name="Diagram 6"/>
          <p:cNvGraphicFramePr/>
          <p:nvPr>
            <p:extLst>
              <p:ext uri="{D42A27DB-BD31-4B8C-83A1-F6EECF244321}">
                <p14:modId xmlns:p14="http://schemas.microsoft.com/office/powerpoint/2010/main" val="1804217861"/>
              </p:ext>
            </p:extLst>
          </p:nvPr>
        </p:nvGraphicFramePr>
        <p:xfrm>
          <a:off x="491605" y="1968672"/>
          <a:ext cx="11549755" cy="3305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491604" y="6175920"/>
            <a:ext cx="10566255" cy="523220"/>
          </a:xfrm>
          <a:prstGeom prst="rect">
            <a:avLst/>
          </a:prstGeom>
          <a:noFill/>
        </p:spPr>
        <p:txBody>
          <a:bodyPr wrap="square" rtlCol="0">
            <a:spAutoFit/>
          </a:bodyPr>
          <a:lstStyle/>
          <a:p>
            <a:r>
              <a:rPr lang="en-US" sz="1400" dirty="0">
                <a:solidFill>
                  <a:schemeClr val="tx1">
                    <a:lumMod val="75000"/>
                    <a:lumOff val="25000"/>
                  </a:schemeClr>
                </a:solidFill>
              </a:rPr>
              <a:t>Source: </a:t>
            </a:r>
            <a:r>
              <a:rPr lang="en-US" sz="1400" dirty="0">
                <a:hlinkClick r:id="rId8"/>
              </a:rPr>
              <a:t>http://deeperlearning4all.org/wp-content/uploads/2016/04/FINAL-ESSA_FactSheet_DeeperLearning.pdf</a:t>
            </a:r>
            <a:r>
              <a:rPr lang="en-US" sz="1400" dirty="0"/>
              <a:t> </a:t>
            </a:r>
            <a:r>
              <a:rPr lang="en-US" sz="1400" dirty="0">
                <a:solidFill>
                  <a:schemeClr val="tx1">
                    <a:lumMod val="75000"/>
                    <a:lumOff val="25000"/>
                  </a:schemeClr>
                </a:solidFill>
              </a:rPr>
              <a:t>(accessed September 24, 2016)</a:t>
            </a:r>
          </a:p>
        </p:txBody>
      </p:sp>
    </p:spTree>
    <p:extLst>
      <p:ext uri="{BB962C8B-B14F-4D97-AF65-F5344CB8AC3E}">
        <p14:creationId xmlns:p14="http://schemas.microsoft.com/office/powerpoint/2010/main" val="23398400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6726"/>
            <a:ext cx="10972800" cy="991146"/>
          </a:xfrm>
        </p:spPr>
        <p:txBody>
          <a:bodyPr/>
          <a:lstStyle/>
          <a:p>
            <a:r>
              <a:rPr lang="en-US" dirty="0"/>
              <a:t>Consider Your Policies, </a:t>
            </a:r>
            <a:br>
              <a:rPr lang="en-US" dirty="0"/>
            </a:br>
            <a:r>
              <a:rPr lang="en-US" dirty="0"/>
              <a:t>Procedures, and Practices</a:t>
            </a:r>
          </a:p>
        </p:txBody>
      </p:sp>
      <p:sp>
        <p:nvSpPr>
          <p:cNvPr id="4" name="Oval 3"/>
          <p:cNvSpPr/>
          <p:nvPr/>
        </p:nvSpPr>
        <p:spPr>
          <a:xfrm>
            <a:off x="152399" y="1434128"/>
            <a:ext cx="706397" cy="70639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000" b="1" dirty="0"/>
          </a:p>
        </p:txBody>
      </p:sp>
      <p:sp>
        <p:nvSpPr>
          <p:cNvPr id="5" name="Oval 4"/>
          <p:cNvSpPr/>
          <p:nvPr/>
        </p:nvSpPr>
        <p:spPr>
          <a:xfrm>
            <a:off x="4310631" y="1434128"/>
            <a:ext cx="706397" cy="70639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000" b="1" dirty="0"/>
          </a:p>
        </p:txBody>
      </p:sp>
      <p:sp>
        <p:nvSpPr>
          <p:cNvPr id="6" name="Oval 5"/>
          <p:cNvSpPr/>
          <p:nvPr/>
        </p:nvSpPr>
        <p:spPr>
          <a:xfrm>
            <a:off x="8430303" y="1434128"/>
            <a:ext cx="706397" cy="70639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000" b="1" dirty="0"/>
          </a:p>
        </p:txBody>
      </p:sp>
      <p:sp>
        <p:nvSpPr>
          <p:cNvPr id="10" name="Rectangle 9"/>
          <p:cNvSpPr/>
          <p:nvPr/>
        </p:nvSpPr>
        <p:spPr>
          <a:xfrm>
            <a:off x="152399" y="2306779"/>
            <a:ext cx="3609109" cy="3782293"/>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11" name="Rectangle 10"/>
          <p:cNvSpPr/>
          <p:nvPr/>
        </p:nvSpPr>
        <p:spPr>
          <a:xfrm>
            <a:off x="4291351" y="2306779"/>
            <a:ext cx="3609109" cy="378229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12" name="Rectangle 11"/>
          <p:cNvSpPr/>
          <p:nvPr/>
        </p:nvSpPr>
        <p:spPr>
          <a:xfrm>
            <a:off x="8430303" y="2306781"/>
            <a:ext cx="3609109" cy="378229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13" name="TextBox 12"/>
          <p:cNvSpPr txBox="1"/>
          <p:nvPr/>
        </p:nvSpPr>
        <p:spPr>
          <a:xfrm>
            <a:off x="1069789" y="1602659"/>
            <a:ext cx="1770580" cy="461665"/>
          </a:xfrm>
          <a:prstGeom prst="rect">
            <a:avLst/>
          </a:prstGeom>
          <a:noFill/>
        </p:spPr>
        <p:txBody>
          <a:bodyPr wrap="square" rtlCol="0">
            <a:spAutoFit/>
          </a:bodyPr>
          <a:lstStyle/>
          <a:p>
            <a:r>
              <a:rPr lang="en-US" sz="2400" b="1" dirty="0">
                <a:solidFill>
                  <a:schemeClr val="tx1">
                    <a:lumMod val="75000"/>
                    <a:lumOff val="25000"/>
                  </a:schemeClr>
                </a:solidFill>
              </a:rPr>
              <a:t>Policies</a:t>
            </a:r>
          </a:p>
        </p:txBody>
      </p:sp>
      <p:sp>
        <p:nvSpPr>
          <p:cNvPr id="14" name="TextBox 13"/>
          <p:cNvSpPr txBox="1"/>
          <p:nvPr/>
        </p:nvSpPr>
        <p:spPr>
          <a:xfrm>
            <a:off x="5228020" y="1602659"/>
            <a:ext cx="2418649" cy="461665"/>
          </a:xfrm>
          <a:prstGeom prst="rect">
            <a:avLst/>
          </a:prstGeom>
          <a:noFill/>
        </p:spPr>
        <p:txBody>
          <a:bodyPr wrap="square" rtlCol="0">
            <a:spAutoFit/>
          </a:bodyPr>
          <a:lstStyle/>
          <a:p>
            <a:r>
              <a:rPr lang="en-US" sz="2400" b="1" dirty="0">
                <a:solidFill>
                  <a:schemeClr val="tx1">
                    <a:lumMod val="75000"/>
                    <a:lumOff val="25000"/>
                  </a:schemeClr>
                </a:solidFill>
              </a:rPr>
              <a:t>Procedures</a:t>
            </a:r>
          </a:p>
        </p:txBody>
      </p:sp>
      <p:sp>
        <p:nvSpPr>
          <p:cNvPr id="15" name="TextBox 14"/>
          <p:cNvSpPr txBox="1"/>
          <p:nvPr/>
        </p:nvSpPr>
        <p:spPr>
          <a:xfrm>
            <a:off x="9347693" y="1602659"/>
            <a:ext cx="1770580" cy="461665"/>
          </a:xfrm>
          <a:prstGeom prst="rect">
            <a:avLst/>
          </a:prstGeom>
          <a:noFill/>
        </p:spPr>
        <p:txBody>
          <a:bodyPr wrap="square" rtlCol="0">
            <a:spAutoFit/>
          </a:bodyPr>
          <a:lstStyle/>
          <a:p>
            <a:r>
              <a:rPr lang="en-US" sz="2400" b="1" dirty="0">
                <a:solidFill>
                  <a:schemeClr val="tx1">
                    <a:lumMod val="75000"/>
                    <a:lumOff val="25000"/>
                  </a:schemeClr>
                </a:solidFill>
              </a:rPr>
              <a:t>Practices</a:t>
            </a:r>
          </a:p>
        </p:txBody>
      </p:sp>
    </p:spTree>
    <p:extLst>
      <p:ext uri="{BB962C8B-B14F-4D97-AF65-F5344CB8AC3E}">
        <p14:creationId xmlns:p14="http://schemas.microsoft.com/office/powerpoint/2010/main" val="11139331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57500"/>
            <a:ext cx="10972800" cy="1143000"/>
          </a:xfrm>
        </p:spPr>
        <p:txBody>
          <a:bodyPr/>
          <a:lstStyle/>
          <a:p>
            <a:r>
              <a:rPr lang="en-US" dirty="0"/>
              <a:t>Research and Resources</a:t>
            </a:r>
          </a:p>
        </p:txBody>
      </p:sp>
      <p:pic>
        <p:nvPicPr>
          <p:cNvPr id="3" name="Picture 2"/>
          <p:cNvPicPr>
            <a:picLocks noChangeAspect="1"/>
          </p:cNvPicPr>
          <p:nvPr/>
        </p:nvPicPr>
        <p:blipFill>
          <a:blip r:embed="rId3"/>
          <a:stretch>
            <a:fillRect/>
          </a:stretch>
        </p:blipFill>
        <p:spPr>
          <a:xfrm>
            <a:off x="11503470" y="6257925"/>
            <a:ext cx="540893" cy="530876"/>
          </a:xfrm>
          <a:prstGeom prst="rect">
            <a:avLst/>
          </a:prstGeom>
        </p:spPr>
      </p:pic>
    </p:spTree>
    <p:extLst>
      <p:ext uri="{BB962C8B-B14F-4D97-AF65-F5344CB8AC3E}">
        <p14:creationId xmlns:p14="http://schemas.microsoft.com/office/powerpoint/2010/main" val="10527824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7108"/>
            <a:ext cx="10972800" cy="765919"/>
          </a:xfrm>
        </p:spPr>
        <p:txBody>
          <a:bodyPr>
            <a:normAutofit/>
          </a:bodyPr>
          <a:lstStyle/>
          <a:p>
            <a:r>
              <a:rPr lang="en-US" dirty="0"/>
              <a:t>Research and Resources </a:t>
            </a:r>
          </a:p>
        </p:txBody>
      </p:sp>
      <p:sp>
        <p:nvSpPr>
          <p:cNvPr id="3" name="Subtitle 2"/>
          <p:cNvSpPr>
            <a:spLocks noGrp="1"/>
          </p:cNvSpPr>
          <p:nvPr>
            <p:ph type="subTitle" idx="1"/>
          </p:nvPr>
        </p:nvSpPr>
        <p:spPr>
          <a:xfrm>
            <a:off x="516732" y="869281"/>
            <a:ext cx="11158537" cy="5836320"/>
          </a:xfrm>
        </p:spPr>
        <p:txBody>
          <a:bodyPr>
            <a:noAutofit/>
          </a:bodyPr>
          <a:lstStyle/>
          <a:p>
            <a:pPr algn="l">
              <a:spcBef>
                <a:spcPts val="0"/>
              </a:spcBef>
              <a:spcAft>
                <a:spcPts val="600"/>
              </a:spcAft>
            </a:pPr>
            <a:r>
              <a:rPr lang="en-US" sz="2200" b="1" dirty="0"/>
              <a:t>Alliance for Excellent Education</a:t>
            </a:r>
          </a:p>
          <a:p>
            <a:pPr marL="228600" indent="-228600" algn="l">
              <a:spcBef>
                <a:spcPts val="0"/>
              </a:spcBef>
              <a:spcAft>
                <a:spcPts val="600"/>
              </a:spcAft>
              <a:buFont typeface="Arial" panose="020B0604020202020204" pitchFamily="34" charset="0"/>
              <a:buChar char="•"/>
            </a:pPr>
            <a:r>
              <a:rPr lang="en-US" sz="1650" dirty="0"/>
              <a:t>Deeper Learning Website—</a:t>
            </a:r>
            <a:r>
              <a:rPr lang="en-US" sz="1650" dirty="0">
                <a:hlinkClick r:id="rId2"/>
              </a:rPr>
              <a:t>http://deeperlearning4all.org/</a:t>
            </a:r>
            <a:r>
              <a:rPr lang="en-US" sz="1650" dirty="0"/>
              <a:t> is the national repository for resources and tools designed to support and advance deeper learning for all students. It includes blogs, research reports, and other </a:t>
            </a:r>
            <a:r>
              <a:rPr lang="en-US" sz="1650" dirty="0">
                <a:hlinkClick r:id="rId3"/>
              </a:rPr>
              <a:t>resources</a:t>
            </a:r>
            <a:r>
              <a:rPr lang="en-US" sz="1650" dirty="0"/>
              <a:t>. </a:t>
            </a:r>
          </a:p>
          <a:p>
            <a:pPr marL="228600" indent="-228600" algn="l">
              <a:spcBef>
                <a:spcPts val="0"/>
              </a:spcBef>
              <a:spcAft>
                <a:spcPts val="600"/>
              </a:spcAft>
              <a:buFont typeface="Arial" panose="020B0604020202020204" pitchFamily="34" charset="0"/>
              <a:buChar char="•"/>
            </a:pPr>
            <a:r>
              <a:rPr lang="en-US" sz="1650" dirty="0"/>
              <a:t>Deeper Learning Issue Webpage </a:t>
            </a:r>
            <a:r>
              <a:rPr lang="en-US" sz="1650" dirty="0">
                <a:hlinkClick r:id="rId4"/>
              </a:rPr>
              <a:t>http://all4ed.org/issues/deeper-learning/</a:t>
            </a:r>
            <a:endParaRPr lang="en-US" sz="1650" dirty="0"/>
          </a:p>
          <a:p>
            <a:pPr marL="228600" indent="-228600" algn="l">
              <a:spcBef>
                <a:spcPts val="0"/>
              </a:spcBef>
              <a:spcAft>
                <a:spcPts val="600"/>
              </a:spcAft>
              <a:buFont typeface="Arial" panose="020B0604020202020204" pitchFamily="34" charset="0"/>
              <a:buChar char="•"/>
            </a:pPr>
            <a:r>
              <a:rPr lang="en-US" sz="1650" dirty="0"/>
              <a:t>ESSA Resource Page </a:t>
            </a:r>
            <a:r>
              <a:rPr lang="en-US" sz="1650" dirty="0">
                <a:hlinkClick r:id="rId5"/>
              </a:rPr>
              <a:t>http://all4ed.org/essa/</a:t>
            </a:r>
            <a:r>
              <a:rPr lang="en-US" sz="1650" dirty="0"/>
              <a:t> </a:t>
            </a:r>
          </a:p>
          <a:p>
            <a:pPr marL="228600" indent="-228600" algn="l">
              <a:spcBef>
                <a:spcPts val="0"/>
              </a:spcBef>
              <a:spcAft>
                <a:spcPts val="600"/>
              </a:spcAft>
              <a:buFont typeface="Arial" panose="020B0604020202020204" pitchFamily="34" charset="0"/>
              <a:buChar char="•"/>
            </a:pPr>
            <a:r>
              <a:rPr lang="en-US" sz="1650" dirty="0"/>
              <a:t>ESSA Primer—Deeper Learning </a:t>
            </a:r>
            <a:r>
              <a:rPr lang="en-US" sz="1650" u="sng" dirty="0">
                <a:hlinkClick r:id="rId6"/>
              </a:rPr>
              <a:t>http://all4ed.org/reports-factsheets/every-student-succeeds-act-primer-deeper-learning/</a:t>
            </a:r>
            <a:endParaRPr lang="en-US" sz="1650" u="sng" dirty="0"/>
          </a:p>
          <a:p>
            <a:pPr marL="228600" indent="-228600" algn="l">
              <a:spcBef>
                <a:spcPts val="0"/>
              </a:spcBef>
              <a:spcAft>
                <a:spcPts val="600"/>
              </a:spcAft>
              <a:buFont typeface="Arial" panose="020B0604020202020204" pitchFamily="34" charset="0"/>
              <a:buChar char="•"/>
            </a:pPr>
            <a:r>
              <a:rPr lang="en-US" sz="1650" dirty="0"/>
              <a:t>The Deeper Learning Network: Overview </a:t>
            </a:r>
            <a:r>
              <a:rPr lang="en-US" sz="1650" u="sng" dirty="0">
                <a:hlinkClick r:id="rId7"/>
              </a:rPr>
              <a:t>http://all4ed.org/reports-factsheets/deeper-learning-network-overview/</a:t>
            </a:r>
            <a:endParaRPr lang="en-US" sz="1650" dirty="0"/>
          </a:p>
          <a:p>
            <a:pPr marL="228600" indent="-228600" algn="l">
              <a:spcBef>
                <a:spcPts val="0"/>
              </a:spcBef>
              <a:spcAft>
                <a:spcPts val="600"/>
              </a:spcAft>
              <a:buFont typeface="Arial" panose="020B0604020202020204" pitchFamily="34" charset="0"/>
              <a:buChar char="•"/>
            </a:pPr>
            <a:r>
              <a:rPr lang="en-US" sz="1650" dirty="0"/>
              <a:t>Report—</a:t>
            </a:r>
            <a:r>
              <a:rPr lang="en-US" sz="1650" i="1" dirty="0"/>
              <a:t>The Deepest Learners: What PISA Can Reveal About the Learning that Matters </a:t>
            </a:r>
            <a:r>
              <a:rPr lang="en-US" sz="1650" u="sng" dirty="0">
                <a:hlinkClick r:id="rId8"/>
              </a:rPr>
              <a:t>http://all4ed.org/reports-factsheets/the-deepest-learners-what-pisa-can-reveal-about-the-learning-that-matters/</a:t>
            </a:r>
            <a:endParaRPr lang="en-US" sz="1650" dirty="0"/>
          </a:p>
          <a:p>
            <a:pPr marL="228600" indent="-228600" algn="l">
              <a:spcBef>
                <a:spcPts val="0"/>
              </a:spcBef>
              <a:spcAft>
                <a:spcPts val="600"/>
              </a:spcAft>
              <a:buFont typeface="Arial" panose="020B0604020202020204" pitchFamily="34" charset="0"/>
              <a:buChar char="•"/>
            </a:pPr>
            <a:r>
              <a:rPr lang="en-US" sz="1650" dirty="0"/>
              <a:t>Video/Federal Flash—Deeper Learning Opportunities Within ESSA </a:t>
            </a:r>
            <a:r>
              <a:rPr lang="en-US" sz="1650" u="sng" dirty="0">
                <a:hlinkClick r:id="rId9"/>
              </a:rPr>
              <a:t>http://all4ed.org/videos/deeper-learning-opportunities-within-the-every-student-succeeds-act-essa/</a:t>
            </a:r>
            <a:endParaRPr lang="en-US" sz="1650" dirty="0"/>
          </a:p>
          <a:p>
            <a:pPr marL="228600" indent="-228600" algn="l">
              <a:spcBef>
                <a:spcPts val="0"/>
              </a:spcBef>
              <a:spcAft>
                <a:spcPts val="600"/>
              </a:spcAft>
              <a:buFont typeface="Arial" panose="020B0604020202020204" pitchFamily="34" charset="0"/>
              <a:buChar char="•"/>
            </a:pPr>
            <a:r>
              <a:rPr lang="en-US" sz="1650" dirty="0"/>
              <a:t>Blog Series—Deeper Learning Digest </a:t>
            </a:r>
            <a:r>
              <a:rPr lang="en-US" sz="1650" u="sng" dirty="0">
                <a:hlinkClick r:id="rId10"/>
              </a:rPr>
              <a:t>http://bit.ly/2aBdoFF</a:t>
            </a:r>
            <a:endParaRPr lang="en-US" sz="1650" dirty="0"/>
          </a:p>
          <a:p>
            <a:pPr marL="228600" indent="-228600" algn="l">
              <a:spcBef>
                <a:spcPts val="0"/>
              </a:spcBef>
              <a:spcAft>
                <a:spcPts val="600"/>
              </a:spcAft>
              <a:buFont typeface="Arial" panose="020B0604020202020204" pitchFamily="34" charset="0"/>
              <a:buChar char="•"/>
            </a:pPr>
            <a:r>
              <a:rPr lang="en-US" sz="1650" dirty="0"/>
              <a:t>Blog Posts—</a:t>
            </a:r>
          </a:p>
          <a:p>
            <a:pPr marL="457200" indent="-228600" algn="l">
              <a:spcBef>
                <a:spcPts val="0"/>
              </a:spcBef>
              <a:spcAft>
                <a:spcPts val="600"/>
              </a:spcAft>
              <a:buFont typeface="Arial" panose="020B0604020202020204" pitchFamily="34" charset="0"/>
              <a:buChar char="•"/>
            </a:pPr>
            <a:r>
              <a:rPr lang="en-US" sz="1650" dirty="0"/>
              <a:t>Doing the “Impossible”: Shifting Beliefs to Enable Deeper Learning for All Students </a:t>
            </a:r>
            <a:r>
              <a:rPr lang="en-US" sz="1650" u="sng" dirty="0">
                <a:hlinkClick r:id="rId11"/>
              </a:rPr>
              <a:t>http://bit.ly/2a1KZKt</a:t>
            </a:r>
            <a:endParaRPr lang="en-US" sz="1650" dirty="0"/>
          </a:p>
          <a:p>
            <a:pPr marL="457200" indent="-228600" algn="l">
              <a:spcBef>
                <a:spcPts val="0"/>
              </a:spcBef>
              <a:spcAft>
                <a:spcPts val="600"/>
              </a:spcAft>
              <a:buFont typeface="Arial" panose="020B0604020202020204" pitchFamily="34" charset="0"/>
              <a:buChar char="•"/>
            </a:pPr>
            <a:r>
              <a:rPr lang="en-US" sz="1650" dirty="0"/>
              <a:t>Deeper Learning: Challenging Work Is Essential to Deep Learning </a:t>
            </a:r>
            <a:r>
              <a:rPr lang="en-US" sz="1650" u="sng" dirty="0">
                <a:hlinkClick r:id="rId12"/>
              </a:rPr>
              <a:t>http://bit.ly/2a7UXXx</a:t>
            </a:r>
            <a:r>
              <a:rPr lang="en-US" sz="1650" dirty="0"/>
              <a:t> </a:t>
            </a:r>
            <a:endParaRPr lang="en-US" sz="1600" b="1" dirty="0"/>
          </a:p>
          <a:p>
            <a:pPr algn="l"/>
            <a:endParaRPr lang="en-US" sz="1600" dirty="0"/>
          </a:p>
        </p:txBody>
      </p:sp>
      <p:sp>
        <p:nvSpPr>
          <p:cNvPr id="4" name="Freeform 95"/>
          <p:cNvSpPr>
            <a:spLocks noEditPoints="1"/>
          </p:cNvSpPr>
          <p:nvPr/>
        </p:nvSpPr>
        <p:spPr bwMode="auto">
          <a:xfrm>
            <a:off x="224650" y="24647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dirty="0"/>
          </a:p>
        </p:txBody>
      </p:sp>
    </p:spTree>
    <p:extLst>
      <p:ext uri="{BB962C8B-B14F-4D97-AF65-F5344CB8AC3E}">
        <p14:creationId xmlns:p14="http://schemas.microsoft.com/office/powerpoint/2010/main" val="6280372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8160" y="898091"/>
            <a:ext cx="11155680" cy="5607483"/>
          </a:xfrm>
        </p:spPr>
        <p:txBody>
          <a:bodyPr>
            <a:noAutofit/>
          </a:bodyPr>
          <a:lstStyle/>
          <a:p>
            <a:pPr algn="l">
              <a:spcBef>
                <a:spcPts val="0"/>
              </a:spcBef>
              <a:spcAft>
                <a:spcPts val="600"/>
              </a:spcAft>
            </a:pPr>
            <a:r>
              <a:rPr lang="en-US" sz="2200" b="1" dirty="0"/>
              <a:t>American Institutes for Research</a:t>
            </a:r>
          </a:p>
          <a:p>
            <a:pPr marL="228600" indent="-228600" algn="l">
              <a:spcBef>
                <a:spcPts val="0"/>
              </a:spcBef>
              <a:spcAft>
                <a:spcPts val="600"/>
              </a:spcAft>
              <a:buFont typeface="Arial" panose="020B0604020202020204" pitchFamily="34" charset="0"/>
              <a:buChar char="•"/>
            </a:pPr>
            <a:r>
              <a:rPr lang="en-US" sz="1650" dirty="0"/>
              <a:t>Evidence of Deeper Learning Outcomes </a:t>
            </a:r>
            <a:r>
              <a:rPr lang="en-US" sz="1650" u="sng" dirty="0">
                <a:hlinkClick r:id="rId2"/>
              </a:rPr>
              <a:t>http://bit.ly/2aLVi54</a:t>
            </a:r>
            <a:endParaRPr lang="en-US" sz="1650" u="sng" dirty="0"/>
          </a:p>
          <a:p>
            <a:pPr marL="228600" indent="-228600" algn="l">
              <a:spcBef>
                <a:spcPts val="0"/>
              </a:spcBef>
              <a:spcAft>
                <a:spcPts val="600"/>
              </a:spcAft>
              <a:buFont typeface="Arial" panose="020B0604020202020204" pitchFamily="34" charset="0"/>
              <a:buChar char="•"/>
            </a:pPr>
            <a:r>
              <a:rPr lang="en-US" sz="1650" dirty="0"/>
              <a:t>The Shape of Deeper Learning: Strategies, Structures, and Cultures in Deeper Learning Network High Schools (1 of 4) </a:t>
            </a:r>
            <a:r>
              <a:rPr lang="en-US" sz="1650" dirty="0">
                <a:hlinkClick r:id="rId3"/>
              </a:rPr>
              <a:t>http://www.air.org/resource/shape-deeper-learning-strategies-structures-and-cultures-deeper-learning-network-high</a:t>
            </a:r>
            <a:r>
              <a:rPr lang="en-US" sz="1650" dirty="0"/>
              <a:t> </a:t>
            </a:r>
          </a:p>
          <a:p>
            <a:pPr marL="228600" indent="-228600" algn="l">
              <a:spcBef>
                <a:spcPts val="0"/>
              </a:spcBef>
              <a:spcAft>
                <a:spcPts val="600"/>
              </a:spcAft>
              <a:buFont typeface="Arial" panose="020B0604020202020204" pitchFamily="34" charset="0"/>
              <a:buChar char="•"/>
            </a:pPr>
            <a:r>
              <a:rPr lang="en-US" sz="1650" dirty="0"/>
              <a:t>Deeper Learning and College Attendance: What Happens After High School? (Updated Findings) </a:t>
            </a:r>
            <a:r>
              <a:rPr lang="en-US" sz="1650" dirty="0">
                <a:hlinkClick r:id="rId4"/>
              </a:rPr>
              <a:t>http://www.air.org/resource/deeper-learning-and-college-attendance-what-happens-after-high-school-updated-findings</a:t>
            </a:r>
            <a:r>
              <a:rPr lang="en-US" sz="1650" dirty="0"/>
              <a:t> </a:t>
            </a:r>
          </a:p>
          <a:p>
            <a:pPr marL="228600" indent="-228600" algn="l">
              <a:spcBef>
                <a:spcPts val="0"/>
              </a:spcBef>
              <a:spcAft>
                <a:spcPts val="600"/>
              </a:spcAft>
              <a:buFont typeface="Arial" panose="020B0604020202020204" pitchFamily="34" charset="0"/>
              <a:buChar char="•"/>
            </a:pPr>
            <a:r>
              <a:rPr lang="en-US" sz="1650" dirty="0"/>
              <a:t>Students in Deeper Learning Network High Schools Significantly More Likely to Enroll in College, AIR Study Finds </a:t>
            </a:r>
            <a:r>
              <a:rPr lang="en-US" sz="1650" dirty="0">
                <a:hlinkClick r:id="rId5"/>
              </a:rPr>
              <a:t>http://www.air.org/news/press-release/students-deeper-learning-network-high-schools-significantly-more-likely-enroll</a:t>
            </a:r>
            <a:r>
              <a:rPr lang="en-US" sz="1650" dirty="0"/>
              <a:t> </a:t>
            </a:r>
          </a:p>
          <a:p>
            <a:pPr marL="228600" indent="-228600" algn="l">
              <a:spcBef>
                <a:spcPts val="0"/>
              </a:spcBef>
              <a:spcAft>
                <a:spcPts val="600"/>
              </a:spcAft>
              <a:buFont typeface="Arial" panose="020B0604020202020204" pitchFamily="34" charset="0"/>
              <a:buChar char="•"/>
            </a:pPr>
            <a:r>
              <a:rPr lang="en-US" sz="1650" dirty="0"/>
              <a:t>Deeper Learning and Graduation: Is There a Relationship? (4 of 4) </a:t>
            </a:r>
            <a:r>
              <a:rPr lang="en-US" sz="1650" dirty="0">
                <a:hlinkClick r:id="rId6"/>
              </a:rPr>
              <a:t>http://www.air.org/resource/deeper-learning-and-graduation-there-relationship-4-4</a:t>
            </a:r>
            <a:r>
              <a:rPr lang="en-US" sz="1650" dirty="0"/>
              <a:t> </a:t>
            </a:r>
          </a:p>
          <a:p>
            <a:pPr marL="228600" indent="-228600" algn="l">
              <a:spcBef>
                <a:spcPts val="0"/>
              </a:spcBef>
              <a:spcAft>
                <a:spcPts val="600"/>
              </a:spcAft>
              <a:buFont typeface="Arial" panose="020B0604020202020204" pitchFamily="34" charset="0"/>
              <a:buChar char="•"/>
            </a:pPr>
            <a:r>
              <a:rPr lang="en-US" sz="1650" dirty="0"/>
              <a:t>AERA Study of Deeper Learning—Informational Webinar </a:t>
            </a:r>
            <a:r>
              <a:rPr lang="en-US" sz="1650" dirty="0">
                <a:hlinkClick r:id="rId7"/>
              </a:rPr>
              <a:t>http://www.air.org/event/aera-study-deeper-learning-informational-webinar</a:t>
            </a:r>
            <a:endParaRPr lang="en-US" sz="1650" dirty="0"/>
          </a:p>
          <a:p>
            <a:pPr marL="228600" indent="-228600" algn="l">
              <a:spcBef>
                <a:spcPts val="0"/>
              </a:spcBef>
              <a:spcAft>
                <a:spcPts val="600"/>
              </a:spcAft>
              <a:buFont typeface="Arial" panose="020B0604020202020204" pitchFamily="34" charset="0"/>
              <a:buChar char="•"/>
            </a:pPr>
            <a:r>
              <a:rPr lang="en-US" sz="1650" dirty="0"/>
              <a:t>Deeper Learning: Improving Student Outcomes for College, Career, and Civic Life </a:t>
            </a:r>
            <a:r>
              <a:rPr lang="en-US" sz="1650" dirty="0">
                <a:hlinkClick r:id="rId8"/>
              </a:rPr>
              <a:t>http://www.air.org/resource/deeper-learning-improving-student-outcomes-college-career-and-civic-life</a:t>
            </a:r>
            <a:r>
              <a:rPr lang="en-US" sz="1650" dirty="0"/>
              <a:t> </a:t>
            </a:r>
          </a:p>
          <a:p>
            <a:pPr marL="228600" indent="-228600" algn="l">
              <a:spcBef>
                <a:spcPts val="0"/>
              </a:spcBef>
              <a:spcAft>
                <a:spcPts val="600"/>
              </a:spcAft>
              <a:buFont typeface="Arial" panose="020B0604020202020204" pitchFamily="34" charset="0"/>
              <a:buChar char="•"/>
            </a:pPr>
            <a:r>
              <a:rPr lang="en-US" sz="1650" dirty="0"/>
              <a:t>Graduation Advantage Persists for Students in Deeper Learning Network High Schools </a:t>
            </a:r>
            <a:r>
              <a:rPr lang="en-US" sz="1650" dirty="0">
                <a:hlinkClick r:id="rId9"/>
              </a:rPr>
              <a:t>http://www.air.org/resource/graduation-advantage-persists-students-deeper-learning-network-high-schools</a:t>
            </a:r>
            <a:endParaRPr lang="en-US" sz="1650" dirty="0"/>
          </a:p>
          <a:p>
            <a:pPr marL="342900" indent="-342900" algn="l">
              <a:spcBef>
                <a:spcPts val="600"/>
              </a:spcBef>
              <a:buFont typeface="Arial" panose="020B0604020202020204" pitchFamily="34" charset="0"/>
              <a:buChar char="•"/>
            </a:pPr>
            <a:endParaRPr lang="en-US" sz="1600" dirty="0"/>
          </a:p>
          <a:p>
            <a:endParaRPr lang="en-US" sz="1600" dirty="0"/>
          </a:p>
        </p:txBody>
      </p:sp>
      <p:sp>
        <p:nvSpPr>
          <p:cNvPr id="4" name="Freeform 95"/>
          <p:cNvSpPr>
            <a:spLocks noEditPoints="1"/>
          </p:cNvSpPr>
          <p:nvPr/>
        </p:nvSpPr>
        <p:spPr bwMode="auto">
          <a:xfrm>
            <a:off x="224650" y="24647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dirty="0"/>
          </a:p>
        </p:txBody>
      </p:sp>
      <p:sp>
        <p:nvSpPr>
          <p:cNvPr id="6" name="Title 1"/>
          <p:cNvSpPr>
            <a:spLocks noGrp="1"/>
          </p:cNvSpPr>
          <p:nvPr>
            <p:ph type="title"/>
          </p:nvPr>
        </p:nvSpPr>
        <p:spPr>
          <a:xfrm>
            <a:off x="609600" y="147108"/>
            <a:ext cx="10972800" cy="765919"/>
          </a:xfrm>
        </p:spPr>
        <p:txBody>
          <a:bodyPr>
            <a:normAutofit/>
          </a:bodyPr>
          <a:lstStyle/>
          <a:p>
            <a:r>
              <a:rPr lang="en-US" dirty="0"/>
              <a:t>Research and Resources </a:t>
            </a:r>
          </a:p>
        </p:txBody>
      </p:sp>
    </p:spTree>
    <p:extLst>
      <p:ext uri="{BB962C8B-B14F-4D97-AF65-F5344CB8AC3E}">
        <p14:creationId xmlns:p14="http://schemas.microsoft.com/office/powerpoint/2010/main" val="5406752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8160" y="1012391"/>
            <a:ext cx="11155680" cy="5607483"/>
          </a:xfrm>
        </p:spPr>
        <p:txBody>
          <a:bodyPr>
            <a:noAutofit/>
          </a:bodyPr>
          <a:lstStyle/>
          <a:p>
            <a:pPr algn="l">
              <a:spcBef>
                <a:spcPts val="0"/>
              </a:spcBef>
              <a:spcAft>
                <a:spcPts val="600"/>
              </a:spcAft>
            </a:pPr>
            <a:r>
              <a:rPr lang="en-US" sz="2200" b="1" dirty="0"/>
              <a:t>Center for American Progress</a:t>
            </a:r>
          </a:p>
          <a:p>
            <a:pPr marL="228600" indent="-228600" algn="l" fontAlgn="base">
              <a:lnSpc>
                <a:spcPct val="100000"/>
              </a:lnSpc>
              <a:spcBef>
                <a:spcPts val="0"/>
              </a:spcBef>
              <a:spcAft>
                <a:spcPts val="600"/>
              </a:spcAft>
              <a:buFont typeface="Arial" panose="020B0604020202020204" pitchFamily="34" charset="0"/>
              <a:buChar char="•"/>
            </a:pPr>
            <a:r>
              <a:rPr lang="en-US" sz="1650" dirty="0"/>
              <a:t>Better Evidence, Better Choices, Better Schools: State Supports for Evidence-Based School Improvement and the Every Student Succeeds Act </a:t>
            </a:r>
            <a:r>
              <a:rPr lang="en-US" sz="1650" dirty="0">
                <a:hlinkClick r:id="rId2"/>
              </a:rPr>
              <a:t>https://www.americanprogress.org/issues/education/report/</a:t>
            </a:r>
            <a:br>
              <a:rPr lang="en-US" sz="1650" dirty="0">
                <a:hlinkClick r:id="rId2"/>
              </a:rPr>
            </a:br>
            <a:r>
              <a:rPr lang="en-US" sz="1650" dirty="0">
                <a:hlinkClick r:id="rId2"/>
              </a:rPr>
              <a:t>2016/08/31/143223/better-evidence-better-choices-better-schools/</a:t>
            </a:r>
            <a:r>
              <a:rPr lang="en-US" sz="1650" dirty="0"/>
              <a:t> </a:t>
            </a:r>
          </a:p>
          <a:p>
            <a:pPr marL="228600" indent="-228600" algn="l" fontAlgn="base">
              <a:lnSpc>
                <a:spcPct val="100000"/>
              </a:lnSpc>
              <a:spcBef>
                <a:spcPts val="0"/>
              </a:spcBef>
              <a:spcAft>
                <a:spcPts val="0"/>
              </a:spcAft>
              <a:buFont typeface="Arial" panose="020B0604020202020204" pitchFamily="34" charset="0"/>
              <a:buChar char="•"/>
            </a:pPr>
            <a:r>
              <a:rPr lang="en-US" sz="1650" dirty="0"/>
              <a:t>Making the Grade: A 50-State Analysis of School Accountability Systems </a:t>
            </a:r>
            <a:r>
              <a:rPr lang="en-US" sz="1650" dirty="0">
                <a:hlinkClick r:id="rId3"/>
              </a:rPr>
              <a:t>https://www.americanprogress.org/issues/education/report/2016/05/19/137444/making-the-grade/</a:t>
            </a:r>
            <a:r>
              <a:rPr lang="en-US" sz="1650" dirty="0"/>
              <a:t> </a:t>
            </a:r>
          </a:p>
          <a:p>
            <a:pPr algn="l" fontAlgn="base">
              <a:lnSpc>
                <a:spcPct val="100000"/>
              </a:lnSpc>
              <a:spcBef>
                <a:spcPts val="0"/>
              </a:spcBef>
              <a:spcAft>
                <a:spcPts val="0"/>
              </a:spcAft>
            </a:pPr>
            <a:endParaRPr lang="en-US" sz="1600" dirty="0"/>
          </a:p>
          <a:p>
            <a:pPr algn="l">
              <a:lnSpc>
                <a:spcPct val="100000"/>
              </a:lnSpc>
              <a:spcBef>
                <a:spcPts val="0"/>
              </a:spcBef>
              <a:spcAft>
                <a:spcPts val="600"/>
              </a:spcAft>
            </a:pPr>
            <a:r>
              <a:rPr lang="en-US" sz="2200" b="1" dirty="0"/>
              <a:t>Center for Teaching Quality</a:t>
            </a:r>
          </a:p>
          <a:p>
            <a:pPr marL="228600" indent="-228600" algn="l">
              <a:spcBef>
                <a:spcPts val="0"/>
              </a:spcBef>
              <a:buFont typeface="Arial" charset="0"/>
              <a:buChar char="•"/>
            </a:pPr>
            <a:r>
              <a:rPr lang="en-US" sz="1650" dirty="0"/>
              <a:t>Teacher leadership and deeper learning for all students, </a:t>
            </a:r>
            <a:r>
              <a:rPr lang="en-US" sz="1650" dirty="0">
                <a:hlinkClick r:id="rId4"/>
              </a:rPr>
              <a:t>http://www.teachingquality.org/deeperlearning</a:t>
            </a:r>
            <a:endParaRPr lang="en-US" sz="1650" dirty="0"/>
          </a:p>
          <a:p>
            <a:pPr algn="l" fontAlgn="base">
              <a:lnSpc>
                <a:spcPct val="100000"/>
              </a:lnSpc>
              <a:spcBef>
                <a:spcPts val="0"/>
              </a:spcBef>
            </a:pPr>
            <a:endParaRPr lang="en-US" sz="1600" dirty="0"/>
          </a:p>
          <a:p>
            <a:pPr algn="l">
              <a:lnSpc>
                <a:spcPct val="100000"/>
              </a:lnSpc>
              <a:spcBef>
                <a:spcPts val="0"/>
              </a:spcBef>
              <a:spcAft>
                <a:spcPts val="600"/>
              </a:spcAft>
            </a:pPr>
            <a:r>
              <a:rPr lang="en-US" sz="2200" b="1" dirty="0"/>
              <a:t>Council of Chief State School Officers</a:t>
            </a:r>
          </a:p>
          <a:p>
            <a:pPr marL="228600" indent="-228600" algn="l" fontAlgn="base">
              <a:lnSpc>
                <a:spcPct val="100000"/>
              </a:lnSpc>
              <a:spcBef>
                <a:spcPts val="0"/>
              </a:spcBef>
              <a:spcAft>
                <a:spcPts val="600"/>
              </a:spcAft>
              <a:buFont typeface="Arial" panose="020B0604020202020204" pitchFamily="34" charset="0"/>
              <a:buChar char="•"/>
            </a:pPr>
            <a:r>
              <a:rPr lang="en-US" sz="1650" dirty="0"/>
              <a:t>Innovation Lab Network </a:t>
            </a:r>
            <a:r>
              <a:rPr lang="en-US" sz="1650" dirty="0">
                <a:hlinkClick r:id="rId5"/>
              </a:rPr>
              <a:t>http://www.ccsso.org/Resources/Digital_Resources/</a:t>
            </a:r>
            <a:br>
              <a:rPr lang="en-US" sz="1650" dirty="0">
                <a:hlinkClick r:id="rId5"/>
              </a:rPr>
            </a:br>
            <a:r>
              <a:rPr lang="en-US" sz="1650" dirty="0">
                <a:hlinkClick r:id="rId5"/>
              </a:rPr>
              <a:t>Innovation_in_Action_State_Pathways_for_Advancing_Student-Centered_Learning.html</a:t>
            </a:r>
            <a:endParaRPr lang="en-US" sz="1650" dirty="0"/>
          </a:p>
          <a:p>
            <a:pPr marL="228600" indent="-228600" algn="l" fontAlgn="base">
              <a:lnSpc>
                <a:spcPct val="100000"/>
              </a:lnSpc>
              <a:spcBef>
                <a:spcPts val="0"/>
              </a:spcBef>
              <a:spcAft>
                <a:spcPts val="600"/>
              </a:spcAft>
              <a:buFont typeface="Arial" panose="020B0604020202020204" pitchFamily="34" charset="0"/>
              <a:buChar char="•"/>
            </a:pPr>
            <a:r>
              <a:rPr lang="en-US" sz="1650" dirty="0"/>
              <a:t>Innovation in Action: State Pathways for Advancing Student-Centered Learning </a:t>
            </a:r>
            <a:r>
              <a:rPr lang="en-US" sz="1650" dirty="0">
                <a:hlinkClick r:id="rId5"/>
              </a:rPr>
              <a:t>http://www.ccsso.org/</a:t>
            </a:r>
            <a:br>
              <a:rPr lang="en-US" sz="1650" dirty="0">
                <a:hlinkClick r:id="rId5"/>
              </a:rPr>
            </a:br>
            <a:r>
              <a:rPr lang="en-US" sz="1650" dirty="0">
                <a:hlinkClick r:id="rId5"/>
              </a:rPr>
              <a:t>Resources/Digital_Resources/Innovation_in_Action_State_Pathways_for_Advancing_Student-Centered_Learning.html</a:t>
            </a:r>
            <a:r>
              <a:rPr lang="en-US" sz="1650" dirty="0"/>
              <a:t> </a:t>
            </a:r>
          </a:p>
          <a:p>
            <a:pPr marL="228600" indent="-228600" algn="l" fontAlgn="base">
              <a:lnSpc>
                <a:spcPct val="100000"/>
              </a:lnSpc>
              <a:spcBef>
                <a:spcPts val="0"/>
              </a:spcBef>
              <a:spcAft>
                <a:spcPts val="600"/>
              </a:spcAft>
              <a:buFont typeface="Arial" panose="020B0604020202020204" pitchFamily="34" charset="0"/>
              <a:buChar char="•"/>
            </a:pPr>
            <a:r>
              <a:rPr lang="en-US" sz="1650" dirty="0"/>
              <a:t>Supporting Formative Assessment for Deeper Learning: A Primer for Policymakers </a:t>
            </a:r>
            <a:r>
              <a:rPr lang="en-US" sz="1650" dirty="0">
                <a:hlinkClick r:id="rId6" invalidUrl="http://www.ccsso.org/Documents/Supporting Formative Assessment for Deeper Learning.pdf"/>
              </a:rPr>
              <a:t>http://www.ccsso.org/</a:t>
            </a:r>
            <a:r>
              <a:rPr lang="en-US" sz="1650" dirty="0">
                <a:hlinkClick r:id="rId7" invalidUrl="http://www.ccsso.org/Documents/Supporting Formative Assessment for Deeper Learning.pdf"/>
              </a:rPr>
              <a:t/>
            </a:r>
            <a:br>
              <a:rPr lang="en-US" sz="1650" dirty="0">
                <a:hlinkClick r:id="rId8" invalidUrl="http://www.ccsso.org/Documents/Supporting Formative Assessment for Deeper Learning.pdf"/>
              </a:rPr>
            </a:br>
            <a:r>
              <a:rPr lang="en-US" sz="1650" dirty="0">
                <a:hlinkClick r:id="rId9" invalidUrl="http://www.ccsso.org/Documents/Supporting Formative Assessment for Deeper Learning.pdf"/>
              </a:rPr>
              <a:t>Documents/Supporting%20Formative%20Assessment%20for%20Deeper%20Learning.pdf</a:t>
            </a:r>
            <a:r>
              <a:rPr lang="en-US" sz="1650" dirty="0"/>
              <a:t> </a:t>
            </a:r>
          </a:p>
          <a:p>
            <a:pPr marL="342900" indent="-342900" algn="l" fontAlgn="base">
              <a:lnSpc>
                <a:spcPct val="100000"/>
              </a:lnSpc>
              <a:spcBef>
                <a:spcPts val="0"/>
              </a:spcBef>
              <a:buFont typeface="Arial" panose="020B0604020202020204" pitchFamily="34" charset="0"/>
              <a:buChar char="•"/>
            </a:pPr>
            <a:endParaRPr lang="en-US" sz="1600" b="1" dirty="0"/>
          </a:p>
          <a:p>
            <a:pPr algn="l" fontAlgn="base">
              <a:lnSpc>
                <a:spcPct val="100000"/>
              </a:lnSpc>
              <a:spcBef>
                <a:spcPts val="0"/>
              </a:spcBef>
            </a:pPr>
            <a:endParaRPr lang="en-US" sz="1600" dirty="0"/>
          </a:p>
          <a:p>
            <a:pPr marL="342900" indent="-342900" algn="l" fontAlgn="base">
              <a:lnSpc>
                <a:spcPct val="100000"/>
              </a:lnSpc>
              <a:spcBef>
                <a:spcPts val="0"/>
              </a:spcBef>
              <a:buFont typeface="Arial" panose="020B0604020202020204" pitchFamily="34" charset="0"/>
              <a:buChar char="•"/>
            </a:pPr>
            <a:endParaRPr lang="en-US" sz="1600" dirty="0"/>
          </a:p>
          <a:p>
            <a:pPr algn="l"/>
            <a:endParaRPr lang="en-US" sz="1600" dirty="0"/>
          </a:p>
        </p:txBody>
      </p:sp>
      <p:sp>
        <p:nvSpPr>
          <p:cNvPr id="4" name="Freeform 95"/>
          <p:cNvSpPr>
            <a:spLocks noEditPoints="1"/>
          </p:cNvSpPr>
          <p:nvPr/>
        </p:nvSpPr>
        <p:spPr bwMode="auto">
          <a:xfrm>
            <a:off x="224650" y="24647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dirty="0"/>
          </a:p>
        </p:txBody>
      </p:sp>
      <p:sp>
        <p:nvSpPr>
          <p:cNvPr id="5" name="Title 1"/>
          <p:cNvSpPr txBox="1">
            <a:spLocks/>
          </p:cNvSpPr>
          <p:nvPr/>
        </p:nvSpPr>
        <p:spPr bwMode="auto">
          <a:xfrm>
            <a:off x="609600" y="147108"/>
            <a:ext cx="10972800" cy="765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algn="ctr" rtl="0" eaLnBrk="1" fontAlgn="base" hangingPunct="1">
              <a:spcBef>
                <a:spcPct val="0"/>
              </a:spcBef>
              <a:spcAft>
                <a:spcPct val="0"/>
              </a:spcAft>
              <a:defRPr sz="4000" b="1" i="0" kern="1200">
                <a:solidFill>
                  <a:schemeClr val="tx1">
                    <a:lumMod val="75000"/>
                    <a:lumOff val="25000"/>
                  </a:schemeClr>
                </a:solidFill>
                <a:latin typeface="Century Gothic" charset="0"/>
                <a:ea typeface="Century Gothic" charset="0"/>
                <a:cs typeface="Century Gothic" charset="0"/>
              </a:defRPr>
            </a:lvl1pPr>
            <a:lvl2pPr algn="ctr" rtl="0" eaLnBrk="1" fontAlgn="base" hangingPunct="1">
              <a:spcBef>
                <a:spcPct val="0"/>
              </a:spcBef>
              <a:spcAft>
                <a:spcPct val="0"/>
              </a:spcAft>
              <a:defRPr sz="5867">
                <a:solidFill>
                  <a:schemeClr val="tx1"/>
                </a:solidFill>
                <a:latin typeface="Calibri" charset="0"/>
              </a:defRPr>
            </a:lvl2pPr>
            <a:lvl3pPr algn="ctr" rtl="0" eaLnBrk="1" fontAlgn="base" hangingPunct="1">
              <a:spcBef>
                <a:spcPct val="0"/>
              </a:spcBef>
              <a:spcAft>
                <a:spcPct val="0"/>
              </a:spcAft>
              <a:defRPr sz="5867">
                <a:solidFill>
                  <a:schemeClr val="tx1"/>
                </a:solidFill>
                <a:latin typeface="Calibri" charset="0"/>
              </a:defRPr>
            </a:lvl3pPr>
            <a:lvl4pPr algn="ctr" rtl="0" eaLnBrk="1" fontAlgn="base" hangingPunct="1">
              <a:spcBef>
                <a:spcPct val="0"/>
              </a:spcBef>
              <a:spcAft>
                <a:spcPct val="0"/>
              </a:spcAft>
              <a:defRPr sz="5867">
                <a:solidFill>
                  <a:schemeClr val="tx1"/>
                </a:solidFill>
                <a:latin typeface="Calibri" charset="0"/>
              </a:defRPr>
            </a:lvl4pPr>
            <a:lvl5pPr algn="ctr" rtl="0" eaLnBrk="1" fontAlgn="base" hangingPunct="1">
              <a:spcBef>
                <a:spcPct val="0"/>
              </a:spcBef>
              <a:spcAft>
                <a:spcPct val="0"/>
              </a:spcAft>
              <a:defRPr sz="5867">
                <a:solidFill>
                  <a:schemeClr val="tx1"/>
                </a:solidFill>
                <a:latin typeface="Calibri" charset="0"/>
              </a:defRPr>
            </a:lvl5pPr>
            <a:lvl6pPr marL="609585" algn="ctr" rtl="0" eaLnBrk="1" fontAlgn="base" hangingPunct="1">
              <a:spcBef>
                <a:spcPct val="0"/>
              </a:spcBef>
              <a:spcAft>
                <a:spcPct val="0"/>
              </a:spcAft>
              <a:defRPr sz="5867">
                <a:solidFill>
                  <a:schemeClr val="tx1"/>
                </a:solidFill>
                <a:latin typeface="Calibri" charset="0"/>
              </a:defRPr>
            </a:lvl6pPr>
            <a:lvl7pPr marL="1219170" algn="ctr" rtl="0" eaLnBrk="1" fontAlgn="base" hangingPunct="1">
              <a:spcBef>
                <a:spcPct val="0"/>
              </a:spcBef>
              <a:spcAft>
                <a:spcPct val="0"/>
              </a:spcAft>
              <a:defRPr sz="5867">
                <a:solidFill>
                  <a:schemeClr val="tx1"/>
                </a:solidFill>
                <a:latin typeface="Calibri" charset="0"/>
              </a:defRPr>
            </a:lvl7pPr>
            <a:lvl8pPr marL="1828754" algn="ctr" rtl="0" eaLnBrk="1" fontAlgn="base" hangingPunct="1">
              <a:spcBef>
                <a:spcPct val="0"/>
              </a:spcBef>
              <a:spcAft>
                <a:spcPct val="0"/>
              </a:spcAft>
              <a:defRPr sz="5867">
                <a:solidFill>
                  <a:schemeClr val="tx1"/>
                </a:solidFill>
                <a:latin typeface="Calibri" charset="0"/>
              </a:defRPr>
            </a:lvl8pPr>
            <a:lvl9pPr marL="2438339" algn="ctr" rtl="0" eaLnBrk="1" fontAlgn="base" hangingPunct="1">
              <a:spcBef>
                <a:spcPct val="0"/>
              </a:spcBef>
              <a:spcAft>
                <a:spcPct val="0"/>
              </a:spcAft>
              <a:defRPr sz="5867">
                <a:solidFill>
                  <a:schemeClr val="tx1"/>
                </a:solidFill>
                <a:latin typeface="Calibri" charset="0"/>
              </a:defRPr>
            </a:lvl9pPr>
          </a:lstStyle>
          <a:p>
            <a:pPr defTabSz="914400"/>
            <a:r>
              <a:rPr lang="en-US" dirty="0"/>
              <a:t>Research and Resources </a:t>
            </a:r>
          </a:p>
        </p:txBody>
      </p:sp>
    </p:spTree>
    <p:extLst>
      <p:ext uri="{BB962C8B-B14F-4D97-AF65-F5344CB8AC3E}">
        <p14:creationId xmlns:p14="http://schemas.microsoft.com/office/powerpoint/2010/main" val="11256667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8160" y="996382"/>
            <a:ext cx="11155680" cy="5461567"/>
          </a:xfrm>
        </p:spPr>
        <p:txBody>
          <a:bodyPr>
            <a:noAutofit/>
          </a:bodyPr>
          <a:lstStyle/>
          <a:p>
            <a:pPr algn="l">
              <a:lnSpc>
                <a:spcPct val="100000"/>
              </a:lnSpc>
              <a:spcBef>
                <a:spcPts val="0"/>
              </a:spcBef>
              <a:spcAft>
                <a:spcPts val="600"/>
              </a:spcAft>
            </a:pPr>
            <a:r>
              <a:rPr lang="en-US" sz="2200" b="1" dirty="0"/>
              <a:t>Education Commission of the States</a:t>
            </a:r>
          </a:p>
          <a:p>
            <a:pPr marL="228600" indent="-228600" algn="l">
              <a:spcBef>
                <a:spcPts val="0"/>
              </a:spcBef>
              <a:buFont typeface="Arial" charset="0"/>
              <a:buChar char="•"/>
            </a:pPr>
            <a:r>
              <a:rPr lang="en-US" sz="2000" dirty="0"/>
              <a:t>Deeper Learning Primer for State legislators: </a:t>
            </a:r>
            <a:r>
              <a:rPr lang="en-US" sz="2000" dirty="0">
                <a:hlinkClick r:id="rId2"/>
              </a:rPr>
              <a:t>http://files.eric.ed.gov/fulltext/ED559905.pdf</a:t>
            </a:r>
            <a:endParaRPr lang="en-US" sz="2000" dirty="0"/>
          </a:p>
          <a:p>
            <a:pPr algn="l">
              <a:lnSpc>
                <a:spcPct val="100000"/>
              </a:lnSpc>
              <a:spcBef>
                <a:spcPts val="0"/>
              </a:spcBef>
            </a:pPr>
            <a:endParaRPr lang="en-US" sz="2000" b="1" dirty="0"/>
          </a:p>
          <a:p>
            <a:pPr algn="l">
              <a:spcBef>
                <a:spcPts val="0"/>
              </a:spcBef>
              <a:spcAft>
                <a:spcPts val="600"/>
              </a:spcAft>
            </a:pPr>
            <a:r>
              <a:rPr lang="en-US" sz="2200" b="1" dirty="0"/>
              <a:t>Edutopia</a:t>
            </a:r>
          </a:p>
          <a:p>
            <a:pPr marL="228600" indent="-228600" algn="l">
              <a:lnSpc>
                <a:spcPct val="100000"/>
              </a:lnSpc>
              <a:spcBef>
                <a:spcPts val="0"/>
              </a:spcBef>
              <a:buFont typeface="Arial" panose="020B0604020202020204" pitchFamily="34" charset="0"/>
              <a:buChar char="•"/>
            </a:pPr>
            <a:r>
              <a:rPr lang="en-US" sz="2000" dirty="0"/>
              <a:t>Project-Based Learning </a:t>
            </a:r>
            <a:r>
              <a:rPr lang="en-US" sz="2000" dirty="0">
                <a:hlinkClick r:id="rId3"/>
              </a:rPr>
              <a:t>http://www.edutopia.org/project-based-learning</a:t>
            </a:r>
            <a:endParaRPr lang="en-US" sz="2000" dirty="0"/>
          </a:p>
          <a:p>
            <a:pPr algn="l">
              <a:spcBef>
                <a:spcPts val="0"/>
              </a:spcBef>
            </a:pPr>
            <a:endParaRPr lang="en-US" sz="2000" b="1" dirty="0"/>
          </a:p>
          <a:p>
            <a:pPr algn="l">
              <a:spcBef>
                <a:spcPts val="0"/>
              </a:spcBef>
              <a:spcAft>
                <a:spcPts val="600"/>
              </a:spcAft>
            </a:pPr>
            <a:r>
              <a:rPr lang="en-US" sz="2200" b="1" dirty="0"/>
              <a:t>Getting Smart</a:t>
            </a:r>
          </a:p>
          <a:p>
            <a:pPr marL="228600" indent="-228600" algn="l">
              <a:lnSpc>
                <a:spcPct val="100000"/>
              </a:lnSpc>
              <a:spcBef>
                <a:spcPts val="0"/>
              </a:spcBef>
              <a:buFont typeface="Arial" panose="020B0604020202020204" pitchFamily="34" charset="0"/>
              <a:buChar char="•"/>
            </a:pPr>
            <a:r>
              <a:rPr lang="en-US" sz="2000" dirty="0"/>
              <a:t>Deeper learning blog posts: </a:t>
            </a:r>
            <a:r>
              <a:rPr lang="en-US" sz="2000" dirty="0">
                <a:hlinkClick r:id="rId4"/>
              </a:rPr>
              <a:t>http://gettingsmart.com/categories/blog-series/deeper-learning-blog-series/</a:t>
            </a:r>
            <a:endParaRPr lang="en-US" sz="2000" dirty="0"/>
          </a:p>
          <a:p>
            <a:pPr algn="l">
              <a:lnSpc>
                <a:spcPct val="100000"/>
              </a:lnSpc>
              <a:spcBef>
                <a:spcPts val="0"/>
              </a:spcBef>
            </a:pPr>
            <a:endParaRPr lang="en-US" sz="2000" b="1" dirty="0"/>
          </a:p>
          <a:p>
            <a:pPr algn="l">
              <a:spcBef>
                <a:spcPts val="0"/>
              </a:spcBef>
              <a:spcAft>
                <a:spcPts val="600"/>
              </a:spcAft>
            </a:pPr>
            <a:r>
              <a:rPr lang="en-US" sz="2200" b="1" dirty="0"/>
              <a:t>Great Lakes &amp; Midwest Regional Deeper Learning Initiative at AIR</a:t>
            </a:r>
          </a:p>
          <a:p>
            <a:pPr marL="228600" indent="-228600" algn="l">
              <a:spcBef>
                <a:spcPts val="0"/>
              </a:spcBef>
              <a:buFont typeface="Arial" charset="0"/>
              <a:buChar char="•"/>
            </a:pPr>
            <a:r>
              <a:rPr lang="en-US" sz="2000" dirty="0">
                <a:hlinkClick r:id="rId5"/>
              </a:rPr>
              <a:t>http://deeperlearning-cc.org/</a:t>
            </a:r>
            <a:endParaRPr lang="en-US" sz="2000" dirty="0"/>
          </a:p>
          <a:p>
            <a:pPr algn="l">
              <a:spcBef>
                <a:spcPts val="0"/>
              </a:spcBef>
            </a:pPr>
            <a:endParaRPr lang="en-US" sz="2000" b="1" dirty="0"/>
          </a:p>
          <a:p>
            <a:pPr algn="l">
              <a:spcBef>
                <a:spcPts val="0"/>
              </a:spcBef>
              <a:spcAft>
                <a:spcPts val="600"/>
              </a:spcAft>
            </a:pPr>
            <a:r>
              <a:rPr lang="en-US" sz="2200" b="1" dirty="0"/>
              <a:t>Hewlett Foundation</a:t>
            </a:r>
          </a:p>
          <a:p>
            <a:pPr marL="228600" indent="-228600" algn="l">
              <a:spcBef>
                <a:spcPts val="0"/>
              </a:spcBef>
              <a:buFont typeface="Arial" charset="0"/>
              <a:buChar char="•"/>
            </a:pPr>
            <a:r>
              <a:rPr lang="en-US" sz="1800" dirty="0">
                <a:hlinkClick r:id="rId6"/>
              </a:rPr>
              <a:t>http://www.hewlett.org/programs/education/deeper-learning</a:t>
            </a:r>
            <a:endParaRPr lang="en-US" sz="1800" dirty="0"/>
          </a:p>
          <a:p>
            <a:pPr marL="342900" indent="-342900" algn="l">
              <a:spcBef>
                <a:spcPts val="0"/>
              </a:spcBef>
              <a:buFont typeface="Arial" charset="0"/>
              <a:buChar char="•"/>
            </a:pPr>
            <a:endParaRPr lang="en-US" sz="1800" dirty="0"/>
          </a:p>
          <a:p>
            <a:pPr>
              <a:spcBef>
                <a:spcPts val="0"/>
              </a:spcBef>
            </a:pPr>
            <a:endParaRPr lang="en-US" sz="700" dirty="0"/>
          </a:p>
        </p:txBody>
      </p:sp>
      <p:sp>
        <p:nvSpPr>
          <p:cNvPr id="4" name="Freeform 95"/>
          <p:cNvSpPr>
            <a:spLocks noEditPoints="1"/>
          </p:cNvSpPr>
          <p:nvPr/>
        </p:nvSpPr>
        <p:spPr bwMode="auto">
          <a:xfrm>
            <a:off x="224650" y="24647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dirty="0"/>
          </a:p>
        </p:txBody>
      </p:sp>
      <p:sp>
        <p:nvSpPr>
          <p:cNvPr id="6" name="Title 1"/>
          <p:cNvSpPr>
            <a:spLocks noGrp="1"/>
          </p:cNvSpPr>
          <p:nvPr>
            <p:ph type="title"/>
          </p:nvPr>
        </p:nvSpPr>
        <p:spPr>
          <a:xfrm>
            <a:off x="609600" y="147108"/>
            <a:ext cx="10972800" cy="765919"/>
          </a:xfrm>
        </p:spPr>
        <p:txBody>
          <a:bodyPr>
            <a:normAutofit/>
          </a:bodyPr>
          <a:lstStyle/>
          <a:p>
            <a:r>
              <a:rPr lang="en-US" dirty="0"/>
              <a:t>Research and Resources </a:t>
            </a:r>
          </a:p>
        </p:txBody>
      </p:sp>
    </p:spTree>
    <p:extLst>
      <p:ext uri="{BB962C8B-B14F-4D97-AF65-F5344CB8AC3E}">
        <p14:creationId xmlns:p14="http://schemas.microsoft.com/office/powerpoint/2010/main" val="18970157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2440" y="909550"/>
            <a:ext cx="11247120" cy="5691275"/>
          </a:xfrm>
        </p:spPr>
        <p:txBody>
          <a:bodyPr>
            <a:normAutofit fontScale="62500" lnSpcReduction="20000"/>
          </a:bodyPr>
          <a:lstStyle/>
          <a:p>
            <a:pPr algn="l">
              <a:lnSpc>
                <a:spcPct val="120000"/>
              </a:lnSpc>
              <a:spcBef>
                <a:spcPts val="0"/>
              </a:spcBef>
              <a:spcAft>
                <a:spcPts val="600"/>
              </a:spcAft>
            </a:pPr>
            <a:r>
              <a:rPr lang="en-US" sz="3500" b="1" dirty="0"/>
              <a:t>Jobs for the Future</a:t>
            </a:r>
          </a:p>
          <a:p>
            <a:pPr marL="228600" indent="-228600" algn="l">
              <a:lnSpc>
                <a:spcPct val="120000"/>
              </a:lnSpc>
              <a:spcBef>
                <a:spcPts val="0"/>
              </a:spcBef>
              <a:spcAft>
                <a:spcPts val="600"/>
              </a:spcAft>
              <a:buFont typeface="Arial" charset="0"/>
              <a:buChar char="•"/>
            </a:pPr>
            <a:r>
              <a:rPr lang="en-US" sz="3000" dirty="0">
                <a:latin typeface="Century Gothic" panose="020B0502020202020204" pitchFamily="34" charset="0"/>
              </a:rPr>
              <a:t>Deeper Learning Series </a:t>
            </a:r>
            <a:r>
              <a:rPr lang="en-US" sz="3000" dirty="0">
                <a:latin typeface="Century Gothic" panose="020B0502020202020204" pitchFamily="34" charset="0"/>
                <a:hlinkClick r:id="rId2"/>
              </a:rPr>
              <a:t>http://www.jff.org/publications?tags=58</a:t>
            </a:r>
            <a:endParaRPr lang="en-US" sz="3000" dirty="0">
              <a:latin typeface="Century Gothic" panose="020B0502020202020204" pitchFamily="34" charset="0"/>
            </a:endParaRPr>
          </a:p>
          <a:p>
            <a:pPr lvl="1" indent="-228600" algn="l">
              <a:lnSpc>
                <a:spcPct val="120000"/>
              </a:lnSpc>
              <a:spcBef>
                <a:spcPts val="0"/>
              </a:spcBef>
              <a:spcAft>
                <a:spcPts val="600"/>
              </a:spcAft>
              <a:buFont typeface="Arial" charset="0"/>
              <a:buChar char="•"/>
            </a:pPr>
            <a:r>
              <a:rPr lang="en-US" sz="3000" dirty="0">
                <a:latin typeface="Century Gothic" panose="020B0502020202020204" pitchFamily="34" charset="0"/>
              </a:rPr>
              <a:t>An Introduction to the Deeper Learning Series </a:t>
            </a:r>
            <a:r>
              <a:rPr lang="en-US" sz="3000" dirty="0">
                <a:latin typeface="Century Gothic" panose="020B0502020202020204" pitchFamily="34" charset="0"/>
                <a:hlinkClick r:id="rId3"/>
              </a:rPr>
              <a:t>http://www.jff.org/publications/introduction-deeper-learning-series</a:t>
            </a:r>
            <a:r>
              <a:rPr lang="en-US" sz="3000" dirty="0">
                <a:latin typeface="Century Gothic" panose="020B0502020202020204" pitchFamily="34" charset="0"/>
              </a:rPr>
              <a:t> </a:t>
            </a:r>
          </a:p>
          <a:p>
            <a:pPr lvl="1" indent="-228600" algn="l">
              <a:lnSpc>
                <a:spcPct val="120000"/>
              </a:lnSpc>
              <a:spcBef>
                <a:spcPts val="0"/>
              </a:spcBef>
              <a:spcAft>
                <a:spcPts val="600"/>
              </a:spcAft>
              <a:buFont typeface="Arial" charset="0"/>
              <a:buChar char="•"/>
            </a:pPr>
            <a:r>
              <a:rPr lang="en-US" sz="3000" dirty="0">
                <a:latin typeface="Century Gothic" panose="020B0502020202020204" pitchFamily="34" charset="0"/>
              </a:rPr>
              <a:t>Advancing Deeper Learning Under ESSA: Seven Priorities </a:t>
            </a:r>
            <a:r>
              <a:rPr lang="en-US" sz="3000" dirty="0">
                <a:latin typeface="Century Gothic" panose="020B0502020202020204" pitchFamily="34" charset="0"/>
                <a:hlinkClick r:id="rId4"/>
              </a:rPr>
              <a:t>http://www.jff.org/publications/advancing-deeper-learning-under-essa-seven-priorities</a:t>
            </a:r>
            <a:endParaRPr lang="en-US" sz="3000" dirty="0">
              <a:latin typeface="Century Gothic" panose="020B0502020202020204" pitchFamily="34" charset="0"/>
            </a:endParaRPr>
          </a:p>
          <a:p>
            <a:pPr lvl="1" indent="-228600" algn="l">
              <a:lnSpc>
                <a:spcPct val="120000"/>
              </a:lnSpc>
              <a:spcBef>
                <a:spcPts val="0"/>
              </a:spcBef>
              <a:spcAft>
                <a:spcPts val="600"/>
              </a:spcAft>
              <a:buFont typeface="Arial" charset="0"/>
              <a:buChar char="•"/>
            </a:pPr>
            <a:r>
              <a:rPr lang="en-US" sz="3000" dirty="0">
                <a:latin typeface="Century Gothic" panose="020B0502020202020204" pitchFamily="34" charset="0"/>
              </a:rPr>
              <a:t>Effective Schools for Deeper Learning: An Exploratory Study </a:t>
            </a:r>
            <a:r>
              <a:rPr lang="en-US" sz="3000" dirty="0">
                <a:latin typeface="Century Gothic" panose="020B0502020202020204" pitchFamily="34" charset="0"/>
                <a:hlinkClick r:id="rId5"/>
              </a:rPr>
              <a:t>http://www.jff.org/publications/effective-schools-deeper-learning-exploratory-study</a:t>
            </a:r>
            <a:r>
              <a:rPr lang="en-US" sz="3000" dirty="0">
                <a:latin typeface="Century Gothic" panose="020B0502020202020204" pitchFamily="34" charset="0"/>
              </a:rPr>
              <a:t> </a:t>
            </a:r>
          </a:p>
          <a:p>
            <a:pPr lvl="1" indent="-228600" algn="l">
              <a:lnSpc>
                <a:spcPct val="120000"/>
              </a:lnSpc>
              <a:spcBef>
                <a:spcPts val="0"/>
              </a:spcBef>
              <a:spcAft>
                <a:spcPts val="600"/>
              </a:spcAft>
              <a:buFont typeface="Arial" charset="0"/>
              <a:buChar char="•"/>
            </a:pPr>
            <a:r>
              <a:rPr lang="en-US" sz="3000" dirty="0">
                <a:latin typeface="Century Gothic" panose="020B0502020202020204" pitchFamily="34" charset="0"/>
              </a:rPr>
              <a:t>The Why, What, Where, and How of Deeper Learning in American Secondary Schools </a:t>
            </a:r>
            <a:r>
              <a:rPr lang="en-US" sz="3000" dirty="0">
                <a:latin typeface="Century Gothic" panose="020B0502020202020204" pitchFamily="34" charset="0"/>
                <a:hlinkClick r:id="rId6"/>
              </a:rPr>
              <a:t>http://www.jff.org/publications/why-what-where-and-how-deeper-learning-american-secondary-schools</a:t>
            </a:r>
            <a:r>
              <a:rPr lang="en-US" sz="3000" dirty="0">
                <a:latin typeface="Century Gothic" panose="020B0502020202020204" pitchFamily="34" charset="0"/>
              </a:rPr>
              <a:t> </a:t>
            </a:r>
          </a:p>
          <a:p>
            <a:pPr lvl="1" indent="-228600" algn="l">
              <a:lnSpc>
                <a:spcPct val="120000"/>
              </a:lnSpc>
              <a:spcBef>
                <a:spcPts val="0"/>
              </a:spcBef>
              <a:spcAft>
                <a:spcPts val="600"/>
              </a:spcAft>
              <a:buFont typeface="Arial" charset="0"/>
              <a:buChar char="•"/>
            </a:pPr>
            <a:r>
              <a:rPr lang="en-US" sz="3000" dirty="0">
                <a:latin typeface="Century Gothic" panose="020B0502020202020204" pitchFamily="34" charset="0"/>
              </a:rPr>
              <a:t>Deeper Teaching </a:t>
            </a:r>
            <a:r>
              <a:rPr lang="en-US" sz="3000" dirty="0">
                <a:latin typeface="Century Gothic" panose="020B0502020202020204" pitchFamily="34" charset="0"/>
                <a:hlinkClick r:id="rId7"/>
              </a:rPr>
              <a:t>http://www.jff.org/publications/deeper-teaching</a:t>
            </a:r>
            <a:r>
              <a:rPr lang="en-US" sz="3000" dirty="0">
                <a:latin typeface="Century Gothic" panose="020B0502020202020204" pitchFamily="34" charset="0"/>
              </a:rPr>
              <a:t> </a:t>
            </a:r>
          </a:p>
          <a:p>
            <a:pPr lvl="1" indent="-228600" algn="l">
              <a:lnSpc>
                <a:spcPct val="120000"/>
              </a:lnSpc>
              <a:spcBef>
                <a:spcPts val="0"/>
              </a:spcBef>
              <a:spcAft>
                <a:spcPts val="600"/>
              </a:spcAft>
              <a:buFont typeface="Arial" charset="0"/>
              <a:buChar char="•"/>
            </a:pPr>
            <a:r>
              <a:rPr lang="en-US" sz="3000" dirty="0">
                <a:latin typeface="Century Gothic" panose="020B0502020202020204" pitchFamily="34" charset="0"/>
              </a:rPr>
              <a:t>The Implications of Deeper Learning for Adolescent Immigrants and English Language Learners </a:t>
            </a:r>
            <a:r>
              <a:rPr lang="en-US" sz="3000" dirty="0">
                <a:latin typeface="Century Gothic" panose="020B0502020202020204" pitchFamily="34" charset="0"/>
                <a:hlinkClick r:id="rId8"/>
              </a:rPr>
              <a:t>http://www.jff.org/publications/implications-deeper-learning-adolescent-immigrants-and-english-language-learners</a:t>
            </a:r>
            <a:r>
              <a:rPr lang="en-US" sz="3000" dirty="0">
                <a:latin typeface="Century Gothic" panose="020B0502020202020204" pitchFamily="34" charset="0"/>
              </a:rPr>
              <a:t> </a:t>
            </a:r>
          </a:p>
          <a:p>
            <a:pPr lvl="1" indent="-228600" algn="l">
              <a:lnSpc>
                <a:spcPct val="120000"/>
              </a:lnSpc>
              <a:spcBef>
                <a:spcPts val="0"/>
              </a:spcBef>
              <a:spcAft>
                <a:spcPts val="600"/>
              </a:spcAft>
              <a:buFont typeface="Arial" charset="0"/>
              <a:buChar char="•"/>
            </a:pPr>
            <a:r>
              <a:rPr lang="en-US" sz="3000" dirty="0">
                <a:latin typeface="Century Gothic" panose="020B0502020202020204" pitchFamily="34" charset="0"/>
              </a:rPr>
              <a:t>Equal Opportunity for Deeper Learning </a:t>
            </a:r>
            <a:r>
              <a:rPr lang="en-US" sz="3000" dirty="0">
                <a:latin typeface="Century Gothic" panose="020B0502020202020204" pitchFamily="34" charset="0"/>
                <a:hlinkClick r:id="rId9"/>
              </a:rPr>
              <a:t>http://www.jff.org/publications/equal-opportunity-deeper-learning</a:t>
            </a:r>
            <a:endParaRPr lang="en-US" sz="3000" dirty="0">
              <a:latin typeface="Century Gothic" panose="020B0502020202020204" pitchFamily="34" charset="0"/>
            </a:endParaRPr>
          </a:p>
        </p:txBody>
      </p:sp>
      <p:sp>
        <p:nvSpPr>
          <p:cNvPr id="4" name="Freeform 95"/>
          <p:cNvSpPr>
            <a:spLocks noEditPoints="1"/>
          </p:cNvSpPr>
          <p:nvPr/>
        </p:nvSpPr>
        <p:spPr bwMode="auto">
          <a:xfrm>
            <a:off x="224650" y="24647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dirty="0"/>
          </a:p>
        </p:txBody>
      </p:sp>
      <p:sp>
        <p:nvSpPr>
          <p:cNvPr id="6" name="Title 1"/>
          <p:cNvSpPr>
            <a:spLocks noGrp="1"/>
          </p:cNvSpPr>
          <p:nvPr>
            <p:ph type="title"/>
          </p:nvPr>
        </p:nvSpPr>
        <p:spPr>
          <a:xfrm>
            <a:off x="609600" y="147108"/>
            <a:ext cx="10972800" cy="765919"/>
          </a:xfrm>
        </p:spPr>
        <p:txBody>
          <a:bodyPr>
            <a:normAutofit/>
          </a:bodyPr>
          <a:lstStyle/>
          <a:p>
            <a:r>
              <a:rPr lang="en-US" dirty="0"/>
              <a:t>Research and Resources </a:t>
            </a:r>
          </a:p>
        </p:txBody>
      </p:sp>
    </p:spTree>
    <p:extLst>
      <p:ext uri="{BB962C8B-B14F-4D97-AF65-F5344CB8AC3E}">
        <p14:creationId xmlns:p14="http://schemas.microsoft.com/office/powerpoint/2010/main" val="16019070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2440" y="909550"/>
            <a:ext cx="11247120" cy="5834149"/>
          </a:xfrm>
        </p:spPr>
        <p:txBody>
          <a:bodyPr>
            <a:normAutofit fontScale="32500" lnSpcReduction="20000"/>
          </a:bodyPr>
          <a:lstStyle/>
          <a:p>
            <a:pPr algn="l">
              <a:lnSpc>
                <a:spcPct val="120000"/>
              </a:lnSpc>
              <a:spcBef>
                <a:spcPts val="0"/>
              </a:spcBef>
              <a:spcAft>
                <a:spcPts val="600"/>
              </a:spcAft>
            </a:pPr>
            <a:r>
              <a:rPr lang="en-US" sz="6800" b="1" dirty="0">
                <a:latin typeface="+mn-lt"/>
              </a:rPr>
              <a:t>Jobs for the Future</a:t>
            </a:r>
          </a:p>
          <a:p>
            <a:pPr marL="228600" indent="-228600" algn="l">
              <a:lnSpc>
                <a:spcPct val="120000"/>
              </a:lnSpc>
              <a:spcBef>
                <a:spcPts val="0"/>
              </a:spcBef>
              <a:spcAft>
                <a:spcPts val="600"/>
              </a:spcAft>
              <a:buFont typeface="Arial" charset="0"/>
              <a:buChar char="•"/>
            </a:pPr>
            <a:r>
              <a:rPr lang="en-US" sz="5800" dirty="0">
                <a:latin typeface="Century Gothic" panose="020B0502020202020204" pitchFamily="34" charset="0"/>
              </a:rPr>
              <a:t>Deeper Learning Series (cont’d) </a:t>
            </a:r>
            <a:r>
              <a:rPr lang="en-US" sz="5800" dirty="0">
                <a:latin typeface="Century Gothic" panose="020B0502020202020204" pitchFamily="34" charset="0"/>
                <a:hlinkClick r:id="rId2"/>
              </a:rPr>
              <a:t>http://www.jff.org/publications?tags=58</a:t>
            </a:r>
            <a:endParaRPr lang="en-US" sz="5800" dirty="0">
              <a:latin typeface="Century Gothic" panose="020B0502020202020204" pitchFamily="34" charset="0"/>
            </a:endParaRPr>
          </a:p>
          <a:p>
            <a:pPr lvl="1" indent="-228600" algn="l">
              <a:lnSpc>
                <a:spcPct val="120000"/>
              </a:lnSpc>
              <a:spcBef>
                <a:spcPts val="0"/>
              </a:spcBef>
              <a:spcAft>
                <a:spcPts val="600"/>
              </a:spcAft>
              <a:buFont typeface="Arial" charset="0"/>
              <a:buChar char="•"/>
            </a:pPr>
            <a:r>
              <a:rPr lang="en-US" sz="5800" dirty="0">
                <a:latin typeface="Century Gothic" panose="020B0502020202020204" pitchFamily="34" charset="0"/>
              </a:rPr>
              <a:t>Educator Competencies for Personalized, Learner-Centered Teaching </a:t>
            </a:r>
            <a:r>
              <a:rPr lang="en-US" sz="5800" dirty="0">
                <a:latin typeface="Century Gothic" panose="020B0502020202020204" pitchFamily="34" charset="0"/>
                <a:hlinkClick r:id="rId3"/>
              </a:rPr>
              <a:t>http://www.jff.org/</a:t>
            </a:r>
            <a:br>
              <a:rPr lang="en-US" sz="5800" dirty="0">
                <a:latin typeface="Century Gothic" panose="020B0502020202020204" pitchFamily="34" charset="0"/>
                <a:hlinkClick r:id="rId3"/>
              </a:rPr>
            </a:br>
            <a:r>
              <a:rPr lang="en-US" sz="5800" dirty="0">
                <a:latin typeface="Century Gothic" panose="020B0502020202020204" pitchFamily="34" charset="0"/>
                <a:hlinkClick r:id="rId3"/>
              </a:rPr>
              <a:t>publications/educator-competencies-personalized-learner-centered-teaching</a:t>
            </a:r>
            <a:endParaRPr lang="en-US" sz="5800" dirty="0">
              <a:latin typeface="Century Gothic" panose="020B0502020202020204" pitchFamily="34" charset="0"/>
            </a:endParaRPr>
          </a:p>
          <a:p>
            <a:pPr lvl="1" indent="-228600" algn="l">
              <a:lnSpc>
                <a:spcPct val="120000"/>
              </a:lnSpc>
              <a:spcBef>
                <a:spcPts val="0"/>
              </a:spcBef>
              <a:spcAft>
                <a:spcPts val="600"/>
              </a:spcAft>
              <a:buFont typeface="Arial" charset="0"/>
              <a:buChar char="•"/>
            </a:pPr>
            <a:r>
              <a:rPr lang="en-US" sz="5800" dirty="0">
                <a:latin typeface="Century Gothic" panose="020B0502020202020204" pitchFamily="34" charset="0"/>
              </a:rPr>
              <a:t>Deeper Learning for Students with Disabilities </a:t>
            </a:r>
            <a:r>
              <a:rPr lang="en-US" sz="5800" dirty="0">
                <a:latin typeface="Century Gothic" panose="020B0502020202020204" pitchFamily="34" charset="0"/>
                <a:hlinkClick r:id="rId4"/>
              </a:rPr>
              <a:t>http://www.jff.org/publications/deeper-learning-students-disabilities</a:t>
            </a:r>
            <a:r>
              <a:rPr lang="en-US" sz="5800" dirty="0">
                <a:latin typeface="Century Gothic" panose="020B0502020202020204" pitchFamily="34" charset="0"/>
              </a:rPr>
              <a:t> </a:t>
            </a:r>
          </a:p>
          <a:p>
            <a:pPr lvl="1" indent="-228600" algn="l">
              <a:lnSpc>
                <a:spcPct val="120000"/>
              </a:lnSpc>
              <a:spcBef>
                <a:spcPts val="0"/>
              </a:spcBef>
              <a:spcAft>
                <a:spcPts val="600"/>
              </a:spcAft>
              <a:buFont typeface="Arial" charset="0"/>
              <a:buChar char="•"/>
            </a:pPr>
            <a:r>
              <a:rPr lang="en-US" sz="5800" dirty="0">
                <a:latin typeface="Century Gothic" panose="020B0502020202020204" pitchFamily="34" charset="0"/>
              </a:rPr>
              <a:t>Civic Education and Deeper Learning </a:t>
            </a:r>
            <a:r>
              <a:rPr lang="en-US" sz="5800" dirty="0">
                <a:latin typeface="Century Gothic" panose="020B0502020202020204" pitchFamily="34" charset="0"/>
                <a:hlinkClick r:id="rId5"/>
              </a:rPr>
              <a:t>http://www.jff.org/publications/civic-education-and-deeper-learning</a:t>
            </a:r>
            <a:r>
              <a:rPr lang="en-US" sz="5800" dirty="0">
                <a:latin typeface="Century Gothic" panose="020B0502020202020204" pitchFamily="34" charset="0"/>
              </a:rPr>
              <a:t> </a:t>
            </a:r>
          </a:p>
          <a:p>
            <a:pPr lvl="1" indent="-228600" algn="l">
              <a:lnSpc>
                <a:spcPct val="120000"/>
              </a:lnSpc>
              <a:spcBef>
                <a:spcPts val="0"/>
              </a:spcBef>
              <a:spcAft>
                <a:spcPts val="600"/>
              </a:spcAft>
              <a:buFont typeface="Arial" charset="0"/>
              <a:buChar char="•"/>
            </a:pPr>
            <a:r>
              <a:rPr lang="en-US" sz="5800" dirty="0">
                <a:latin typeface="Century Gothic" panose="020B0502020202020204" pitchFamily="34" charset="0"/>
              </a:rPr>
              <a:t>Let’s Get Real: Deeper Learning and the Power of the Workplace </a:t>
            </a:r>
            <a:r>
              <a:rPr lang="en-US" sz="5800" dirty="0">
                <a:latin typeface="Century Gothic" panose="020B0502020202020204" pitchFamily="34" charset="0"/>
                <a:hlinkClick r:id="rId6"/>
              </a:rPr>
              <a:t>http://www.jff.org/publications/let%E2%80%99s-get-real-deeper-learning-and-power-workplace</a:t>
            </a:r>
            <a:r>
              <a:rPr lang="en-US" sz="5800" dirty="0">
                <a:latin typeface="Century Gothic" panose="020B0502020202020204" pitchFamily="34" charset="0"/>
              </a:rPr>
              <a:t> </a:t>
            </a:r>
          </a:p>
          <a:p>
            <a:pPr lvl="1" indent="-228600" algn="l">
              <a:lnSpc>
                <a:spcPct val="120000"/>
              </a:lnSpc>
              <a:spcBef>
                <a:spcPts val="0"/>
              </a:spcBef>
              <a:spcAft>
                <a:spcPts val="600"/>
              </a:spcAft>
              <a:buFont typeface="Arial" charset="0"/>
              <a:buChar char="•"/>
            </a:pPr>
            <a:r>
              <a:rPr lang="en-US" sz="5800" dirty="0">
                <a:latin typeface="Century Gothic" panose="020B0502020202020204" pitchFamily="34" charset="0"/>
              </a:rPr>
              <a:t>The Role of Digital Technologies in Deeper Learning </a:t>
            </a:r>
            <a:r>
              <a:rPr lang="en-US" sz="5800" dirty="0">
                <a:latin typeface="Century Gothic" panose="020B0502020202020204" pitchFamily="34" charset="0"/>
                <a:hlinkClick r:id="rId7"/>
              </a:rPr>
              <a:t>http://www.jff.org/publications/role-digital-technologies-deeper-learning</a:t>
            </a:r>
            <a:r>
              <a:rPr lang="en-US" sz="5800" dirty="0">
                <a:latin typeface="Century Gothic" panose="020B0502020202020204" pitchFamily="34" charset="0"/>
              </a:rPr>
              <a:t> </a:t>
            </a:r>
          </a:p>
          <a:p>
            <a:pPr lvl="1" indent="-228600" algn="l">
              <a:lnSpc>
                <a:spcPct val="120000"/>
              </a:lnSpc>
              <a:spcBef>
                <a:spcPts val="0"/>
              </a:spcBef>
              <a:spcAft>
                <a:spcPts val="600"/>
              </a:spcAft>
              <a:buFont typeface="Arial" charset="0"/>
              <a:buChar char="•"/>
            </a:pPr>
            <a:r>
              <a:rPr lang="en-US" sz="5800" dirty="0">
                <a:latin typeface="Century Gothic" panose="020B0502020202020204" pitchFamily="34" charset="0"/>
              </a:rPr>
              <a:t>A New Era for Educational Assessment </a:t>
            </a:r>
            <a:r>
              <a:rPr lang="en-US" sz="5800" dirty="0">
                <a:latin typeface="Century Gothic" panose="020B0502020202020204" pitchFamily="34" charset="0"/>
                <a:hlinkClick r:id="rId8"/>
              </a:rPr>
              <a:t>http://www.jff.org/publications/new-era-educational-assessment</a:t>
            </a:r>
            <a:r>
              <a:rPr lang="en-US" sz="5800" dirty="0">
                <a:latin typeface="Century Gothic" panose="020B0502020202020204" pitchFamily="34" charset="0"/>
              </a:rPr>
              <a:t> </a:t>
            </a:r>
          </a:p>
          <a:p>
            <a:pPr lvl="1" indent="-228600" algn="l">
              <a:lnSpc>
                <a:spcPct val="120000"/>
              </a:lnSpc>
              <a:spcBef>
                <a:spcPts val="0"/>
              </a:spcBef>
              <a:spcAft>
                <a:spcPts val="600"/>
              </a:spcAft>
              <a:buFont typeface="Arial" charset="0"/>
              <a:buChar char="•"/>
            </a:pPr>
            <a:r>
              <a:rPr lang="en-US" sz="5800" dirty="0">
                <a:latin typeface="Century Gothic" panose="020B0502020202020204" pitchFamily="34" charset="0"/>
              </a:rPr>
              <a:t>Deeper Learning Research Series—How School Districts Can Support Deeper Learning: </a:t>
            </a:r>
            <a:br>
              <a:rPr lang="en-US" sz="5800" dirty="0">
                <a:latin typeface="Century Gothic" panose="020B0502020202020204" pitchFamily="34" charset="0"/>
              </a:rPr>
            </a:br>
            <a:r>
              <a:rPr lang="en-US" sz="5800" dirty="0">
                <a:latin typeface="Century Gothic" panose="020B0502020202020204" pitchFamily="34" charset="0"/>
              </a:rPr>
              <a:t>The Need for Performance Alignment </a:t>
            </a:r>
            <a:r>
              <a:rPr lang="en-US" sz="5800" u="sng" dirty="0">
                <a:latin typeface="Century Gothic" panose="020B0502020202020204" pitchFamily="34" charset="0"/>
                <a:hlinkClick r:id="rId9"/>
              </a:rPr>
              <a:t>http://bit.ly/2aoM4tb</a:t>
            </a:r>
            <a:r>
              <a:rPr lang="en-US" sz="5800" dirty="0">
                <a:latin typeface="Century Gothic" panose="020B0502020202020204" pitchFamily="34" charset="0"/>
              </a:rPr>
              <a:t> </a:t>
            </a:r>
          </a:p>
        </p:txBody>
      </p:sp>
      <p:sp>
        <p:nvSpPr>
          <p:cNvPr id="4" name="Freeform 95"/>
          <p:cNvSpPr>
            <a:spLocks noEditPoints="1"/>
          </p:cNvSpPr>
          <p:nvPr/>
        </p:nvSpPr>
        <p:spPr bwMode="auto">
          <a:xfrm>
            <a:off x="224650" y="24647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dirty="0"/>
          </a:p>
        </p:txBody>
      </p:sp>
      <p:sp>
        <p:nvSpPr>
          <p:cNvPr id="6" name="Title 1"/>
          <p:cNvSpPr>
            <a:spLocks noGrp="1"/>
          </p:cNvSpPr>
          <p:nvPr>
            <p:ph type="title"/>
          </p:nvPr>
        </p:nvSpPr>
        <p:spPr>
          <a:xfrm>
            <a:off x="609600" y="147108"/>
            <a:ext cx="10972800" cy="765919"/>
          </a:xfrm>
        </p:spPr>
        <p:txBody>
          <a:bodyPr>
            <a:normAutofit/>
          </a:bodyPr>
          <a:lstStyle/>
          <a:p>
            <a:r>
              <a:rPr lang="en-US" dirty="0"/>
              <a:t>Research and Resources </a:t>
            </a:r>
          </a:p>
        </p:txBody>
      </p:sp>
    </p:spTree>
    <p:extLst>
      <p:ext uri="{BB962C8B-B14F-4D97-AF65-F5344CB8AC3E}">
        <p14:creationId xmlns:p14="http://schemas.microsoft.com/office/powerpoint/2010/main" val="2495254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8160" y="1017846"/>
            <a:ext cx="11155680" cy="5163879"/>
          </a:xfrm>
        </p:spPr>
        <p:txBody>
          <a:bodyPr>
            <a:normAutofit/>
          </a:bodyPr>
          <a:lstStyle/>
          <a:p>
            <a:pPr algn="l">
              <a:lnSpc>
                <a:spcPct val="110000"/>
              </a:lnSpc>
              <a:spcBef>
                <a:spcPts val="0"/>
              </a:spcBef>
              <a:spcAft>
                <a:spcPts val="600"/>
              </a:spcAft>
            </a:pPr>
            <a:r>
              <a:rPr lang="en-US" sz="2200" b="1" dirty="0"/>
              <a:t>Learning Policy Institute (LPI)</a:t>
            </a:r>
          </a:p>
          <a:p>
            <a:pPr marL="228600" indent="-228600" algn="l">
              <a:lnSpc>
                <a:spcPct val="110000"/>
              </a:lnSpc>
              <a:spcBef>
                <a:spcPts val="0"/>
              </a:spcBef>
              <a:spcAft>
                <a:spcPts val="600"/>
              </a:spcAft>
              <a:buFont typeface="Arial" panose="020B0604020202020204" pitchFamily="34" charset="0"/>
              <a:buChar char="•"/>
            </a:pPr>
            <a:r>
              <a:rPr lang="en-US" sz="2000" dirty="0"/>
              <a:t>LPI and the Stanford Center for Opportunity Policy in Education (</a:t>
            </a:r>
            <a:r>
              <a:rPr lang="en-US" sz="2000" dirty="0">
                <a:hlinkClick r:id="rId2"/>
              </a:rPr>
              <a:t>SCOPE</a:t>
            </a:r>
            <a:r>
              <a:rPr lang="en-US" sz="2000" dirty="0"/>
              <a:t>): </a:t>
            </a:r>
            <a:br>
              <a:rPr lang="en-US" sz="2000" dirty="0"/>
            </a:br>
            <a:r>
              <a:rPr lang="en-US" sz="2000" dirty="0"/>
              <a:t>Redesigning School Accountability and Support: Progress in Pioneering States </a:t>
            </a:r>
            <a:r>
              <a:rPr lang="en-US" sz="2000" dirty="0">
                <a:hlinkClick r:id="rId3"/>
              </a:rPr>
              <a:t>https://learningpolicyinstitute.org/product/redesigning-school-accountability-and-support-progress-pioneering-states</a:t>
            </a:r>
            <a:endParaRPr lang="en-US" sz="2000" dirty="0"/>
          </a:p>
          <a:p>
            <a:pPr marL="228600" indent="-228600" algn="l">
              <a:lnSpc>
                <a:spcPct val="110000"/>
              </a:lnSpc>
              <a:spcBef>
                <a:spcPts val="0"/>
              </a:spcBef>
              <a:spcAft>
                <a:spcPts val="600"/>
              </a:spcAft>
              <a:buFont typeface="Arial" panose="020B0604020202020204" pitchFamily="34" charset="0"/>
              <a:buChar char="•"/>
            </a:pPr>
            <a:r>
              <a:rPr lang="en-US" sz="2000" dirty="0"/>
              <a:t>LPI and </a:t>
            </a:r>
            <a:r>
              <a:rPr lang="en-US" sz="2000" dirty="0">
                <a:hlinkClick r:id="rId2"/>
              </a:rPr>
              <a:t>SCOPE</a:t>
            </a:r>
            <a:r>
              <a:rPr lang="en-US" sz="2000" dirty="0"/>
              <a:t>: Pathways to New Accountability Through the Every Student Succeeds Act </a:t>
            </a:r>
            <a:r>
              <a:rPr lang="en-US" sz="2000" dirty="0">
                <a:hlinkClick r:id="rId4"/>
              </a:rPr>
              <a:t>https://learningpolicyinstitute.org/product/pathways-new-accountability-through-every-student-succeeds-act</a:t>
            </a:r>
            <a:r>
              <a:rPr lang="en-US" sz="2000" dirty="0"/>
              <a:t> </a:t>
            </a:r>
          </a:p>
          <a:p>
            <a:pPr marL="228600" indent="-228600" algn="l">
              <a:lnSpc>
                <a:spcPct val="110000"/>
              </a:lnSpc>
              <a:spcBef>
                <a:spcPts val="0"/>
              </a:spcBef>
              <a:spcAft>
                <a:spcPts val="600"/>
              </a:spcAft>
              <a:buFont typeface="Arial" panose="020B0604020202020204" pitchFamily="34" charset="0"/>
              <a:buChar char="•"/>
            </a:pPr>
            <a:r>
              <a:rPr lang="en-US" sz="2000" dirty="0"/>
              <a:t>Now We Confront the Real Equity Challenge: Providing Access to 21st Century Learning </a:t>
            </a:r>
            <a:r>
              <a:rPr lang="en-US" sz="2000" dirty="0">
                <a:hlinkClick r:id="rId5"/>
              </a:rPr>
              <a:t>https://learningpolicyinstitute.org/blog/now-we-confront-real-equity-challenge-providing-access-21st-century-learning</a:t>
            </a:r>
            <a:endParaRPr lang="en-US" sz="2000" dirty="0"/>
          </a:p>
          <a:p>
            <a:pPr marL="228600" indent="-228600" algn="l">
              <a:lnSpc>
                <a:spcPct val="110000"/>
              </a:lnSpc>
              <a:spcBef>
                <a:spcPts val="0"/>
              </a:spcBef>
              <a:spcAft>
                <a:spcPts val="600"/>
              </a:spcAft>
              <a:buFont typeface="Arial" panose="020B0604020202020204" pitchFamily="34" charset="0"/>
              <a:buChar char="•"/>
            </a:pPr>
            <a:r>
              <a:rPr lang="en-US" sz="2000" dirty="0"/>
              <a:t>Teaching Democracy: A Hands-On Exercise </a:t>
            </a:r>
            <a:r>
              <a:rPr lang="en-US" sz="2000" dirty="0">
                <a:hlinkClick r:id="rId6"/>
              </a:rPr>
              <a:t>https://learningpolicyinstitute.org/blog/teaching-democracy-hands-exercise</a:t>
            </a:r>
            <a:r>
              <a:rPr lang="en-US" sz="2000" dirty="0"/>
              <a:t> </a:t>
            </a:r>
          </a:p>
          <a:p>
            <a:pPr marL="342900" indent="-342900" algn="l">
              <a:spcBef>
                <a:spcPts val="0"/>
              </a:spcBef>
              <a:buFont typeface="Arial" panose="020B0604020202020204" pitchFamily="34" charset="0"/>
              <a:buChar char="•"/>
            </a:pPr>
            <a:endParaRPr lang="en-US" sz="2000" dirty="0"/>
          </a:p>
          <a:p>
            <a:pPr marL="342900" indent="-342900" algn="l">
              <a:spcBef>
                <a:spcPts val="0"/>
              </a:spcBef>
              <a:buFont typeface="Arial" panose="020B0604020202020204" pitchFamily="34" charset="0"/>
              <a:buChar char="•"/>
            </a:pPr>
            <a:endParaRPr lang="en-US" sz="2000" dirty="0"/>
          </a:p>
          <a:p>
            <a:pPr marL="342900" indent="-342900" algn="l">
              <a:spcBef>
                <a:spcPts val="0"/>
              </a:spcBef>
              <a:buFont typeface="Arial" panose="020B0604020202020204" pitchFamily="34" charset="0"/>
              <a:buChar char="•"/>
            </a:pPr>
            <a:endParaRPr lang="en-US" sz="2000" dirty="0"/>
          </a:p>
          <a:p>
            <a:pPr marL="342900" indent="-342900" algn="l">
              <a:spcBef>
                <a:spcPts val="0"/>
              </a:spcBef>
              <a:buFont typeface="Arial" panose="020B0604020202020204" pitchFamily="34" charset="0"/>
              <a:buChar char="•"/>
            </a:pPr>
            <a:endParaRPr lang="en-US" sz="2000" b="1" dirty="0"/>
          </a:p>
          <a:p>
            <a:pPr marL="342900" indent="-342900" algn="l">
              <a:spcBef>
                <a:spcPts val="0"/>
              </a:spcBef>
              <a:buFont typeface="Arial" panose="020B0604020202020204" pitchFamily="34" charset="0"/>
              <a:buChar char="•"/>
            </a:pPr>
            <a:endParaRPr lang="en-US" sz="2000" dirty="0"/>
          </a:p>
          <a:p>
            <a:pPr marL="342900" indent="-342900" algn="l">
              <a:spcBef>
                <a:spcPts val="0"/>
              </a:spcBef>
              <a:buFont typeface="Arial" panose="020B0604020202020204" pitchFamily="34" charset="0"/>
              <a:buChar char="•"/>
            </a:pPr>
            <a:endParaRPr lang="en-US" sz="2000" dirty="0"/>
          </a:p>
          <a:p>
            <a:pPr marL="342900" indent="-342900" algn="l">
              <a:spcBef>
                <a:spcPts val="0"/>
              </a:spcBef>
              <a:buFont typeface="Arial" panose="020B0604020202020204" pitchFamily="34" charset="0"/>
              <a:buChar char="•"/>
            </a:pPr>
            <a:endParaRPr lang="en-US" sz="2000" b="1" dirty="0"/>
          </a:p>
          <a:p>
            <a:pPr>
              <a:spcBef>
                <a:spcPts val="0"/>
              </a:spcBef>
            </a:pPr>
            <a:endParaRPr lang="en-US" sz="2000" dirty="0"/>
          </a:p>
        </p:txBody>
      </p:sp>
      <p:sp>
        <p:nvSpPr>
          <p:cNvPr id="4" name="Freeform 95"/>
          <p:cNvSpPr>
            <a:spLocks noEditPoints="1"/>
          </p:cNvSpPr>
          <p:nvPr/>
        </p:nvSpPr>
        <p:spPr bwMode="auto">
          <a:xfrm>
            <a:off x="224650" y="24647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dirty="0"/>
          </a:p>
        </p:txBody>
      </p:sp>
      <p:sp>
        <p:nvSpPr>
          <p:cNvPr id="6" name="Title 1"/>
          <p:cNvSpPr>
            <a:spLocks noGrp="1"/>
          </p:cNvSpPr>
          <p:nvPr>
            <p:ph type="title"/>
          </p:nvPr>
        </p:nvSpPr>
        <p:spPr>
          <a:xfrm>
            <a:off x="609600" y="147108"/>
            <a:ext cx="10972800" cy="765919"/>
          </a:xfrm>
        </p:spPr>
        <p:txBody>
          <a:bodyPr>
            <a:normAutofit/>
          </a:bodyPr>
          <a:lstStyle/>
          <a:p>
            <a:r>
              <a:rPr lang="en-US" dirty="0"/>
              <a:t>Research and Resources </a:t>
            </a:r>
          </a:p>
        </p:txBody>
      </p:sp>
    </p:spTree>
    <p:extLst>
      <p:ext uri="{BB962C8B-B14F-4D97-AF65-F5344CB8AC3E}">
        <p14:creationId xmlns:p14="http://schemas.microsoft.com/office/powerpoint/2010/main" val="18853524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8160" y="1012392"/>
            <a:ext cx="11155680" cy="5597958"/>
          </a:xfrm>
        </p:spPr>
        <p:txBody>
          <a:bodyPr>
            <a:noAutofit/>
          </a:bodyPr>
          <a:lstStyle/>
          <a:p>
            <a:pPr algn="l">
              <a:spcBef>
                <a:spcPts val="0"/>
              </a:spcBef>
              <a:spcAft>
                <a:spcPts val="600"/>
              </a:spcAft>
            </a:pPr>
            <a:r>
              <a:rPr lang="en-US" sz="2200" b="1" dirty="0"/>
              <a:t>National Association of State Boards of Education</a:t>
            </a:r>
          </a:p>
          <a:p>
            <a:pPr marL="228600" indent="-228600" algn="l">
              <a:spcBef>
                <a:spcPts val="0"/>
              </a:spcBef>
              <a:spcAft>
                <a:spcPts val="600"/>
              </a:spcAft>
              <a:buFont typeface="Arial" panose="020B0604020202020204" pitchFamily="34" charset="0"/>
              <a:buChar char="•"/>
            </a:pPr>
            <a:r>
              <a:rPr lang="en-US" sz="1700" dirty="0"/>
              <a:t>State Policymakers Have New Opportunities to Advance Deeper Learning Under ESSA </a:t>
            </a:r>
            <a:r>
              <a:rPr lang="en-US" sz="1700" dirty="0">
                <a:hlinkClick r:id="rId2"/>
              </a:rPr>
              <a:t>http://www.nasbe.org/press-releases/state-policymakers-have-new-opportunities-to-advance-deeper-learning-under-essa/</a:t>
            </a:r>
            <a:r>
              <a:rPr lang="en-US" sz="1700" dirty="0"/>
              <a:t> </a:t>
            </a:r>
          </a:p>
          <a:p>
            <a:pPr marL="228600" indent="-228600" algn="l">
              <a:spcBef>
                <a:spcPts val="0"/>
              </a:spcBef>
              <a:spcAft>
                <a:spcPts val="600"/>
              </a:spcAft>
              <a:buFont typeface="Arial" panose="020B0604020202020204" pitchFamily="34" charset="0"/>
              <a:buChar char="•"/>
            </a:pPr>
            <a:r>
              <a:rPr lang="en-US" sz="1700" dirty="0"/>
              <a:t>How States Can Advance Deeper Learning for All </a:t>
            </a:r>
            <a:r>
              <a:rPr lang="en-US" sz="1700" dirty="0">
                <a:hlinkClick r:id="rId3"/>
              </a:rPr>
              <a:t>http://www.nasbe.org/education-leader/how-states-can-advance-deeper-learning-for-all/</a:t>
            </a:r>
            <a:endParaRPr lang="en-US" sz="1700" dirty="0"/>
          </a:p>
          <a:p>
            <a:pPr marL="228600" indent="-228600" algn="l">
              <a:spcBef>
                <a:spcPts val="0"/>
              </a:spcBef>
              <a:spcAft>
                <a:spcPts val="600"/>
              </a:spcAft>
              <a:buFont typeface="Arial" panose="020B0604020202020204" pitchFamily="34" charset="0"/>
              <a:buChar char="•"/>
            </a:pPr>
            <a:r>
              <a:rPr lang="en-US" sz="1700" dirty="0"/>
              <a:t>Deeper Learning Communications Toolkit </a:t>
            </a:r>
            <a:r>
              <a:rPr lang="en-US" sz="1700" dirty="0">
                <a:hlinkClick r:id="rId4"/>
              </a:rPr>
              <a:t>http://www.nasbe.org/discussion-guide/deeper-learning-communications-toolkit/</a:t>
            </a:r>
            <a:r>
              <a:rPr lang="en-US" sz="1700" dirty="0"/>
              <a:t> </a:t>
            </a:r>
          </a:p>
          <a:p>
            <a:pPr marL="228600" indent="-228600" algn="l">
              <a:spcBef>
                <a:spcPts val="0"/>
              </a:spcBef>
              <a:spcAft>
                <a:spcPts val="600"/>
              </a:spcAft>
              <a:buFont typeface="Arial" panose="020B0604020202020204" pitchFamily="34" charset="0"/>
              <a:buChar char="•"/>
            </a:pPr>
            <a:r>
              <a:rPr lang="en-US" sz="1700" dirty="0"/>
              <a:t>Deeper Learning in New Hampshire </a:t>
            </a:r>
            <a:r>
              <a:rPr lang="en-US" sz="1700" dirty="0">
                <a:hlinkClick r:id="rId5"/>
              </a:rPr>
              <a:t>http://www.nasbe.org/state-innovation/deeper-learning-in-new-hampshire/</a:t>
            </a:r>
            <a:endParaRPr lang="en-US" sz="1700" dirty="0"/>
          </a:p>
          <a:p>
            <a:pPr marL="228600" indent="-228600" algn="l">
              <a:spcBef>
                <a:spcPts val="0"/>
              </a:spcBef>
              <a:spcAft>
                <a:spcPts val="0"/>
              </a:spcAft>
              <a:buFont typeface="Arial" panose="020B0604020202020204" pitchFamily="34" charset="0"/>
              <a:buChar char="•"/>
            </a:pPr>
            <a:r>
              <a:rPr lang="en-US" sz="1700" dirty="0"/>
              <a:t>Deeper Learning: Policies for a 21st Education </a:t>
            </a:r>
            <a:r>
              <a:rPr lang="en-US" sz="1700" dirty="0">
                <a:hlinkClick r:id="rId6" tooltip="Deeper Learning: Policies for a 21st Education"/>
              </a:rPr>
              <a:t>Deeper Learning: Policies for a 21st Education</a:t>
            </a:r>
            <a:r>
              <a:rPr lang="en-US" sz="1700" dirty="0"/>
              <a:t> </a:t>
            </a:r>
          </a:p>
          <a:p>
            <a:pPr algn="l">
              <a:spcBef>
                <a:spcPts val="0"/>
              </a:spcBef>
              <a:spcAft>
                <a:spcPts val="0"/>
              </a:spcAft>
            </a:pPr>
            <a:endParaRPr lang="en-US" sz="1600" dirty="0">
              <a:latin typeface="Century Gothic" panose="020B0502020202020204" pitchFamily="34" charset="0"/>
            </a:endParaRPr>
          </a:p>
          <a:p>
            <a:pPr algn="l">
              <a:spcBef>
                <a:spcPts val="0"/>
              </a:spcBef>
              <a:spcAft>
                <a:spcPts val="600"/>
              </a:spcAft>
            </a:pPr>
            <a:r>
              <a:rPr lang="en-US" sz="2000" b="1" dirty="0"/>
              <a:t>National Center for Innovation in Education</a:t>
            </a:r>
          </a:p>
          <a:p>
            <a:pPr marL="228600" indent="-228600" algn="l">
              <a:spcBef>
                <a:spcPts val="0"/>
              </a:spcBef>
              <a:spcAft>
                <a:spcPts val="600"/>
              </a:spcAft>
              <a:buFont typeface="Arial" panose="020B0604020202020204" pitchFamily="34" charset="0"/>
              <a:buChar char="•"/>
            </a:pPr>
            <a:r>
              <a:rPr lang="en-US" sz="1700" dirty="0">
                <a:latin typeface="Century Gothic" panose="020B0502020202020204" pitchFamily="34" charset="0"/>
              </a:rPr>
              <a:t>Website </a:t>
            </a:r>
            <a:r>
              <a:rPr lang="en-US" sz="1700" dirty="0">
                <a:latin typeface="Century Gothic" panose="020B0502020202020204" pitchFamily="34" charset="0"/>
                <a:hlinkClick r:id="rId7"/>
              </a:rPr>
              <a:t>http://www.leadingwithlearning.org/</a:t>
            </a:r>
            <a:r>
              <a:rPr lang="en-US" sz="1700" dirty="0">
                <a:latin typeface="Century Gothic" panose="020B0502020202020204" pitchFamily="34" charset="0"/>
              </a:rPr>
              <a:t> </a:t>
            </a:r>
          </a:p>
          <a:p>
            <a:pPr marL="228600" indent="-228600" algn="l">
              <a:spcBef>
                <a:spcPts val="0"/>
              </a:spcBef>
              <a:spcAft>
                <a:spcPts val="0"/>
              </a:spcAft>
              <a:buFont typeface="Arial" panose="020B0604020202020204" pitchFamily="34" charset="0"/>
              <a:buChar char="•"/>
            </a:pPr>
            <a:r>
              <a:rPr lang="en-US" sz="1700" dirty="0">
                <a:latin typeface="Century Gothic" panose="020B0502020202020204" pitchFamily="34" charset="0"/>
              </a:rPr>
              <a:t>Publications </a:t>
            </a:r>
            <a:r>
              <a:rPr lang="en-US" sz="1700" dirty="0">
                <a:latin typeface="Century Gothic" panose="020B0502020202020204" pitchFamily="34" charset="0"/>
                <a:hlinkClick r:id="rId8"/>
              </a:rPr>
              <a:t>http://www.leadingwithlearning.org/publications-1</a:t>
            </a:r>
            <a:endParaRPr lang="en-US" sz="1700" dirty="0">
              <a:latin typeface="Century Gothic" panose="020B0502020202020204" pitchFamily="34" charset="0"/>
            </a:endParaRPr>
          </a:p>
          <a:p>
            <a:pPr algn="l">
              <a:spcBef>
                <a:spcPts val="0"/>
              </a:spcBef>
              <a:spcAft>
                <a:spcPts val="0"/>
              </a:spcAft>
            </a:pPr>
            <a:endParaRPr lang="en-US" sz="1600" b="1" dirty="0"/>
          </a:p>
          <a:p>
            <a:pPr algn="l">
              <a:spcBef>
                <a:spcPts val="0"/>
              </a:spcBef>
              <a:spcAft>
                <a:spcPts val="600"/>
              </a:spcAft>
            </a:pPr>
            <a:r>
              <a:rPr lang="en-US" sz="2000" b="1" dirty="0"/>
              <a:t>National Center on Time and Learning</a:t>
            </a:r>
          </a:p>
          <a:p>
            <a:pPr marL="228600" indent="-228600" algn="l">
              <a:spcBef>
                <a:spcPts val="0"/>
              </a:spcBef>
              <a:spcAft>
                <a:spcPts val="600"/>
              </a:spcAft>
              <a:buFont typeface="Arial" charset="0"/>
              <a:buChar char="•"/>
            </a:pPr>
            <a:r>
              <a:rPr lang="en-US" sz="1700" dirty="0"/>
              <a:t>Time for Deeper Learning </a:t>
            </a:r>
            <a:r>
              <a:rPr lang="en-US" sz="1700" dirty="0">
                <a:hlinkClick r:id="rId9"/>
              </a:rPr>
              <a:t>http://www.timeandlearning.org/publications/time-deeper-learning</a:t>
            </a:r>
            <a:endParaRPr lang="en-US" sz="1700" dirty="0"/>
          </a:p>
        </p:txBody>
      </p:sp>
      <p:sp>
        <p:nvSpPr>
          <p:cNvPr id="4" name="Freeform 95"/>
          <p:cNvSpPr>
            <a:spLocks noEditPoints="1"/>
          </p:cNvSpPr>
          <p:nvPr/>
        </p:nvSpPr>
        <p:spPr bwMode="auto">
          <a:xfrm>
            <a:off x="224650" y="24647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dirty="0"/>
          </a:p>
        </p:txBody>
      </p:sp>
      <p:sp>
        <p:nvSpPr>
          <p:cNvPr id="6" name="Title 1"/>
          <p:cNvSpPr>
            <a:spLocks noGrp="1"/>
          </p:cNvSpPr>
          <p:nvPr>
            <p:ph type="title"/>
          </p:nvPr>
        </p:nvSpPr>
        <p:spPr>
          <a:xfrm>
            <a:off x="609600" y="147108"/>
            <a:ext cx="10972800" cy="765919"/>
          </a:xfrm>
        </p:spPr>
        <p:txBody>
          <a:bodyPr>
            <a:normAutofit/>
          </a:bodyPr>
          <a:lstStyle/>
          <a:p>
            <a:r>
              <a:rPr lang="en-US" dirty="0"/>
              <a:t>Research and Resources </a:t>
            </a:r>
          </a:p>
        </p:txBody>
      </p:sp>
    </p:spTree>
    <p:extLst>
      <p:ext uri="{BB962C8B-B14F-4D97-AF65-F5344CB8AC3E}">
        <p14:creationId xmlns:p14="http://schemas.microsoft.com/office/powerpoint/2010/main" val="997751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Does It Matter?</a:t>
            </a:r>
          </a:p>
        </p:txBody>
      </p:sp>
      <p:sp>
        <p:nvSpPr>
          <p:cNvPr id="3" name="Content Placeholder 2"/>
          <p:cNvSpPr>
            <a:spLocks noGrp="1"/>
          </p:cNvSpPr>
          <p:nvPr>
            <p:ph type="subTitle" idx="1"/>
          </p:nvPr>
        </p:nvSpPr>
        <p:spPr>
          <a:xfrm>
            <a:off x="609600" y="2086086"/>
            <a:ext cx="10972800" cy="2133489"/>
          </a:xfrm>
        </p:spPr>
        <p:txBody>
          <a:bodyPr>
            <a:normAutofit/>
          </a:bodyPr>
          <a:lstStyle/>
          <a:p>
            <a:pPr marL="0" indent="0" algn="l">
              <a:buNone/>
            </a:pPr>
            <a:r>
              <a:rPr lang="en-US" dirty="0"/>
              <a:t>Schools that engage students from low-income families and minority students in deeper learning have stronger academic outcomes, better attendance and student behavior, lower dropout rates, high graduation rates, and high rates of college attendance and perseverance than comparison schools serving similar students.</a:t>
            </a:r>
            <a:endParaRPr lang="en-US" baseline="30000" dirty="0"/>
          </a:p>
          <a:p>
            <a:endParaRPr lang="en-US" baseline="30000" dirty="0"/>
          </a:p>
          <a:p>
            <a:endParaRPr lang="en-US" sz="1800" baseline="30000" dirty="0"/>
          </a:p>
          <a:p>
            <a:pPr marL="0" indent="0">
              <a:buNone/>
            </a:pPr>
            <a:endParaRPr lang="en-US" baseline="30000" dirty="0"/>
          </a:p>
          <a:p>
            <a:pPr marL="0" indent="0">
              <a:buNone/>
            </a:pPr>
            <a:endParaRPr lang="en-US" baseline="30000" dirty="0"/>
          </a:p>
          <a:p>
            <a:pPr marL="0" indent="0">
              <a:buNone/>
            </a:pPr>
            <a:endParaRPr lang="en-US" baseline="30000" dirty="0"/>
          </a:p>
        </p:txBody>
      </p:sp>
      <p:sp>
        <p:nvSpPr>
          <p:cNvPr id="7" name="TextBox 6"/>
          <p:cNvSpPr txBox="1"/>
          <p:nvPr/>
        </p:nvSpPr>
        <p:spPr>
          <a:xfrm>
            <a:off x="497541" y="6077324"/>
            <a:ext cx="9372600" cy="523220"/>
          </a:xfrm>
          <a:prstGeom prst="rect">
            <a:avLst/>
          </a:prstGeom>
          <a:noFill/>
        </p:spPr>
        <p:txBody>
          <a:bodyPr wrap="square" rtlCol="0">
            <a:spAutoFit/>
          </a:bodyPr>
          <a:lstStyle/>
          <a:p>
            <a:r>
              <a:rPr lang="en-US" sz="1400" dirty="0">
                <a:solidFill>
                  <a:schemeClr val="tx1">
                    <a:lumMod val="75000"/>
                    <a:lumOff val="25000"/>
                  </a:schemeClr>
                </a:solidFill>
              </a:rPr>
              <a:t>Source: </a:t>
            </a:r>
            <a:r>
              <a:rPr lang="en-US" sz="1400" dirty="0">
                <a:hlinkClick r:id="rId3"/>
              </a:rPr>
              <a:t>http://www.jff.org/sites/default/files/publications/materials/Equal-Opportunity-for-Deeper-Learning-100115a.pdf</a:t>
            </a:r>
            <a:r>
              <a:rPr lang="en-US" sz="1400" dirty="0"/>
              <a:t> </a:t>
            </a:r>
            <a:r>
              <a:rPr lang="en-US" sz="1400" dirty="0">
                <a:solidFill>
                  <a:schemeClr val="tx1">
                    <a:lumMod val="75000"/>
                    <a:lumOff val="25000"/>
                  </a:schemeClr>
                </a:solidFill>
              </a:rPr>
              <a:t>(accessed September 14, 2016)</a:t>
            </a:r>
          </a:p>
        </p:txBody>
      </p:sp>
    </p:spTree>
    <p:extLst>
      <p:ext uri="{BB962C8B-B14F-4D97-AF65-F5344CB8AC3E}">
        <p14:creationId xmlns:p14="http://schemas.microsoft.com/office/powerpoint/2010/main" val="10651225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8160" y="907777"/>
            <a:ext cx="11155680" cy="5693047"/>
          </a:xfrm>
        </p:spPr>
        <p:txBody>
          <a:bodyPr>
            <a:noAutofit/>
          </a:bodyPr>
          <a:lstStyle/>
          <a:p>
            <a:pPr algn="l">
              <a:spcBef>
                <a:spcPts val="0"/>
              </a:spcBef>
              <a:spcAft>
                <a:spcPts val="600"/>
              </a:spcAft>
            </a:pPr>
            <a:r>
              <a:rPr lang="en-US" sz="2200" b="1" dirty="0"/>
              <a:t>Next Generation Learning Challenges</a:t>
            </a:r>
          </a:p>
          <a:p>
            <a:pPr marL="342900" indent="-342900" algn="l">
              <a:spcBef>
                <a:spcPts val="0"/>
              </a:spcBef>
              <a:buFont typeface="Arial" panose="020B0604020202020204" pitchFamily="34" charset="0"/>
              <a:buChar char="•"/>
            </a:pPr>
            <a:r>
              <a:rPr lang="en-US" sz="2000" dirty="0">
                <a:hlinkClick r:id="rId2"/>
              </a:rPr>
              <a:t>http://nextgenlearning.org/topics/deeper-learning</a:t>
            </a:r>
            <a:endParaRPr lang="en-US" sz="2000" dirty="0"/>
          </a:p>
          <a:p>
            <a:pPr algn="l">
              <a:spcBef>
                <a:spcPts val="0"/>
              </a:spcBef>
            </a:pPr>
            <a:endParaRPr lang="en-US" sz="2000" b="1" dirty="0"/>
          </a:p>
          <a:p>
            <a:pPr algn="l">
              <a:spcBef>
                <a:spcPts val="0"/>
              </a:spcBef>
              <a:spcAft>
                <a:spcPts val="600"/>
              </a:spcAft>
            </a:pPr>
            <a:r>
              <a:rPr lang="en-US" sz="2200" b="1" dirty="0"/>
              <a:t>Stanford Center for Opportunity Policy in Education</a:t>
            </a:r>
          </a:p>
          <a:p>
            <a:pPr marL="342900" indent="-342900" algn="l">
              <a:spcBef>
                <a:spcPts val="0"/>
              </a:spcBef>
              <a:buFont typeface="Arial" charset="0"/>
              <a:buChar char="•"/>
            </a:pPr>
            <a:r>
              <a:rPr lang="en-US" sz="2000" dirty="0"/>
              <a:t>Equal Opportunity for Deeper Learning </a:t>
            </a:r>
            <a:r>
              <a:rPr lang="en-US" sz="2000" dirty="0">
                <a:hlinkClick r:id="rId3"/>
              </a:rPr>
              <a:t>https://edpolicy.stanford.edu/publications/pubs/1383</a:t>
            </a:r>
            <a:endParaRPr lang="en-US" sz="2000" dirty="0"/>
          </a:p>
          <a:p>
            <a:pPr algn="l">
              <a:spcBef>
                <a:spcPts val="0"/>
              </a:spcBef>
            </a:pPr>
            <a:endParaRPr lang="en-US" sz="2000" b="1" dirty="0">
              <a:latin typeface="Century Gothic" panose="020B0502020202020204" pitchFamily="34" charset="0"/>
            </a:endParaRPr>
          </a:p>
          <a:p>
            <a:pPr algn="l">
              <a:spcBef>
                <a:spcPts val="0"/>
              </a:spcBef>
              <a:spcAft>
                <a:spcPts val="600"/>
              </a:spcAft>
            </a:pPr>
            <a:r>
              <a:rPr lang="en-US" sz="2200" b="1" dirty="0"/>
              <a:t>Teaching Channel</a:t>
            </a:r>
          </a:p>
          <a:p>
            <a:pPr marL="342900" indent="-342900" algn="l">
              <a:spcBef>
                <a:spcPts val="0"/>
              </a:spcBef>
              <a:buFont typeface="Arial" panose="020B0604020202020204" pitchFamily="34" charset="0"/>
              <a:buChar char="•"/>
            </a:pPr>
            <a:r>
              <a:rPr lang="en-US" sz="2000" dirty="0">
                <a:latin typeface="Century Gothic" panose="020B0502020202020204" pitchFamily="34" charset="0"/>
                <a:hlinkClick r:id="rId4"/>
              </a:rPr>
              <a:t>https://www.teachingchannel.org/deeper-learning-video-series</a:t>
            </a:r>
            <a:endParaRPr lang="en-US" sz="2000" dirty="0">
              <a:latin typeface="Century Gothic" panose="020B0502020202020204" pitchFamily="34" charset="0"/>
            </a:endParaRPr>
          </a:p>
          <a:p>
            <a:pPr algn="l">
              <a:lnSpc>
                <a:spcPct val="100000"/>
              </a:lnSpc>
              <a:spcBef>
                <a:spcPts val="0"/>
              </a:spcBef>
            </a:pPr>
            <a:endParaRPr lang="en-US" sz="2000" b="1" dirty="0">
              <a:latin typeface="Century Gothic" panose="020B0502020202020204" pitchFamily="34" charset="0"/>
            </a:endParaRPr>
          </a:p>
          <a:p>
            <a:pPr algn="l">
              <a:lnSpc>
                <a:spcPct val="100000"/>
              </a:lnSpc>
              <a:spcBef>
                <a:spcPts val="0"/>
              </a:spcBef>
              <a:spcAft>
                <a:spcPts val="600"/>
              </a:spcAft>
            </a:pPr>
            <a:r>
              <a:rPr lang="en-US" sz="2200" b="1" dirty="0"/>
              <a:t>WestED</a:t>
            </a:r>
          </a:p>
          <a:p>
            <a:pPr marL="285750" indent="-285750" algn="l">
              <a:lnSpc>
                <a:spcPct val="100000"/>
              </a:lnSpc>
              <a:spcBef>
                <a:spcPts val="0"/>
              </a:spcBef>
              <a:spcAft>
                <a:spcPts val="600"/>
              </a:spcAft>
              <a:buFont typeface="Arial" panose="020B0604020202020204" pitchFamily="34" charset="0"/>
              <a:buChar char="•"/>
            </a:pPr>
            <a:r>
              <a:rPr lang="en-US" sz="2000" dirty="0">
                <a:latin typeface="Century Gothic" panose="020B0502020202020204" pitchFamily="34" charset="0"/>
              </a:rPr>
              <a:t>Reading Apprenticeship Earns Top Honors in Social-Emotional Learning (SEL) Guide </a:t>
            </a:r>
            <a:r>
              <a:rPr lang="en-US" sz="2000" dirty="0">
                <a:latin typeface="Century Gothic" panose="020B0502020202020204" pitchFamily="34" charset="0"/>
                <a:hlinkClick r:id="rId5"/>
              </a:rPr>
              <a:t>https://www.wested.org/news-events/reading-apprenticeship-top-honors-2015-social-emotional-learning-guide/</a:t>
            </a:r>
            <a:r>
              <a:rPr lang="en-US" sz="2000" dirty="0">
                <a:latin typeface="Century Gothic" panose="020B0502020202020204" pitchFamily="34" charset="0"/>
              </a:rPr>
              <a:t> </a:t>
            </a:r>
          </a:p>
          <a:p>
            <a:pPr marL="285750" indent="-285750" algn="l">
              <a:lnSpc>
                <a:spcPct val="100000"/>
              </a:lnSpc>
              <a:spcBef>
                <a:spcPts val="0"/>
              </a:spcBef>
              <a:spcAft>
                <a:spcPts val="600"/>
              </a:spcAft>
              <a:buFont typeface="Arial" panose="020B0604020202020204" pitchFamily="34" charset="0"/>
              <a:buChar char="•"/>
            </a:pPr>
            <a:r>
              <a:rPr lang="en-US" sz="2000" dirty="0">
                <a:latin typeface="Century Gothic" panose="020B0502020202020204" pitchFamily="34" charset="0"/>
              </a:rPr>
              <a:t>Blended strategies for high-impact professional learning, </a:t>
            </a:r>
            <a:r>
              <a:rPr lang="en-US" sz="2000" dirty="0">
                <a:latin typeface="Century Gothic" panose="020B0502020202020204" pitchFamily="34" charset="0"/>
                <a:hlinkClick r:id="rId6"/>
              </a:rPr>
              <a:t>https://www.wested.org/wp-content/files_mf/1447813893resourcecftlcenterviewblendedprofessionallearning.pdf</a:t>
            </a:r>
            <a:r>
              <a:rPr lang="en-US" sz="2000" dirty="0">
                <a:latin typeface="Century Gothic" panose="020B0502020202020204" pitchFamily="34" charset="0"/>
              </a:rPr>
              <a:t> </a:t>
            </a:r>
          </a:p>
        </p:txBody>
      </p:sp>
      <p:sp>
        <p:nvSpPr>
          <p:cNvPr id="4" name="Freeform 95"/>
          <p:cNvSpPr>
            <a:spLocks noEditPoints="1"/>
          </p:cNvSpPr>
          <p:nvPr/>
        </p:nvSpPr>
        <p:spPr bwMode="auto">
          <a:xfrm>
            <a:off x="224650" y="24647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dirty="0"/>
          </a:p>
        </p:txBody>
      </p:sp>
      <p:sp>
        <p:nvSpPr>
          <p:cNvPr id="6" name="Title 1"/>
          <p:cNvSpPr>
            <a:spLocks noGrp="1"/>
          </p:cNvSpPr>
          <p:nvPr>
            <p:ph type="title"/>
          </p:nvPr>
        </p:nvSpPr>
        <p:spPr>
          <a:xfrm>
            <a:off x="609600" y="147108"/>
            <a:ext cx="10972800" cy="765919"/>
          </a:xfrm>
        </p:spPr>
        <p:txBody>
          <a:bodyPr>
            <a:normAutofit/>
          </a:bodyPr>
          <a:lstStyle/>
          <a:p>
            <a:r>
              <a:rPr lang="en-US" dirty="0"/>
              <a:t>Research and Resources </a:t>
            </a:r>
          </a:p>
        </p:txBody>
      </p:sp>
    </p:spTree>
    <p:extLst>
      <p:ext uri="{BB962C8B-B14F-4D97-AF65-F5344CB8AC3E}">
        <p14:creationId xmlns:p14="http://schemas.microsoft.com/office/powerpoint/2010/main" val="16622708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Deeper Learning Network</a:t>
            </a:r>
          </a:p>
        </p:txBody>
      </p:sp>
      <p:sp>
        <p:nvSpPr>
          <p:cNvPr id="3" name="Subtitle 2"/>
          <p:cNvSpPr>
            <a:spLocks noGrp="1"/>
          </p:cNvSpPr>
          <p:nvPr>
            <p:ph type="subTitle" idx="1"/>
          </p:nvPr>
        </p:nvSpPr>
        <p:spPr>
          <a:xfrm>
            <a:off x="601609" y="2129599"/>
            <a:ext cx="10972800" cy="3199090"/>
          </a:xfrm>
        </p:spPr>
        <p:txBody>
          <a:bodyPr>
            <a:normAutofit/>
          </a:bodyPr>
          <a:lstStyle/>
          <a:p>
            <a:pPr marL="342900" indent="-342900" algn="l">
              <a:spcBef>
                <a:spcPts val="0"/>
              </a:spcBef>
              <a:spcAft>
                <a:spcPts val="1200"/>
              </a:spcAft>
              <a:buFont typeface="Arial" panose="020B0604020202020204" pitchFamily="34" charset="0"/>
              <a:buChar char="•"/>
            </a:pPr>
            <a:r>
              <a:rPr lang="en-US" dirty="0"/>
              <a:t>Five-hundred schools in forty-one states serve as a source of innovation and tools for delivering the knowledge, skills, and dispositions of deeper learning.</a:t>
            </a:r>
          </a:p>
          <a:p>
            <a:pPr marL="342900" indent="-342900" algn="l">
              <a:spcBef>
                <a:spcPts val="0"/>
              </a:spcBef>
              <a:spcAft>
                <a:spcPts val="1200"/>
              </a:spcAft>
              <a:buFont typeface="Arial" panose="020B0604020202020204" pitchFamily="34" charset="0"/>
              <a:buChar char="•"/>
            </a:pPr>
            <a:r>
              <a:rPr lang="en-US" dirty="0"/>
              <a:t>Ten school networks serve more than 227,000 students, all united in fostering the educational outcomes that prepare young people for economic and civic success.</a:t>
            </a:r>
          </a:p>
        </p:txBody>
      </p:sp>
      <p:sp>
        <p:nvSpPr>
          <p:cNvPr id="5" name="Rectangle 4"/>
          <p:cNvSpPr/>
          <p:nvPr/>
        </p:nvSpPr>
        <p:spPr>
          <a:xfrm>
            <a:off x="250080" y="6099174"/>
            <a:ext cx="10055970" cy="523220"/>
          </a:xfrm>
          <a:prstGeom prst="rect">
            <a:avLst/>
          </a:prstGeom>
        </p:spPr>
        <p:txBody>
          <a:bodyPr wrap="square">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3"/>
              </a:rPr>
              <a:t>http://deeperlearning4all.org/wp-content/uploads/2011/11/Deeper-Learning-Overview_Final.pdf</a:t>
            </a:r>
            <a:r>
              <a:rPr lang="en-US" sz="1400" dirty="0">
                <a:solidFill>
                  <a:schemeClr val="tx1">
                    <a:lumMod val="75000"/>
                    <a:lumOff val="25000"/>
                  </a:schemeClr>
                </a:solidFill>
              </a:rPr>
              <a:t> (accessed September 19, 2016)</a:t>
            </a:r>
          </a:p>
        </p:txBody>
      </p:sp>
      <p:sp>
        <p:nvSpPr>
          <p:cNvPr id="6" name="Freeform 95"/>
          <p:cNvSpPr>
            <a:spLocks noEditPoints="1"/>
          </p:cNvSpPr>
          <p:nvPr/>
        </p:nvSpPr>
        <p:spPr bwMode="auto">
          <a:xfrm>
            <a:off x="224650" y="24647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dirty="0"/>
          </a:p>
        </p:txBody>
      </p:sp>
    </p:spTree>
    <p:extLst>
      <p:ext uri="{BB962C8B-B14F-4D97-AF65-F5344CB8AC3E}">
        <p14:creationId xmlns:p14="http://schemas.microsoft.com/office/powerpoint/2010/main" val="35274364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Deeper Learning Network</a:t>
            </a:r>
          </a:p>
        </p:txBody>
      </p:sp>
      <p:sp>
        <p:nvSpPr>
          <p:cNvPr id="3" name="Subtitle 2"/>
          <p:cNvSpPr>
            <a:spLocks noGrp="1"/>
          </p:cNvSpPr>
          <p:nvPr>
            <p:ph type="subTitle" idx="1"/>
          </p:nvPr>
        </p:nvSpPr>
        <p:spPr>
          <a:xfrm>
            <a:off x="1839859" y="2128525"/>
            <a:ext cx="3931920" cy="3580297"/>
          </a:xfrm>
        </p:spPr>
        <p:txBody>
          <a:bodyPr/>
          <a:lstStyle/>
          <a:p>
            <a:pPr marL="342900" indent="-342900" algn="l">
              <a:spcBef>
                <a:spcPts val="0"/>
              </a:spcBef>
              <a:spcAft>
                <a:spcPts val="1200"/>
              </a:spcAft>
              <a:buFont typeface="Arial" panose="020B0604020202020204" pitchFamily="34" charset="0"/>
              <a:buChar char="•"/>
            </a:pPr>
            <a:r>
              <a:rPr lang="en-US" dirty="0"/>
              <a:t>Asia Society</a:t>
            </a:r>
          </a:p>
          <a:p>
            <a:pPr marL="342900" indent="-342900" algn="l">
              <a:spcBef>
                <a:spcPts val="0"/>
              </a:spcBef>
              <a:spcAft>
                <a:spcPts val="1200"/>
              </a:spcAft>
              <a:buFont typeface="Arial" panose="020B0604020202020204" pitchFamily="34" charset="0"/>
              <a:buChar char="•"/>
            </a:pPr>
            <a:r>
              <a:rPr lang="en-US" dirty="0"/>
              <a:t>Big Picture Learning</a:t>
            </a:r>
          </a:p>
          <a:p>
            <a:pPr marL="342900" indent="-342900" algn="l">
              <a:spcBef>
                <a:spcPts val="0"/>
              </a:spcBef>
              <a:spcAft>
                <a:spcPts val="1200"/>
              </a:spcAft>
              <a:buFont typeface="Arial" panose="020B0604020202020204" pitchFamily="34" charset="0"/>
              <a:buChar char="•"/>
            </a:pPr>
            <a:r>
              <a:rPr lang="en-US" dirty="0"/>
              <a:t>ConnectEd</a:t>
            </a:r>
          </a:p>
          <a:p>
            <a:pPr marL="342900" indent="-342900" algn="l">
              <a:spcBef>
                <a:spcPts val="0"/>
              </a:spcBef>
              <a:spcAft>
                <a:spcPts val="1200"/>
              </a:spcAft>
              <a:buFont typeface="Arial" panose="020B0604020202020204" pitchFamily="34" charset="0"/>
              <a:buChar char="•"/>
            </a:pPr>
            <a:r>
              <a:rPr lang="en-US" dirty="0"/>
              <a:t>EdVisions Schools</a:t>
            </a:r>
          </a:p>
          <a:p>
            <a:pPr marL="342900" indent="-342900" algn="l">
              <a:spcBef>
                <a:spcPts val="0"/>
              </a:spcBef>
              <a:spcAft>
                <a:spcPts val="1200"/>
              </a:spcAft>
              <a:buFont typeface="Arial" panose="020B0604020202020204" pitchFamily="34" charset="0"/>
              <a:buChar char="•"/>
            </a:pPr>
            <a:r>
              <a:rPr lang="en-US" dirty="0"/>
              <a:t>Envision Education</a:t>
            </a:r>
          </a:p>
          <a:p>
            <a:pPr algn="l"/>
            <a:endParaRPr lang="en-US" sz="1400" dirty="0"/>
          </a:p>
          <a:p>
            <a:endParaRPr lang="en-US" dirty="0"/>
          </a:p>
        </p:txBody>
      </p:sp>
      <p:sp>
        <p:nvSpPr>
          <p:cNvPr id="4" name="Rectangle 3"/>
          <p:cNvSpPr/>
          <p:nvPr/>
        </p:nvSpPr>
        <p:spPr>
          <a:xfrm>
            <a:off x="609600" y="6224885"/>
            <a:ext cx="10163175" cy="523220"/>
          </a:xfrm>
          <a:prstGeom prst="rect">
            <a:avLst/>
          </a:prstGeom>
        </p:spPr>
        <p:txBody>
          <a:bodyPr wrap="square">
            <a:spAutoFit/>
          </a:bodyPr>
          <a:lstStyle/>
          <a:p>
            <a:r>
              <a:rPr lang="en-US" sz="1400" dirty="0">
                <a:solidFill>
                  <a:schemeClr val="tx1">
                    <a:lumMod val="75000"/>
                    <a:lumOff val="25000"/>
                  </a:schemeClr>
                </a:solidFill>
              </a:rPr>
              <a:t>Source: </a:t>
            </a:r>
            <a:r>
              <a:rPr lang="en-US" sz="1400" dirty="0">
                <a:hlinkClick r:id="rId2"/>
              </a:rPr>
              <a:t>http://deeperlearning4all.org/wp-content/uploads/2011/11/Deeper-Learning-Overview_Final.pdf</a:t>
            </a:r>
            <a:r>
              <a:rPr lang="en-US" sz="1400" dirty="0"/>
              <a:t> </a:t>
            </a:r>
            <a:r>
              <a:rPr lang="en-US" sz="1400" dirty="0">
                <a:solidFill>
                  <a:schemeClr val="tx1">
                    <a:lumMod val="75000"/>
                    <a:lumOff val="25000"/>
                  </a:schemeClr>
                </a:solidFill>
              </a:rPr>
              <a:t>(accessed September 19, 2016)</a:t>
            </a:r>
          </a:p>
        </p:txBody>
      </p:sp>
      <p:sp>
        <p:nvSpPr>
          <p:cNvPr id="5" name="Freeform 95"/>
          <p:cNvSpPr>
            <a:spLocks noEditPoints="1"/>
          </p:cNvSpPr>
          <p:nvPr/>
        </p:nvSpPr>
        <p:spPr bwMode="auto">
          <a:xfrm>
            <a:off x="224650" y="24647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dirty="0"/>
          </a:p>
        </p:txBody>
      </p:sp>
      <p:sp>
        <p:nvSpPr>
          <p:cNvPr id="6" name="Subtitle 2"/>
          <p:cNvSpPr txBox="1">
            <a:spLocks/>
          </p:cNvSpPr>
          <p:nvPr/>
        </p:nvSpPr>
        <p:spPr bwMode="auto">
          <a:xfrm>
            <a:off x="6195099" y="2128525"/>
            <a:ext cx="4913623" cy="3123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 typeface="Arial" charset="0"/>
              <a:buNone/>
              <a:defRPr sz="2400" b="0" i="0" kern="1200">
                <a:solidFill>
                  <a:schemeClr val="tx1">
                    <a:lumMod val="75000"/>
                    <a:lumOff val="25000"/>
                  </a:schemeClr>
                </a:solidFill>
                <a:latin typeface="Century Gothic" charset="0"/>
                <a:ea typeface="Century Gothic" charset="0"/>
                <a:cs typeface="Century Gothic" charset="0"/>
              </a:defRPr>
            </a:lvl1pPr>
            <a:lvl2pPr marL="457200" indent="0" algn="ctr" rtl="0" eaLnBrk="1" fontAlgn="base" hangingPunct="1">
              <a:spcBef>
                <a:spcPct val="20000"/>
              </a:spcBef>
              <a:spcAft>
                <a:spcPct val="0"/>
              </a:spcAft>
              <a:buFont typeface="Arial" charset="0"/>
              <a:buNone/>
              <a:defRPr sz="2000" b="0" i="0" kern="1200">
                <a:solidFill>
                  <a:schemeClr val="tx1">
                    <a:lumMod val="75000"/>
                    <a:lumOff val="25000"/>
                  </a:schemeClr>
                </a:solidFill>
                <a:latin typeface="Century Gothic" charset="0"/>
                <a:ea typeface="Century Gothic" charset="0"/>
                <a:cs typeface="Century Gothic" charset="0"/>
              </a:defRPr>
            </a:lvl2pPr>
            <a:lvl3pPr marL="914400" indent="0" algn="ctr" rtl="0" eaLnBrk="1" fontAlgn="base" hangingPunct="1">
              <a:spcBef>
                <a:spcPct val="20000"/>
              </a:spcBef>
              <a:spcAft>
                <a:spcPct val="0"/>
              </a:spcAft>
              <a:buFont typeface="Arial" charset="0"/>
              <a:buNone/>
              <a:defRPr sz="1800" b="0" i="0" kern="1200">
                <a:solidFill>
                  <a:schemeClr val="tx1">
                    <a:lumMod val="75000"/>
                    <a:lumOff val="25000"/>
                  </a:schemeClr>
                </a:solidFill>
                <a:latin typeface="Century Gothic" charset="0"/>
                <a:ea typeface="Century Gothic" charset="0"/>
                <a:cs typeface="Century Gothic" charset="0"/>
              </a:defRPr>
            </a:lvl3pPr>
            <a:lvl4pPr marL="1371600" indent="0" algn="ctr" rtl="0" eaLnBrk="1" fontAlgn="base" hangingPunct="1">
              <a:spcBef>
                <a:spcPct val="20000"/>
              </a:spcBef>
              <a:spcAft>
                <a:spcPct val="0"/>
              </a:spcAft>
              <a:buFont typeface="Arial" charset="0"/>
              <a:buNone/>
              <a:defRPr sz="1600" b="0" i="0" kern="1200">
                <a:solidFill>
                  <a:schemeClr val="tx1">
                    <a:lumMod val="75000"/>
                    <a:lumOff val="25000"/>
                  </a:schemeClr>
                </a:solidFill>
                <a:latin typeface="Century Gothic" charset="0"/>
                <a:ea typeface="Century Gothic" charset="0"/>
                <a:cs typeface="Century Gothic" charset="0"/>
              </a:defRPr>
            </a:lvl4pPr>
            <a:lvl5pPr marL="1828800" indent="0" algn="ctr" rtl="0" eaLnBrk="1" fontAlgn="base" hangingPunct="1">
              <a:spcBef>
                <a:spcPct val="20000"/>
              </a:spcBef>
              <a:spcAft>
                <a:spcPct val="0"/>
              </a:spcAft>
              <a:buFont typeface="Arial" charset="0"/>
              <a:buNone/>
              <a:defRPr sz="1600" b="0" i="0" kern="1200">
                <a:solidFill>
                  <a:schemeClr val="tx1">
                    <a:lumMod val="75000"/>
                    <a:lumOff val="25000"/>
                  </a:schemeClr>
                </a:solidFill>
                <a:latin typeface="Century Gothic" charset="0"/>
                <a:ea typeface="Century Gothic" charset="0"/>
                <a:cs typeface="Century Gothic" charset="0"/>
              </a:defRPr>
            </a:lvl5pPr>
            <a:lvl6pPr marL="22860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342900" indent="-342900" algn="l" defTabSz="914400">
              <a:spcBef>
                <a:spcPts val="0"/>
              </a:spcBef>
              <a:spcAft>
                <a:spcPts val="1200"/>
              </a:spcAft>
              <a:buFont typeface="Arial" panose="020B0604020202020204" pitchFamily="34" charset="0"/>
              <a:buChar char="•"/>
            </a:pPr>
            <a:r>
              <a:rPr lang="en-US" dirty="0"/>
              <a:t>Expeditionary Learning</a:t>
            </a:r>
          </a:p>
          <a:p>
            <a:pPr marL="342900" indent="-342900" algn="l" defTabSz="914400">
              <a:spcBef>
                <a:spcPts val="0"/>
              </a:spcBef>
              <a:spcAft>
                <a:spcPts val="1200"/>
              </a:spcAft>
              <a:buFont typeface="Arial" panose="020B0604020202020204" pitchFamily="34" charset="0"/>
              <a:buChar char="•"/>
            </a:pPr>
            <a:r>
              <a:rPr lang="en-US" dirty="0"/>
              <a:t>High Tech High</a:t>
            </a:r>
          </a:p>
          <a:p>
            <a:pPr marL="342900" indent="-342900" algn="l" defTabSz="914400">
              <a:spcBef>
                <a:spcPts val="0"/>
              </a:spcBef>
              <a:spcAft>
                <a:spcPts val="1200"/>
              </a:spcAft>
              <a:buFont typeface="Arial" panose="020B0604020202020204" pitchFamily="34" charset="0"/>
              <a:buChar char="•"/>
            </a:pPr>
            <a:r>
              <a:rPr lang="en-US" dirty="0"/>
              <a:t>Internationals Network for Public Schools</a:t>
            </a:r>
          </a:p>
          <a:p>
            <a:pPr marL="342900" indent="-342900" algn="l" defTabSz="914400">
              <a:spcBef>
                <a:spcPts val="0"/>
              </a:spcBef>
              <a:spcAft>
                <a:spcPts val="1200"/>
              </a:spcAft>
              <a:buFont typeface="Arial" panose="020B0604020202020204" pitchFamily="34" charset="0"/>
              <a:buChar char="•"/>
            </a:pPr>
            <a:r>
              <a:rPr lang="en-US" dirty="0"/>
              <a:t>New Tech Network</a:t>
            </a:r>
          </a:p>
          <a:p>
            <a:pPr marL="342900" indent="-342900" algn="l" defTabSz="914400">
              <a:spcBef>
                <a:spcPts val="0"/>
              </a:spcBef>
              <a:spcAft>
                <a:spcPts val="1200"/>
              </a:spcAft>
              <a:buFont typeface="Arial" panose="020B0604020202020204" pitchFamily="34" charset="0"/>
              <a:buChar char="•"/>
            </a:pPr>
            <a:r>
              <a:rPr lang="en-US" dirty="0"/>
              <a:t>New Visions for Public Schools</a:t>
            </a:r>
          </a:p>
          <a:p>
            <a:pPr defTabSz="914400"/>
            <a:endParaRPr lang="en-US" dirty="0"/>
          </a:p>
        </p:txBody>
      </p:sp>
    </p:spTree>
    <p:extLst>
      <p:ext uri="{BB962C8B-B14F-4D97-AF65-F5344CB8AC3E}">
        <p14:creationId xmlns:p14="http://schemas.microsoft.com/office/powerpoint/2010/main" val="12927115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57500"/>
            <a:ext cx="10972800" cy="1143000"/>
          </a:xfrm>
        </p:spPr>
        <p:txBody>
          <a:bodyPr/>
          <a:lstStyle/>
          <a:p>
            <a:r>
              <a:rPr lang="en-US" dirty="0"/>
              <a:t>Planning and Implementation Tools</a:t>
            </a:r>
          </a:p>
        </p:txBody>
      </p:sp>
      <p:pic>
        <p:nvPicPr>
          <p:cNvPr id="3" name="Picture 2"/>
          <p:cNvPicPr>
            <a:picLocks noChangeAspect="1"/>
          </p:cNvPicPr>
          <p:nvPr/>
        </p:nvPicPr>
        <p:blipFill>
          <a:blip r:embed="rId3"/>
          <a:stretch>
            <a:fillRect/>
          </a:stretch>
        </p:blipFill>
        <p:spPr>
          <a:xfrm>
            <a:off x="11503470" y="6257925"/>
            <a:ext cx="540893" cy="530876"/>
          </a:xfrm>
          <a:prstGeom prst="rect">
            <a:avLst/>
          </a:prstGeom>
        </p:spPr>
      </p:pic>
    </p:spTree>
    <p:extLst>
      <p:ext uri="{BB962C8B-B14F-4D97-AF65-F5344CB8AC3E}">
        <p14:creationId xmlns:p14="http://schemas.microsoft.com/office/powerpoint/2010/main" val="26809236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6869"/>
            <a:ext cx="10972800" cy="733773"/>
          </a:xfrm>
        </p:spPr>
        <p:txBody>
          <a:bodyPr/>
          <a:lstStyle/>
          <a:p>
            <a:r>
              <a:rPr lang="en-US" dirty="0"/>
              <a:t>Define Your Theory of Action</a:t>
            </a:r>
          </a:p>
        </p:txBody>
      </p:sp>
      <p:pic>
        <p:nvPicPr>
          <p:cNvPr id="1026" name="Picture 2" descr="see d t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3174"/>
            <a:ext cx="10058400" cy="48727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468" y="6301277"/>
            <a:ext cx="10966044" cy="307777"/>
          </a:xfrm>
          <a:prstGeom prst="rect">
            <a:avLst/>
          </a:prstGeom>
        </p:spPr>
        <p:txBody>
          <a:bodyPr wrap="square">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3"/>
              </a:rPr>
              <a:t>http://deeperlearning-cc.org/about-deeper-learning/</a:t>
            </a:r>
            <a:r>
              <a:rPr lang="en-US" sz="1400" dirty="0">
                <a:solidFill>
                  <a:schemeClr val="tx1">
                    <a:lumMod val="75000"/>
                    <a:lumOff val="25000"/>
                  </a:schemeClr>
                </a:solidFill>
              </a:rPr>
              <a:t> (accessed September 13, 2016)</a:t>
            </a:r>
          </a:p>
        </p:txBody>
      </p:sp>
      <p:sp>
        <p:nvSpPr>
          <p:cNvPr id="6" name="Freeform 95"/>
          <p:cNvSpPr>
            <a:spLocks noEditPoints="1"/>
          </p:cNvSpPr>
          <p:nvPr/>
        </p:nvSpPr>
        <p:spPr bwMode="auto">
          <a:xfrm>
            <a:off x="224650" y="24647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dirty="0"/>
          </a:p>
        </p:txBody>
      </p:sp>
    </p:spTree>
    <p:extLst>
      <p:ext uri="{BB962C8B-B14F-4D97-AF65-F5344CB8AC3E}">
        <p14:creationId xmlns:p14="http://schemas.microsoft.com/office/powerpoint/2010/main" val="35828215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12923"/>
            <a:ext cx="10972800" cy="750406"/>
          </a:xfrm>
        </p:spPr>
        <p:txBody>
          <a:bodyPr/>
          <a:lstStyle/>
          <a:p>
            <a:r>
              <a:rPr lang="en-US" dirty="0"/>
              <a:t>Define Your Approach</a:t>
            </a:r>
          </a:p>
        </p:txBody>
      </p:sp>
      <p:sp>
        <p:nvSpPr>
          <p:cNvPr id="3" name="Subtitle 2"/>
          <p:cNvSpPr>
            <a:spLocks noGrp="1"/>
          </p:cNvSpPr>
          <p:nvPr>
            <p:ph type="subTitle" idx="1"/>
          </p:nvPr>
        </p:nvSpPr>
        <p:spPr>
          <a:xfrm>
            <a:off x="609600" y="1471678"/>
            <a:ext cx="10972800" cy="3633722"/>
          </a:xfrm>
        </p:spPr>
        <p:txBody>
          <a:bodyPr>
            <a:normAutofit/>
          </a:bodyPr>
          <a:lstStyle/>
          <a:p>
            <a:pPr marL="342900" indent="-342900" algn="l">
              <a:spcBef>
                <a:spcPts val="0"/>
              </a:spcBef>
              <a:spcAft>
                <a:spcPts val="1200"/>
              </a:spcAft>
              <a:buFont typeface="Arial" charset="0"/>
              <a:buChar char="•"/>
            </a:pPr>
            <a:r>
              <a:rPr lang="en-US" dirty="0"/>
              <a:t>Define deeper learning outcomes to include knowledge, skills, and dispositions your students need to thrive in the twenty-first century.</a:t>
            </a:r>
          </a:p>
          <a:p>
            <a:pPr marL="342900" indent="-342900" algn="l">
              <a:spcBef>
                <a:spcPts val="0"/>
              </a:spcBef>
              <a:spcAft>
                <a:spcPts val="1200"/>
              </a:spcAft>
              <a:buFont typeface="Arial" charset="0"/>
              <a:buChar char="•"/>
            </a:pPr>
            <a:r>
              <a:rPr lang="en-US" dirty="0"/>
              <a:t>Build the capacity of educators to implement the deeper learning approach.</a:t>
            </a:r>
          </a:p>
          <a:p>
            <a:pPr marL="342900" indent="-342900" algn="l">
              <a:spcBef>
                <a:spcPts val="0"/>
              </a:spcBef>
              <a:spcAft>
                <a:spcPts val="1200"/>
              </a:spcAft>
              <a:buFont typeface="Arial" charset="0"/>
              <a:buChar char="•"/>
            </a:pPr>
            <a:r>
              <a:rPr lang="en-US" dirty="0"/>
              <a:t>Define policies to support students as they undertake the deeper learning approach (e.g., mentoring, tutoring, counseling).</a:t>
            </a:r>
          </a:p>
          <a:p>
            <a:pPr marL="342900" indent="-342900" algn="l">
              <a:spcBef>
                <a:spcPts val="0"/>
              </a:spcBef>
              <a:spcAft>
                <a:spcPts val="1200"/>
              </a:spcAft>
              <a:buFont typeface="Arial" charset="0"/>
              <a:buChar char="•"/>
            </a:pPr>
            <a:r>
              <a:rPr lang="en-US" dirty="0"/>
              <a:t>Define measurement approaches to capture students’ deeper learning competencies.</a:t>
            </a:r>
          </a:p>
        </p:txBody>
      </p:sp>
      <p:sp>
        <p:nvSpPr>
          <p:cNvPr id="4" name="Rectangle 3"/>
          <p:cNvSpPr/>
          <p:nvPr/>
        </p:nvSpPr>
        <p:spPr>
          <a:xfrm>
            <a:off x="384138" y="6228317"/>
            <a:ext cx="8366457" cy="307777"/>
          </a:xfrm>
          <a:prstGeom prst="rect">
            <a:avLst/>
          </a:prstGeom>
        </p:spPr>
        <p:txBody>
          <a:bodyPr wrap="square">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2"/>
              </a:rPr>
              <a:t>http://deeperlearning-cc.org/</a:t>
            </a:r>
            <a:r>
              <a:rPr lang="en-US" sz="1400" dirty="0">
                <a:solidFill>
                  <a:schemeClr val="tx1">
                    <a:lumMod val="75000"/>
                    <a:lumOff val="25000"/>
                  </a:schemeClr>
                </a:solidFill>
              </a:rPr>
              <a:t> (accessed September 13, 2016)</a:t>
            </a:r>
          </a:p>
        </p:txBody>
      </p:sp>
      <p:sp>
        <p:nvSpPr>
          <p:cNvPr id="6" name="Freeform 95"/>
          <p:cNvSpPr>
            <a:spLocks noEditPoints="1"/>
          </p:cNvSpPr>
          <p:nvPr/>
        </p:nvSpPr>
        <p:spPr bwMode="auto">
          <a:xfrm>
            <a:off x="224650" y="24647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dirty="0"/>
          </a:p>
        </p:txBody>
      </p:sp>
    </p:spTree>
    <p:extLst>
      <p:ext uri="{BB962C8B-B14F-4D97-AF65-F5344CB8AC3E}">
        <p14:creationId xmlns:p14="http://schemas.microsoft.com/office/powerpoint/2010/main" val="2580644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6082"/>
            <a:ext cx="10972800" cy="664833"/>
          </a:xfrm>
        </p:spPr>
        <p:txBody>
          <a:bodyPr/>
          <a:lstStyle/>
          <a:p>
            <a:r>
              <a:rPr lang="en-US" dirty="0"/>
              <a:t>Data Collection on Your Approach</a:t>
            </a:r>
          </a:p>
        </p:txBody>
      </p:sp>
      <p:sp>
        <p:nvSpPr>
          <p:cNvPr id="3" name="Rectangle 2"/>
          <p:cNvSpPr/>
          <p:nvPr/>
        </p:nvSpPr>
        <p:spPr>
          <a:xfrm>
            <a:off x="524741" y="1394285"/>
            <a:ext cx="11142518" cy="4924425"/>
          </a:xfrm>
          <a:prstGeom prst="rect">
            <a:avLst/>
          </a:prstGeom>
        </p:spPr>
        <p:txBody>
          <a:bodyPr wrap="square">
            <a:spAutoFit/>
          </a:bodyPr>
          <a:lstStyle/>
          <a:p>
            <a:pPr marL="342900" indent="-342900">
              <a:spcAft>
                <a:spcPts val="1200"/>
              </a:spcAft>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Review the six deeper learning competencies. Which are being addressed and in what manner?</a:t>
            </a:r>
          </a:p>
          <a:p>
            <a:pPr marL="342900" indent="-342900">
              <a:spcAft>
                <a:spcPts val="1200"/>
              </a:spcAft>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What teachers/classrooms in your school or district are undertaking project-based learning or a similar approach?</a:t>
            </a:r>
          </a:p>
          <a:p>
            <a:pPr marL="342900" indent="-342900">
              <a:spcAft>
                <a:spcPts val="1200"/>
              </a:spcAft>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What teachers/classrooms in your school or district are undertaking rich and varied assessment activities, such as the use of portfolios?</a:t>
            </a:r>
          </a:p>
          <a:p>
            <a:pPr marL="342900" indent="-342900">
              <a:spcAft>
                <a:spcPts val="1200"/>
              </a:spcAft>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What professional development have teachers had in areas relevant to deeper learning?</a:t>
            </a:r>
          </a:p>
          <a:p>
            <a:pPr marL="342900" indent="-342900">
              <a:spcAft>
                <a:spcPts val="1200"/>
              </a:spcAft>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What supports for students are in place?</a:t>
            </a:r>
          </a:p>
          <a:p>
            <a:pPr marL="342900" indent="-342900">
              <a:spcAft>
                <a:spcPts val="1200"/>
              </a:spcAft>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What relationships with businesses and other community-based organizations are in place?</a:t>
            </a:r>
          </a:p>
        </p:txBody>
      </p:sp>
      <p:sp>
        <p:nvSpPr>
          <p:cNvPr id="5" name="Freeform 95"/>
          <p:cNvSpPr>
            <a:spLocks noEditPoints="1"/>
          </p:cNvSpPr>
          <p:nvPr/>
        </p:nvSpPr>
        <p:spPr bwMode="auto">
          <a:xfrm>
            <a:off x="224650" y="24647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dirty="0"/>
          </a:p>
        </p:txBody>
      </p:sp>
    </p:spTree>
    <p:extLst>
      <p:ext uri="{BB962C8B-B14F-4D97-AF65-F5344CB8AC3E}">
        <p14:creationId xmlns:p14="http://schemas.microsoft.com/office/powerpoint/2010/main" val="18883186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11390"/>
            <a:ext cx="10972800" cy="664833"/>
          </a:xfrm>
        </p:spPr>
        <p:txBody>
          <a:bodyPr/>
          <a:lstStyle/>
          <a:p>
            <a:r>
              <a:rPr lang="en-US" dirty="0"/>
              <a:t>Data Collection Tool</a:t>
            </a:r>
          </a:p>
        </p:txBody>
      </p:sp>
      <p:graphicFrame>
        <p:nvGraphicFramePr>
          <p:cNvPr id="5" name="Content Placeholder 3"/>
          <p:cNvGraphicFramePr>
            <a:graphicFrameLocks/>
          </p:cNvGraphicFramePr>
          <p:nvPr>
            <p:extLst>
              <p:ext uri="{D42A27DB-BD31-4B8C-83A1-F6EECF244321}">
                <p14:modId xmlns:p14="http://schemas.microsoft.com/office/powerpoint/2010/main" val="1772953715"/>
              </p:ext>
            </p:extLst>
          </p:nvPr>
        </p:nvGraphicFramePr>
        <p:xfrm>
          <a:off x="323505" y="1223319"/>
          <a:ext cx="11118852" cy="5301997"/>
        </p:xfrm>
        <a:graphic>
          <a:graphicData uri="http://schemas.openxmlformats.org/drawingml/2006/table">
            <a:tbl>
              <a:tblPr firstRow="1" bandRow="1">
                <a:tableStyleId>{21E4AEA4-8DFA-4A89-87EB-49C32662AFE0}</a:tableStyleId>
              </a:tblPr>
              <a:tblGrid>
                <a:gridCol w="2489933">
                  <a:extLst>
                    <a:ext uri="{9D8B030D-6E8A-4147-A177-3AD203B41FA5}">
                      <a16:colId xmlns:a16="http://schemas.microsoft.com/office/drawing/2014/main" xmlns="" val="4233072972"/>
                    </a:ext>
                  </a:extLst>
                </a:gridCol>
                <a:gridCol w="690712">
                  <a:extLst>
                    <a:ext uri="{9D8B030D-6E8A-4147-A177-3AD203B41FA5}">
                      <a16:colId xmlns:a16="http://schemas.microsoft.com/office/drawing/2014/main" xmlns="" val="2520694994"/>
                    </a:ext>
                  </a:extLst>
                </a:gridCol>
                <a:gridCol w="1111150">
                  <a:extLst>
                    <a:ext uri="{9D8B030D-6E8A-4147-A177-3AD203B41FA5}">
                      <a16:colId xmlns:a16="http://schemas.microsoft.com/office/drawing/2014/main" xmlns="" val="1311485668"/>
                    </a:ext>
                  </a:extLst>
                </a:gridCol>
                <a:gridCol w="1101140">
                  <a:extLst>
                    <a:ext uri="{9D8B030D-6E8A-4147-A177-3AD203B41FA5}">
                      <a16:colId xmlns:a16="http://schemas.microsoft.com/office/drawing/2014/main" xmlns="" val="2473617442"/>
                    </a:ext>
                  </a:extLst>
                </a:gridCol>
                <a:gridCol w="1291336">
                  <a:extLst>
                    <a:ext uri="{9D8B030D-6E8A-4147-A177-3AD203B41FA5}">
                      <a16:colId xmlns:a16="http://schemas.microsoft.com/office/drawing/2014/main" xmlns="" val="2878162718"/>
                    </a:ext>
                  </a:extLst>
                </a:gridCol>
                <a:gridCol w="960992">
                  <a:extLst>
                    <a:ext uri="{9D8B030D-6E8A-4147-A177-3AD203B41FA5}">
                      <a16:colId xmlns:a16="http://schemas.microsoft.com/office/drawing/2014/main" xmlns="" val="1119325781"/>
                    </a:ext>
                  </a:extLst>
                </a:gridCol>
                <a:gridCol w="1261304">
                  <a:extLst>
                    <a:ext uri="{9D8B030D-6E8A-4147-A177-3AD203B41FA5}">
                      <a16:colId xmlns:a16="http://schemas.microsoft.com/office/drawing/2014/main" xmlns="" val="20006"/>
                    </a:ext>
                  </a:extLst>
                </a:gridCol>
                <a:gridCol w="1161198">
                  <a:extLst>
                    <a:ext uri="{9D8B030D-6E8A-4147-A177-3AD203B41FA5}">
                      <a16:colId xmlns:a16="http://schemas.microsoft.com/office/drawing/2014/main" xmlns="" val="20007"/>
                    </a:ext>
                  </a:extLst>
                </a:gridCol>
                <a:gridCol w="1051087">
                  <a:extLst>
                    <a:ext uri="{9D8B030D-6E8A-4147-A177-3AD203B41FA5}">
                      <a16:colId xmlns:a16="http://schemas.microsoft.com/office/drawing/2014/main" xmlns="" val="20008"/>
                    </a:ext>
                  </a:extLst>
                </a:gridCol>
              </a:tblGrid>
              <a:tr h="1105048">
                <a:tc>
                  <a:txBody>
                    <a:bodyPr/>
                    <a:lstStyle/>
                    <a:p>
                      <a:endParaRPr lang="en-US" sz="1100" dirty="0"/>
                    </a:p>
                  </a:txBody>
                  <a:tcPr marL="84084" marR="84084" marT="42041" marB="42041" anchor="ctr"/>
                </a:tc>
                <a:tc>
                  <a:txBody>
                    <a:bodyPr/>
                    <a:lstStyle/>
                    <a:p>
                      <a:pPr algn="ctr"/>
                      <a:r>
                        <a:rPr lang="en-US" sz="1400" dirty="0"/>
                        <a:t>White</a:t>
                      </a:r>
                    </a:p>
                  </a:txBody>
                  <a:tcPr marL="84084" marR="84084" marT="42041" marB="42041" anchor="ctr"/>
                </a:tc>
                <a:tc>
                  <a:txBody>
                    <a:bodyPr/>
                    <a:lstStyle/>
                    <a:p>
                      <a:pPr algn="ctr"/>
                      <a:r>
                        <a:rPr lang="en-US" sz="1400" dirty="0"/>
                        <a:t>Black</a:t>
                      </a:r>
                    </a:p>
                  </a:txBody>
                  <a:tcPr marL="84084" marR="84084" marT="42041" marB="42041" anchor="ctr"/>
                </a:tc>
                <a:tc>
                  <a:txBody>
                    <a:bodyPr/>
                    <a:lstStyle/>
                    <a:p>
                      <a:pPr algn="ctr"/>
                      <a:r>
                        <a:rPr lang="en-US" sz="1400" dirty="0"/>
                        <a:t>Hispanic</a:t>
                      </a:r>
                    </a:p>
                  </a:txBody>
                  <a:tcPr marL="84084" marR="84084" marT="42041" marB="42041" anchor="ctr"/>
                </a:tc>
                <a:tc>
                  <a:txBody>
                    <a:bodyPr/>
                    <a:lstStyle/>
                    <a:p>
                      <a:pPr algn="ctr"/>
                      <a:r>
                        <a:rPr lang="en-US" sz="1400" dirty="0"/>
                        <a:t>Asian/Pacific</a:t>
                      </a:r>
                      <a:r>
                        <a:rPr lang="en-US" sz="1400" baseline="0" dirty="0"/>
                        <a:t> Islander</a:t>
                      </a:r>
                      <a:endParaRPr lang="en-US" sz="1400" dirty="0"/>
                    </a:p>
                  </a:txBody>
                  <a:tcPr marL="84084" marR="84084" marT="42041" marB="42041" anchor="ctr"/>
                </a:tc>
                <a:tc>
                  <a:txBody>
                    <a:bodyPr/>
                    <a:lstStyle/>
                    <a:p>
                      <a:pPr algn="ctr"/>
                      <a:r>
                        <a:rPr lang="en-US" sz="1400" dirty="0"/>
                        <a:t>Other</a:t>
                      </a:r>
                    </a:p>
                  </a:txBody>
                  <a:tcPr marL="84084" marR="84084" marT="42041" marB="42041" anchor="ctr"/>
                </a:tc>
                <a:tc>
                  <a:txBody>
                    <a:bodyPr/>
                    <a:lstStyle/>
                    <a:p>
                      <a:pPr algn="ctr"/>
                      <a:r>
                        <a:rPr lang="en-US" sz="1400" dirty="0"/>
                        <a:t>Students with</a:t>
                      </a:r>
                      <a:r>
                        <a:rPr lang="en-US" sz="1400" baseline="0" dirty="0"/>
                        <a:t> Disabilities</a:t>
                      </a:r>
                      <a:endParaRPr lang="en-US" sz="1400" dirty="0"/>
                    </a:p>
                  </a:txBody>
                  <a:tcPr marL="84084" marR="84084" marT="42041" marB="42041" anchor="ctr"/>
                </a:tc>
                <a:tc>
                  <a:txBody>
                    <a:bodyPr/>
                    <a:lstStyle/>
                    <a:p>
                      <a:pPr algn="ctr"/>
                      <a:r>
                        <a:rPr lang="en-US" sz="1400" dirty="0"/>
                        <a:t>Students Receiving Free or Reduced-Price Meals</a:t>
                      </a:r>
                    </a:p>
                  </a:txBody>
                  <a:tcPr marL="84084" marR="84084" marT="42041" marB="42041" anchor="ctr"/>
                </a:tc>
                <a:tc>
                  <a:txBody>
                    <a:bodyPr/>
                    <a:lstStyle/>
                    <a:p>
                      <a:pPr algn="ctr"/>
                      <a:r>
                        <a:rPr lang="en-US" sz="1400" dirty="0"/>
                        <a:t>English Language</a:t>
                      </a:r>
                      <a:r>
                        <a:rPr lang="en-US" sz="1400" baseline="0" dirty="0"/>
                        <a:t> Learners</a:t>
                      </a:r>
                      <a:endParaRPr lang="en-US" sz="1400" dirty="0"/>
                    </a:p>
                  </a:txBody>
                  <a:tcPr marL="84084" marR="84084" marT="42041" marB="42041" anchor="ctr"/>
                </a:tc>
                <a:extLst>
                  <a:ext uri="{0D108BD9-81ED-4DB2-BD59-A6C34878D82A}">
                    <a16:rowId xmlns:a16="http://schemas.microsoft.com/office/drawing/2014/main" xmlns="" val="3107674158"/>
                  </a:ext>
                </a:extLst>
              </a:tr>
              <a:tr h="639213">
                <a:tc>
                  <a:txBody>
                    <a:bodyPr/>
                    <a:lstStyle/>
                    <a:p>
                      <a:pPr algn="l"/>
                      <a:r>
                        <a:rPr lang="en-US" sz="1400" baseline="0" dirty="0">
                          <a:solidFill>
                            <a:schemeClr val="tx1">
                              <a:lumMod val="75000"/>
                              <a:lumOff val="25000"/>
                            </a:schemeClr>
                          </a:solidFill>
                        </a:rPr>
                        <a:t>Number or percentage of student population</a:t>
                      </a:r>
                      <a:endParaRPr lang="en-US" sz="1400" dirty="0">
                        <a:solidFill>
                          <a:schemeClr val="tx1">
                            <a:lumMod val="75000"/>
                            <a:lumOff val="25000"/>
                          </a:schemeClr>
                        </a:solidFill>
                      </a:endParaRPr>
                    </a:p>
                  </a:txBody>
                  <a:tcPr marL="84084" marR="84084" marT="42041" marB="42041" anchor="ctr"/>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extLst>
                  <a:ext uri="{0D108BD9-81ED-4DB2-BD59-A6C34878D82A}">
                    <a16:rowId xmlns:a16="http://schemas.microsoft.com/office/drawing/2014/main" xmlns="" val="1050292890"/>
                  </a:ext>
                </a:extLst>
              </a:tr>
              <a:tr h="350535">
                <a:tc>
                  <a:txBody>
                    <a:bodyPr/>
                    <a:lstStyle/>
                    <a:p>
                      <a:pPr algn="l"/>
                      <a:r>
                        <a:rPr lang="en-US" sz="1400" dirty="0">
                          <a:solidFill>
                            <a:schemeClr val="tx1">
                              <a:lumMod val="75000"/>
                              <a:lumOff val="25000"/>
                            </a:schemeClr>
                          </a:solidFill>
                        </a:rPr>
                        <a:t>Graduation rate</a:t>
                      </a:r>
                    </a:p>
                  </a:txBody>
                  <a:tcPr marL="84084" marR="84084" marT="42041" marB="42041" anchor="ctr"/>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extLst>
                  <a:ext uri="{0D108BD9-81ED-4DB2-BD59-A6C34878D82A}">
                    <a16:rowId xmlns:a16="http://schemas.microsoft.com/office/drawing/2014/main" xmlns="" val="2403563305"/>
                  </a:ext>
                </a:extLst>
              </a:tr>
              <a:tr h="508657">
                <a:tc>
                  <a:txBody>
                    <a:bodyPr/>
                    <a:lstStyle/>
                    <a:p>
                      <a:pPr algn="l"/>
                      <a:r>
                        <a:rPr lang="en-US" sz="1400" dirty="0">
                          <a:solidFill>
                            <a:schemeClr val="tx1">
                              <a:lumMod val="75000"/>
                              <a:lumOff val="25000"/>
                            </a:schemeClr>
                          </a:solidFill>
                        </a:rPr>
                        <a:t>Enrollment</a:t>
                      </a:r>
                      <a:r>
                        <a:rPr lang="en-US" sz="1400" baseline="0" dirty="0">
                          <a:solidFill>
                            <a:schemeClr val="tx1">
                              <a:lumMod val="75000"/>
                              <a:lumOff val="25000"/>
                            </a:schemeClr>
                          </a:solidFill>
                        </a:rPr>
                        <a:t> in special education</a:t>
                      </a:r>
                      <a:endParaRPr lang="en-US" sz="1400" dirty="0">
                        <a:solidFill>
                          <a:schemeClr val="tx1">
                            <a:lumMod val="75000"/>
                            <a:lumOff val="25000"/>
                          </a:schemeClr>
                        </a:solidFill>
                      </a:endParaRPr>
                    </a:p>
                  </a:txBody>
                  <a:tcPr marL="84084" marR="84084" marT="42041" marB="42041" anchor="ctr"/>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extLst>
                  <a:ext uri="{0D108BD9-81ED-4DB2-BD59-A6C34878D82A}">
                    <a16:rowId xmlns:a16="http://schemas.microsoft.com/office/drawing/2014/main" xmlns="" val="3171747575"/>
                  </a:ext>
                </a:extLst>
              </a:tr>
              <a:tr h="508657">
                <a:tc>
                  <a:txBody>
                    <a:bodyPr/>
                    <a:lstStyle/>
                    <a:p>
                      <a:pPr algn="l"/>
                      <a:r>
                        <a:rPr lang="en-US" sz="1400" dirty="0">
                          <a:solidFill>
                            <a:schemeClr val="tx1">
                              <a:lumMod val="75000"/>
                              <a:lumOff val="25000"/>
                            </a:schemeClr>
                          </a:solidFill>
                        </a:rPr>
                        <a:t>Participation in</a:t>
                      </a:r>
                      <a:r>
                        <a:rPr lang="en-US" sz="1400" baseline="0" dirty="0">
                          <a:solidFill>
                            <a:schemeClr val="tx1">
                              <a:lumMod val="75000"/>
                              <a:lumOff val="25000"/>
                            </a:schemeClr>
                          </a:solidFill>
                        </a:rPr>
                        <a:t> gifted programs</a:t>
                      </a:r>
                      <a:endParaRPr lang="en-US" sz="1400" dirty="0">
                        <a:solidFill>
                          <a:schemeClr val="tx1">
                            <a:lumMod val="75000"/>
                            <a:lumOff val="25000"/>
                          </a:schemeClr>
                        </a:solidFill>
                      </a:endParaRPr>
                    </a:p>
                  </a:txBody>
                  <a:tcPr marL="84084" marR="84084" marT="42041" marB="42041" anchor="ctr"/>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extLst>
                  <a:ext uri="{0D108BD9-81ED-4DB2-BD59-A6C34878D82A}">
                    <a16:rowId xmlns:a16="http://schemas.microsoft.com/office/drawing/2014/main" xmlns="" val="3407321361"/>
                  </a:ext>
                </a:extLst>
              </a:tr>
              <a:tr h="3505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lumMod val="75000"/>
                              <a:lumOff val="25000"/>
                            </a:schemeClr>
                          </a:solidFill>
                        </a:rPr>
                        <a:t>Participation in</a:t>
                      </a:r>
                      <a:r>
                        <a:rPr lang="en-US" sz="1400" baseline="0" dirty="0">
                          <a:solidFill>
                            <a:schemeClr val="tx1">
                              <a:lumMod val="75000"/>
                              <a:lumOff val="25000"/>
                            </a:schemeClr>
                          </a:solidFill>
                        </a:rPr>
                        <a:t> AP/IB</a:t>
                      </a:r>
                      <a:endParaRPr lang="en-US" sz="1400" dirty="0">
                        <a:solidFill>
                          <a:schemeClr val="tx1">
                            <a:lumMod val="75000"/>
                            <a:lumOff val="25000"/>
                          </a:schemeClr>
                        </a:solidFill>
                      </a:endParaRPr>
                    </a:p>
                  </a:txBody>
                  <a:tcPr marL="84084" marR="84084" marT="42041" marB="42041" anchor="ctr"/>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extLst>
                  <a:ext uri="{0D108BD9-81ED-4DB2-BD59-A6C34878D82A}">
                    <a16:rowId xmlns:a16="http://schemas.microsoft.com/office/drawing/2014/main" xmlns="" val="3560272336"/>
                  </a:ext>
                </a:extLst>
              </a:tr>
              <a:tr h="6392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lumMod val="75000"/>
                              <a:lumOff val="25000"/>
                            </a:schemeClr>
                          </a:solidFill>
                        </a:rPr>
                        <a:t>Participation in </a:t>
                      </a:r>
                      <a:r>
                        <a:rPr lang="en-US" sz="1400" baseline="0" dirty="0">
                          <a:solidFill>
                            <a:schemeClr val="tx1">
                              <a:lumMod val="75000"/>
                              <a:lumOff val="25000"/>
                            </a:schemeClr>
                          </a:solidFill>
                        </a:rPr>
                        <a:t>early college high school</a:t>
                      </a:r>
                      <a:endParaRPr lang="en-US" sz="1400" dirty="0">
                        <a:solidFill>
                          <a:schemeClr val="tx1">
                            <a:lumMod val="75000"/>
                            <a:lumOff val="25000"/>
                          </a:schemeClr>
                        </a:solidFill>
                      </a:endParaRPr>
                    </a:p>
                  </a:txBody>
                  <a:tcPr marL="84084" marR="84084" marT="42041" marB="42041" anchor="ctr"/>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extLst>
                  <a:ext uri="{0D108BD9-81ED-4DB2-BD59-A6C34878D82A}">
                    <a16:rowId xmlns:a16="http://schemas.microsoft.com/office/drawing/2014/main" xmlns="" val="4204782843"/>
                  </a:ext>
                </a:extLst>
              </a:tr>
              <a:tr h="6392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lumMod val="75000"/>
                              <a:lumOff val="25000"/>
                            </a:schemeClr>
                          </a:solidFill>
                        </a:rPr>
                        <a:t>Participation in </a:t>
                      </a:r>
                      <a:r>
                        <a:rPr lang="en-US" sz="1400" baseline="0" dirty="0">
                          <a:solidFill>
                            <a:schemeClr val="tx1">
                              <a:lumMod val="75000"/>
                              <a:lumOff val="25000"/>
                            </a:schemeClr>
                          </a:solidFill>
                        </a:rPr>
                        <a:t>dual-enrollment programs</a:t>
                      </a:r>
                      <a:endParaRPr lang="en-US" sz="1400" dirty="0">
                        <a:solidFill>
                          <a:schemeClr val="tx1">
                            <a:lumMod val="75000"/>
                            <a:lumOff val="25000"/>
                          </a:schemeClr>
                        </a:solidFill>
                      </a:endParaRPr>
                    </a:p>
                  </a:txBody>
                  <a:tcPr marL="84084" marR="84084" marT="42041" marB="42041" anchor="ctr"/>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tc>
                  <a:txBody>
                    <a:bodyPr/>
                    <a:lstStyle/>
                    <a:p>
                      <a:endParaRPr lang="en-US" sz="1100" dirty="0"/>
                    </a:p>
                  </a:txBody>
                  <a:tcPr marL="84084" marR="84084" marT="42041" marB="42041"/>
                </a:tc>
                <a:extLst>
                  <a:ext uri="{0D108BD9-81ED-4DB2-BD59-A6C34878D82A}">
                    <a16:rowId xmlns:a16="http://schemas.microsoft.com/office/drawing/2014/main" xmlns="" val="67461823"/>
                  </a:ext>
                </a:extLst>
              </a:tr>
              <a:tr h="5086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lumMod val="75000"/>
                              <a:lumOff val="25000"/>
                            </a:schemeClr>
                          </a:solidFill>
                        </a:rPr>
                        <a:t>Enrollment in postsecondary programs</a:t>
                      </a:r>
                    </a:p>
                  </a:txBody>
                  <a:tcPr marL="84084" marR="84084" marT="42041" marB="42041" anchor="ctr"/>
                </a:tc>
                <a:tc>
                  <a:txBody>
                    <a:bodyPr/>
                    <a:lstStyle/>
                    <a:p>
                      <a:endParaRPr lang="en-US" sz="1300" dirty="0"/>
                    </a:p>
                  </a:txBody>
                  <a:tcPr marL="84084" marR="84084" marT="42041" marB="42041"/>
                </a:tc>
                <a:tc>
                  <a:txBody>
                    <a:bodyPr/>
                    <a:lstStyle/>
                    <a:p>
                      <a:endParaRPr lang="en-US" sz="1300" dirty="0"/>
                    </a:p>
                  </a:txBody>
                  <a:tcPr marL="84084" marR="84084" marT="42041" marB="42041"/>
                </a:tc>
                <a:tc>
                  <a:txBody>
                    <a:bodyPr/>
                    <a:lstStyle/>
                    <a:p>
                      <a:endParaRPr lang="en-US" sz="1300" dirty="0"/>
                    </a:p>
                  </a:txBody>
                  <a:tcPr marL="84084" marR="84084" marT="42041" marB="42041"/>
                </a:tc>
                <a:tc>
                  <a:txBody>
                    <a:bodyPr/>
                    <a:lstStyle/>
                    <a:p>
                      <a:endParaRPr lang="en-US" sz="1300" dirty="0"/>
                    </a:p>
                  </a:txBody>
                  <a:tcPr marL="84084" marR="84084" marT="42041" marB="42041"/>
                </a:tc>
                <a:tc>
                  <a:txBody>
                    <a:bodyPr/>
                    <a:lstStyle/>
                    <a:p>
                      <a:endParaRPr lang="en-US" sz="1300" dirty="0"/>
                    </a:p>
                  </a:txBody>
                  <a:tcPr marL="84084" marR="84084" marT="42041" marB="42041"/>
                </a:tc>
                <a:tc>
                  <a:txBody>
                    <a:bodyPr/>
                    <a:lstStyle/>
                    <a:p>
                      <a:endParaRPr lang="en-US" sz="1300" dirty="0"/>
                    </a:p>
                  </a:txBody>
                  <a:tcPr marL="84084" marR="84084" marT="42041" marB="42041"/>
                </a:tc>
                <a:tc>
                  <a:txBody>
                    <a:bodyPr/>
                    <a:lstStyle/>
                    <a:p>
                      <a:endParaRPr lang="en-US" sz="1300" dirty="0"/>
                    </a:p>
                  </a:txBody>
                  <a:tcPr marL="84084" marR="84084" marT="42041" marB="42041"/>
                </a:tc>
                <a:tc>
                  <a:txBody>
                    <a:bodyPr/>
                    <a:lstStyle/>
                    <a:p>
                      <a:endParaRPr lang="en-US" sz="1300" dirty="0"/>
                    </a:p>
                  </a:txBody>
                  <a:tcPr marL="84084" marR="84084" marT="42041" marB="42041"/>
                </a:tc>
                <a:extLst>
                  <a:ext uri="{0D108BD9-81ED-4DB2-BD59-A6C34878D82A}">
                    <a16:rowId xmlns:a16="http://schemas.microsoft.com/office/drawing/2014/main" xmlns="" val="1123623657"/>
                  </a:ext>
                </a:extLst>
              </a:tr>
            </a:tbl>
          </a:graphicData>
        </a:graphic>
      </p:graphicFrame>
      <p:sp>
        <p:nvSpPr>
          <p:cNvPr id="6" name="Freeform 95"/>
          <p:cNvSpPr>
            <a:spLocks noEditPoints="1"/>
          </p:cNvSpPr>
          <p:nvPr/>
        </p:nvSpPr>
        <p:spPr bwMode="auto">
          <a:xfrm>
            <a:off x="224650" y="24647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dirty="0"/>
          </a:p>
        </p:txBody>
      </p:sp>
    </p:spTree>
    <p:extLst>
      <p:ext uri="{BB962C8B-B14F-4D97-AF65-F5344CB8AC3E}">
        <p14:creationId xmlns:p14="http://schemas.microsoft.com/office/powerpoint/2010/main" val="19720228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1523999" y="495035"/>
            <a:ext cx="9144000" cy="1069852"/>
          </a:xfrm>
        </p:spPr>
        <p:txBody>
          <a:bodyPr>
            <a:noAutofit/>
          </a:bodyPr>
          <a:lstStyle/>
          <a:p>
            <a:r>
              <a:rPr lang="en-US" sz="4000" dirty="0"/>
              <a:t>Listen to San Antonio (TX) </a:t>
            </a:r>
            <a:br>
              <a:rPr lang="en-US" sz="4000" dirty="0"/>
            </a:br>
            <a:r>
              <a:rPr lang="en-US" sz="4000" dirty="0"/>
              <a:t>Councilmember Rey Saldaña</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p:cNvGraphicFramePr>
                <a:graphicFrameLocks noGrp="1"/>
              </p:cNvGraphicFramePr>
              <p:nvPr>
                <p:extLst/>
              </p:nvPr>
            </p:nvGraphicFramePr>
            <p:xfrm>
              <a:off x="2568541" y="1971371"/>
              <a:ext cx="7147359" cy="402039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2" name="Add-in 1"/>
              <p:cNvPicPr>
                <a:picLocks noGrp="1" noRot="1" noChangeAspect="1" noMove="1" noResize="1" noEditPoints="1" noAdjustHandles="1" noChangeArrowheads="1" noChangeShapeType="1"/>
              </p:cNvPicPr>
              <p:nvPr/>
            </p:nvPicPr>
            <p:blipFill>
              <a:blip r:embed="rId4"/>
              <a:stretch>
                <a:fillRect/>
              </a:stretch>
            </p:blipFill>
            <p:spPr>
              <a:xfrm>
                <a:off x="2568541" y="1971371"/>
                <a:ext cx="7147359" cy="4020390"/>
              </a:xfrm>
              <a:prstGeom prst="rect">
                <a:avLst/>
              </a:prstGeom>
            </p:spPr>
          </p:pic>
        </mc:Fallback>
      </mc:AlternateContent>
      <p:sp>
        <p:nvSpPr>
          <p:cNvPr id="7" name="TextBox 6"/>
          <p:cNvSpPr txBox="1"/>
          <p:nvPr/>
        </p:nvSpPr>
        <p:spPr>
          <a:xfrm>
            <a:off x="355600" y="6228117"/>
            <a:ext cx="106045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Source: Alliance for Excellent Education, </a:t>
            </a:r>
            <a:r>
              <a:rPr kumimoji="0" lang="en-US" sz="1400" b="0" i="0" u="none" strike="noStrike" kern="0" cap="none" spc="0" normalizeH="0" baseline="0" noProof="0" dirty="0">
                <a:ln>
                  <a:noFill/>
                </a:ln>
                <a:solidFill>
                  <a:sysClr val="windowText" lastClr="000000"/>
                </a:solidFill>
                <a:effectLst/>
                <a:uLnTx/>
                <a:uFillTx/>
                <a:hlinkClick r:id="rId5"/>
              </a:rPr>
              <a:t>https://www.youtube.com/watch?v=RLMoAg-iYz0 </a:t>
            </a:r>
            <a:r>
              <a:rPr kumimoji="0" lang="en-US" sz="1400" b="0" i="0" u="none" strike="noStrike" kern="0" cap="none" spc="0" normalizeH="0" baseline="0" noProof="0" dirty="0">
                <a:ln>
                  <a:noFill/>
                </a:ln>
                <a:solidFill>
                  <a:schemeClr val="tx1">
                    <a:lumMod val="75000"/>
                    <a:lumOff val="25000"/>
                  </a:schemeClr>
                </a:solidFill>
                <a:effectLst/>
                <a:uLnTx/>
                <a:uFillTx/>
                <a:latin typeface="Century Gothic" charset="0"/>
                <a:ea typeface="Century Gothic" charset="0"/>
                <a:cs typeface="Century Gothic" charset="0"/>
              </a:rPr>
              <a:t>(accessed August 24, 2016)</a:t>
            </a:r>
            <a:endParaRPr kumimoji="0" lang="en-US" sz="14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endParaRPr>
          </a:p>
        </p:txBody>
      </p:sp>
      <p:sp>
        <p:nvSpPr>
          <p:cNvPr id="5" name="Freeform 95"/>
          <p:cNvSpPr>
            <a:spLocks noEditPoints="1"/>
          </p:cNvSpPr>
          <p:nvPr/>
        </p:nvSpPr>
        <p:spPr bwMode="auto">
          <a:xfrm>
            <a:off x="224650" y="24647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dirty="0"/>
          </a:p>
        </p:txBody>
      </p:sp>
    </p:spTree>
    <p:extLst>
      <p:ext uri="{BB962C8B-B14F-4D97-AF65-F5344CB8AC3E}">
        <p14:creationId xmlns:p14="http://schemas.microsoft.com/office/powerpoint/2010/main" val="194802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21"/>
            <a:ext cx="10972800" cy="1143000"/>
          </a:xfrm>
        </p:spPr>
        <p:txBody>
          <a:bodyPr/>
          <a:lstStyle/>
          <a:p>
            <a:r>
              <a:rPr lang="en-US" dirty="0"/>
              <a:t>Reflections: Rey Saldaña Video</a:t>
            </a:r>
          </a:p>
        </p:txBody>
      </p:sp>
      <p:sp>
        <p:nvSpPr>
          <p:cNvPr id="3" name="Subtitle 2"/>
          <p:cNvSpPr>
            <a:spLocks noGrp="1"/>
          </p:cNvSpPr>
          <p:nvPr>
            <p:ph type="subTitle" idx="1"/>
          </p:nvPr>
        </p:nvSpPr>
        <p:spPr>
          <a:xfrm>
            <a:off x="838200" y="1782776"/>
            <a:ext cx="10515600" cy="3756787"/>
          </a:xfrm>
        </p:spPr>
        <p:txBody>
          <a:bodyPr/>
          <a:lstStyle/>
          <a:p>
            <a:pPr marL="342900" indent="-342900" algn="l">
              <a:spcBef>
                <a:spcPts val="0"/>
              </a:spcBef>
              <a:spcAft>
                <a:spcPts val="1200"/>
              </a:spcAft>
              <a:buFont typeface="Arial" charset="0"/>
              <a:buChar char="•"/>
            </a:pPr>
            <a:r>
              <a:rPr lang="en-US" dirty="0"/>
              <a:t>How does Councilmember Saldaña characterize his high school experience?</a:t>
            </a:r>
          </a:p>
          <a:p>
            <a:pPr marL="342900" indent="-342900" algn="l">
              <a:spcBef>
                <a:spcPts val="0"/>
              </a:spcBef>
              <a:spcAft>
                <a:spcPts val="1200"/>
              </a:spcAft>
              <a:buFont typeface="Arial" charset="0"/>
              <a:buChar char="•"/>
            </a:pPr>
            <a:r>
              <a:rPr lang="en-US" dirty="0"/>
              <a:t>Which adults during his high school career helped him believe and achieve his goals?</a:t>
            </a:r>
          </a:p>
          <a:p>
            <a:pPr marL="342900" indent="-342900" algn="l">
              <a:spcBef>
                <a:spcPts val="0"/>
              </a:spcBef>
              <a:spcAft>
                <a:spcPts val="1200"/>
              </a:spcAft>
              <a:buFont typeface="Arial" charset="0"/>
              <a:buChar char="•"/>
            </a:pPr>
            <a:r>
              <a:rPr lang="en-US" dirty="0"/>
              <a:t>To what does he attribute his success?</a:t>
            </a:r>
          </a:p>
          <a:p>
            <a:pPr marL="342900" indent="-342900" algn="l">
              <a:spcBef>
                <a:spcPts val="0"/>
              </a:spcBef>
              <a:spcAft>
                <a:spcPts val="1200"/>
              </a:spcAft>
              <a:buFont typeface="Arial" charset="0"/>
              <a:buChar char="•"/>
            </a:pPr>
            <a:r>
              <a:rPr lang="en-US" dirty="0"/>
              <a:t>What implications does his story have for the deeper learning work you are doing or planning to do?</a:t>
            </a:r>
          </a:p>
          <a:p>
            <a:pPr algn="l"/>
            <a:endParaRPr lang="en-US" sz="2200" dirty="0"/>
          </a:p>
        </p:txBody>
      </p:sp>
      <p:sp>
        <p:nvSpPr>
          <p:cNvPr id="5" name="Freeform 95"/>
          <p:cNvSpPr>
            <a:spLocks noEditPoints="1"/>
          </p:cNvSpPr>
          <p:nvPr/>
        </p:nvSpPr>
        <p:spPr bwMode="auto">
          <a:xfrm>
            <a:off x="224650" y="24647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dirty="0"/>
          </a:p>
        </p:txBody>
      </p:sp>
    </p:spTree>
    <p:extLst>
      <p:ext uri="{BB962C8B-B14F-4D97-AF65-F5344CB8AC3E}">
        <p14:creationId xmlns:p14="http://schemas.microsoft.com/office/powerpoint/2010/main" val="3707262177"/>
      </p:ext>
    </p:extLst>
  </p:cSld>
  <p:clrMapOvr>
    <a:masterClrMapping/>
  </p:clrMapOvr>
</p:sld>
</file>

<file path=ppt/theme/theme1.xml><?xml version="1.0" encoding="utf-8"?>
<a:theme xmlns:a="http://schemas.openxmlformats.org/drawingml/2006/main" name="All4Ed">
  <a:themeElements>
    <a:clrScheme name="Custom 1">
      <a:dk1>
        <a:srgbClr val="000000"/>
      </a:dk1>
      <a:lt1>
        <a:sysClr val="window" lastClr="FFFFFF"/>
      </a:lt1>
      <a:dk2>
        <a:srgbClr val="3F3F3F"/>
      </a:dk2>
      <a:lt2>
        <a:srgbClr val="FCFCFC"/>
      </a:lt2>
      <a:accent1>
        <a:srgbClr val="F8D35E"/>
      </a:accent1>
      <a:accent2>
        <a:srgbClr val="1B6AA3"/>
      </a:accent2>
      <a:accent3>
        <a:srgbClr val="3FD5BA"/>
      </a:accent3>
      <a:accent4>
        <a:srgbClr val="F47264"/>
      </a:accent4>
      <a:accent5>
        <a:srgbClr val="8F8FBF"/>
      </a:accent5>
      <a:accent6>
        <a:srgbClr val="7CC8EC"/>
      </a:accent6>
      <a:hlink>
        <a:srgbClr val="0000FF"/>
      </a:hlink>
      <a:folHlink>
        <a:srgbClr val="80008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All4Ed_Template_FINAL" id="{58EFB3F9-23B9-A844-9262-F6E86FBA3448}" vid="{F340656A-6630-A04D-BC66-0E643A8A9956}"/>
    </a:ext>
  </a:extLst>
</a:theme>
</file>

<file path=ppt/theme/theme2.xml><?xml version="1.0" encoding="utf-8"?>
<a:theme xmlns:a="http://schemas.openxmlformats.org/drawingml/2006/main" name="1_All4Ed">
  <a:themeElements>
    <a:clrScheme name="Custom 1">
      <a:dk1>
        <a:srgbClr val="000000"/>
      </a:dk1>
      <a:lt1>
        <a:sysClr val="window" lastClr="FFFFFF"/>
      </a:lt1>
      <a:dk2>
        <a:srgbClr val="3F3F3F"/>
      </a:dk2>
      <a:lt2>
        <a:srgbClr val="FCFCFC"/>
      </a:lt2>
      <a:accent1>
        <a:srgbClr val="F8D35E"/>
      </a:accent1>
      <a:accent2>
        <a:srgbClr val="1B6AA3"/>
      </a:accent2>
      <a:accent3>
        <a:srgbClr val="3FD5BA"/>
      </a:accent3>
      <a:accent4>
        <a:srgbClr val="F47264"/>
      </a:accent4>
      <a:accent5>
        <a:srgbClr val="8F8FBF"/>
      </a:accent5>
      <a:accent6>
        <a:srgbClr val="7CC8EC"/>
      </a:accent6>
      <a:hlink>
        <a:srgbClr val="0000FF"/>
      </a:hlink>
      <a:folHlink>
        <a:srgbClr val="80008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ll4Ed_Template_FINAL" id="{58EFB3F9-23B9-A844-9262-F6E86FBA3448}" vid="{F340656A-6630-A04D-BC66-0E643A8A995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4.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7.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10.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16.png"/></Relationships>
</file>

<file path=ppt/webextensions/_rels/webextension5.xml.rels><?xml version="1.0" encoding="UTF-8" standalone="yes"?>
<Relationships xmlns="http://schemas.openxmlformats.org/package/2006/relationships"><Relationship Id="rId1" Type="http://schemas.openxmlformats.org/officeDocument/2006/relationships/image" Target="../media/image37.png"/></Relationships>
</file>

<file path=ppt/webextensions/_rels/webextension6.xml.rels><?xml version="1.0" encoding="UTF-8" standalone="yes"?>
<Relationships xmlns="http://schemas.openxmlformats.org/package/2006/relationships"><Relationship Id="rId1" Type="http://schemas.openxmlformats.org/officeDocument/2006/relationships/image" Target="../media/image40.png"/></Relationships>
</file>

<file path=ppt/webextensions/_rels/webextension7.xml.rels><?xml version="1.0" encoding="UTF-8" standalone="yes"?>
<Relationships xmlns="http://schemas.openxmlformats.org/package/2006/relationships"><Relationship Id="rId1" Type="http://schemas.openxmlformats.org/officeDocument/2006/relationships/image" Target="../media/image41.png"/></Relationships>
</file>

<file path=ppt/webextensions/_rels/webextension8.xml.rels><?xml version="1.0" encoding="UTF-8" standalone="yes"?>
<Relationships xmlns="http://schemas.openxmlformats.org/package/2006/relationships"><Relationship Id="rId1" Type="http://schemas.openxmlformats.org/officeDocument/2006/relationships/image" Target="../media/image43.png"/></Relationships>
</file>

<file path=ppt/webextensions/webextension1.xml><?xml version="1.0" encoding="utf-8"?>
<we:webextension xmlns:we="http://schemas.microsoft.com/office/webextensions/webextension/2010/11" id="{43A53BA8-9FBF-4402-9CB3-225CEE95EEC5}">
  <we:reference id="wa104221182" version="1.2.0.2" store="en-US" storeType="OMEX"/>
  <we:alternateReferences>
    <we:reference id="wa104221182" version="1.2.0.2" store="wa104221182" storeType="OMEX"/>
  </we:alternateReferences>
  <we:properties>
    <we:property name="vid" value="&quot;https://www.youtube.com/watch?v=4XDLwUJBUjY&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3B4CAE20-8213-BD45-81F6-4638FBD1B2D4}">
  <we:reference id="wa104221182" version="1.2.0.2" store="en-US" storeType="OMEX"/>
  <we:alternateReferences>
    <we:reference id="wa104221182" version="1.2.0.2" store="wa104221182" storeType="OMEX"/>
  </we:alternateReferences>
  <we:properties>
    <we:property name="vid" value="&quot;https://youtu.be/JrtDBrPEVkk&quot;"/>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874D8951-5C8C-2C4A-B328-875D850D409C}">
  <we:reference id="wa104221182" version="1.2.0.2" store="en-US" storeType="OMEX"/>
  <we:alternateReferences>
    <we:reference id="WA104221182" version="1.2.0.2" store="WA104221182" storeType="OMEX"/>
  </we:alternateReferences>
  <we:properties>
    <we:property name="vid" value="&quot;https://youtu.be/WoKi-Siiw1c&quot;"/>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3D589DF8-9FAB-EA44-B995-D0C85C7E1634}">
  <we:reference id="wa104221182" version="1.2.0.2" store="en-US" storeType="OMEX"/>
  <we:alternateReferences>
    <we:reference id="wa104221182" version="1.2.0.2" store="wa104221182" storeType="OMEX"/>
  </we:alternateReferences>
  <we:properties>
    <we:property name="vid" value="&quot;https://www.youtube.com/watch?v=G01-dI3JOfc&quot;"/>
  </we:properties>
  <we:bindings/>
  <we:snapshot xmlns:r="http://schemas.openxmlformats.org/officeDocument/2006/relationships" r:embed="rId1"/>
</we:webextension>
</file>

<file path=ppt/webextensions/webextension5.xml><?xml version="1.0" encoding="utf-8"?>
<we:webextension xmlns:we="http://schemas.microsoft.com/office/webextensions/webextension/2010/11" id="{AA3C8FD5-C3F6-5242-8253-4F571AD8F4B4}">
  <we:reference id="wa104221182" version="1.2.0.2" store="en-US" storeType="OMEX"/>
  <we:alternateReferences>
    <we:reference id="wa104221182" version="1.2.0.2" store="wa104221182" storeType="OMEX"/>
  </we:alternateReferences>
  <we:properties>
    <we:property name="vid" value="&quot;https://www.youtube.com/watch?v=e2ZqZ6S6Jok &quot;"/>
  </we:properties>
  <we:bindings/>
  <we:snapshot xmlns:r="http://schemas.openxmlformats.org/officeDocument/2006/relationships" r:embed="rId1"/>
</we:webextension>
</file>

<file path=ppt/webextensions/webextension6.xml><?xml version="1.0" encoding="utf-8"?>
<we:webextension xmlns:we="http://schemas.microsoft.com/office/webextensions/webextension/2010/11" id="{B16C8074-06FD-9242-A351-AC0BA52D22BB}">
  <we:reference id="wa104221182" version="1.2.0.2" store="en-US" storeType="OMEX"/>
  <we:alternateReferences>
    <we:reference id="wa104221182" version="1.2.0.2" store="wa104221182" storeType="OMEX"/>
  </we:alternateReferences>
  <we:properties>
    <we:property name="vid" value="&quot;https://vimeo.com/147869125&quot;"/>
  </we:properties>
  <we:bindings/>
  <we:snapshot xmlns:r="http://schemas.openxmlformats.org/officeDocument/2006/relationships" r:embed="rId1"/>
</we:webextension>
</file>

<file path=ppt/webextensions/webextension7.xml><?xml version="1.0" encoding="utf-8"?>
<we:webextension xmlns:we="http://schemas.microsoft.com/office/webextensions/webextension/2010/11" id="{81210620-D724-7C43-A799-FAFC3576FCC8}">
  <we:reference id="wa104221182" version="1.2.0.2" store="en-US" storeType="OMEX"/>
  <we:alternateReferences>
    <we:reference id="wa104221182" version="1.2.0.2" store="wa104221182" storeType="OMEX"/>
  </we:alternateReferences>
  <we:properties>
    <we:property name="vid" value="&quot;https://www.youtube.com/watch?v=K60rohRF3V4&quot;"/>
  </we:properties>
  <we:bindings/>
  <we:snapshot xmlns:r="http://schemas.openxmlformats.org/officeDocument/2006/relationships" r:embed="rId1"/>
</we:webextension>
</file>

<file path=ppt/webextensions/webextension8.xml><?xml version="1.0" encoding="utf-8"?>
<we:webextension xmlns:we="http://schemas.microsoft.com/office/webextensions/webextension/2010/11" id="{6D576CA3-11C7-4831-85E3-B5DDBD27128F}">
  <we:reference id="wa104221182" version="1.2.0.2" store="en-US" storeType="OMEX"/>
  <we:alternateReferences>
    <we:reference id="wa104221182" version="1.2.0.2" store="wa104221182" storeType="OMEX"/>
  </we:alternateReferences>
  <we:properties>
    <we:property name="vid" value="&quot;https://www.youtube.com/watch?v=RLMoAg-iYz0&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c328d915-e6f8-47f5-bb08-6bf4e151d206">KUTVPU5XFVF2-2-5568</_dlc_DocId>
    <_dlc_DocIdUrl xmlns="c328d915-e6f8-47f5-bb08-6bf4e151d206">
      <Url>https://all4ed.sharepoint.com/sites/StaffCollab/_layouts/15/DocIdRedir.aspx?ID=KUTVPU5XFVF2-2-5568</Url>
      <Description>KUTVPU5XFVF2-2-5568</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PowerPoint Document" ma:contentTypeID="0x01010050F84D809BADFC44A3BDAD9A0A75A31D0000DD94E0D5007C45B9DFBB13F2CB00ED" ma:contentTypeVersion="1" ma:contentTypeDescription="New PowerPoint slide deck" ma:contentTypeScope="" ma:versionID="01ba43d06b10d64c3aa7ab213e8e6d07">
  <xsd:schema xmlns:xsd="http://www.w3.org/2001/XMLSchema" xmlns:xs="http://www.w3.org/2001/XMLSchema" xmlns:p="http://schemas.microsoft.com/office/2006/metadata/properties" xmlns:ns2="c328d915-e6f8-47f5-bb08-6bf4e151d206" targetNamespace="http://schemas.microsoft.com/office/2006/metadata/properties" ma:root="true" ma:fieldsID="0ec79d87045797dc9bcc952a9aad94c0" ns2:_="">
    <xsd:import namespace="c328d915-e6f8-47f5-bb08-6bf4e151d206"/>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28d915-e6f8-47f5-bb08-6bf4e151d20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C7ED98-49B7-4CC5-A976-C71480C40AE2}">
  <ds:schemaRefs>
    <ds:schemaRef ds:uri="http://schemas.microsoft.com/office/2006/metadata/properties"/>
    <ds:schemaRef ds:uri="http://www.w3.org/XML/1998/namespace"/>
    <ds:schemaRef ds:uri="http://purl.org/dc/dcmitype/"/>
    <ds:schemaRef ds:uri="http://purl.org/dc/terms/"/>
    <ds:schemaRef ds:uri="http://schemas.microsoft.com/office/2006/documentManagement/types"/>
    <ds:schemaRef ds:uri="http://purl.org/dc/elements/1.1/"/>
    <ds:schemaRef ds:uri="c328d915-e6f8-47f5-bb08-6bf4e151d206"/>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BA44842F-F8F7-4633-A90D-576D9899AE11}">
  <ds:schemaRefs>
    <ds:schemaRef ds:uri="http://schemas.microsoft.com/sharepoint/events"/>
  </ds:schemaRefs>
</ds:datastoreItem>
</file>

<file path=customXml/itemProps3.xml><?xml version="1.0" encoding="utf-8"?>
<ds:datastoreItem xmlns:ds="http://schemas.openxmlformats.org/officeDocument/2006/customXml" ds:itemID="{EDBE17FC-74A8-4C76-8CC0-A7C2F6F2FE96}">
  <ds:schemaRefs>
    <ds:schemaRef ds:uri="http://schemas.microsoft.com/sharepoint/v3/contenttype/forms"/>
  </ds:schemaRefs>
</ds:datastoreItem>
</file>

<file path=customXml/itemProps4.xml><?xml version="1.0" encoding="utf-8"?>
<ds:datastoreItem xmlns:ds="http://schemas.openxmlformats.org/officeDocument/2006/customXml" ds:itemID="{83667C16-31FB-4853-9F84-8A2723AD6C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28d915-e6f8-47f5-bb08-6bf4e151d2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TM04033927[[fn=Main Event]]</Template>
  <TotalTime>11078</TotalTime>
  <Words>6523</Words>
  <Application>Microsoft Macintosh PowerPoint</Application>
  <PresentationFormat>Widescreen</PresentationFormat>
  <Paragraphs>748</Paragraphs>
  <Slides>105</Slides>
  <Notes>55</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105</vt:i4>
      </vt:variant>
    </vt:vector>
  </HeadingPairs>
  <TitlesOfParts>
    <vt:vector size="114" baseType="lpstr">
      <vt:lpstr>Arial Rounded MT Bold</vt:lpstr>
      <vt:lpstr>Avenir Light</vt:lpstr>
      <vt:lpstr>Calibri</vt:lpstr>
      <vt:lpstr>Century Gothic</vt:lpstr>
      <vt:lpstr>Open Sans</vt:lpstr>
      <vt:lpstr>Symbol</vt:lpstr>
      <vt:lpstr>Arial</vt:lpstr>
      <vt:lpstr>All4Ed</vt:lpstr>
      <vt:lpstr>1_All4Ed</vt:lpstr>
      <vt:lpstr>PowerPoint Presentation</vt:lpstr>
      <vt:lpstr>The Movement So Far …</vt:lpstr>
      <vt:lpstr>Overview</vt:lpstr>
      <vt:lpstr>Overview</vt:lpstr>
      <vt:lpstr>What Are Next-Generation High Schools?</vt:lpstr>
      <vt:lpstr>PowerPoint Presentation</vt:lpstr>
      <vt:lpstr>What Is Deeper Learning and Why Does It Matter?</vt:lpstr>
      <vt:lpstr>What Is Deeper Learning?</vt:lpstr>
      <vt:lpstr>Why Does It Matter?</vt:lpstr>
      <vt:lpstr>We live in a global economy and we must provide deeper learning experiences for  all students.</vt:lpstr>
      <vt:lpstr>Deeper Learning Challenge and Opportunity</vt:lpstr>
      <vt:lpstr>PowerPoint Presentation</vt:lpstr>
      <vt:lpstr>Percentage Distribution of Students Enrolled in Public Elementary and Secondary Schools, by Race/Ethnicity:  Fall 2003, Fall 2013, and Fall 2025</vt:lpstr>
      <vt:lpstr>Equity and Innovation:  A National Imperative </vt:lpstr>
      <vt:lpstr>High School Graduation Rates  Continue to Improve in Most States</vt:lpstr>
      <vt:lpstr>PowerPoint Presentation</vt:lpstr>
      <vt:lpstr>PowerPoint Presentation</vt:lpstr>
      <vt:lpstr>Nationally, if 90% of the seniors in the Class of 2013 had graduated from high school on time, the nation’s high schools would have produced about 610,000 additional graduates. These additional graduates would have likely produced the following:</vt:lpstr>
      <vt:lpstr>Reflect on Your School(s)</vt:lpstr>
      <vt:lpstr>U.S. high school graduates equal to  other countries’ high school dropouts …</vt:lpstr>
      <vt:lpstr>Survey of Student Engagement</vt:lpstr>
      <vt:lpstr>Survey of Student Engagement</vt:lpstr>
      <vt:lpstr>Rethinking High Schools Across the Nation</vt:lpstr>
      <vt:lpstr>Deeper learning outcomes are correlated to the knowledge, skills, and abilities that employers are seeking today.</vt:lpstr>
      <vt:lpstr>PowerPoint Presentation</vt:lpstr>
      <vt:lpstr>Deeper Learning:  Changing Lives and the Economy</vt:lpstr>
      <vt:lpstr>Deeper Learning:  Changing Lives and the Economy</vt:lpstr>
      <vt:lpstr>PowerPoint Presentation</vt:lpstr>
      <vt:lpstr>Median Annual Earnings of Full-time, Year-round Workers Ages 25–34, by Educational Attainment: 2014</vt:lpstr>
      <vt:lpstr>PowerPoint Presentation</vt:lpstr>
      <vt:lpstr>PowerPoint Presentation</vt:lpstr>
      <vt:lpstr>PowerPoint Presentation</vt:lpstr>
      <vt:lpstr>PowerPoint Presentation</vt:lpstr>
      <vt:lpstr>Research on Deeper Learning</vt:lpstr>
      <vt:lpstr>Research on Deeper Learning</vt:lpstr>
      <vt:lpstr>Research on Deeper Learning</vt:lpstr>
      <vt:lpstr>Research on Deeper Learning</vt:lpstr>
      <vt:lpstr>Key Strategies in Deeper Learning Schools</vt:lpstr>
      <vt:lpstr>Research to Action</vt:lpstr>
      <vt:lpstr>What Does ESSA Say?: Opportunities to Expand  Deeper Learning</vt:lpstr>
      <vt:lpstr>ESSA Opportunities:  Implementing Deeper Learning</vt:lpstr>
      <vt:lpstr>Accountability for Deeper Learning</vt:lpstr>
      <vt:lpstr>PowerPoint Presentation</vt:lpstr>
      <vt:lpstr>Assessing for Deeper Learning</vt:lpstr>
      <vt:lpstr>PowerPoint Presentation</vt:lpstr>
      <vt:lpstr>How May Federal Funds Be Used? </vt:lpstr>
      <vt:lpstr>PowerPoint Presentation</vt:lpstr>
      <vt:lpstr>Deeper Learning:  Information for Educators</vt:lpstr>
      <vt:lpstr>What can leaders do to change the trajectory of high school students, particularly those traditionally underserved? </vt:lpstr>
      <vt:lpstr>CORE Districts (CA) Prioritize  Deeper Learning: Related Competencies</vt:lpstr>
      <vt:lpstr>Deeper Learning Competencies</vt:lpstr>
      <vt:lpstr>PowerPoint Presentation</vt:lpstr>
      <vt:lpstr>PowerPoint Presentation</vt:lpstr>
      <vt:lpstr>What Does It Mean to Think Critically and Solve Complex Problems?</vt:lpstr>
      <vt:lpstr>What Does It Mean to Think Critically and Solve Complex Problems?</vt:lpstr>
      <vt:lpstr>What Does It Mean to Work Collaboratively?</vt:lpstr>
      <vt:lpstr>What Does It Mean to Work Collaboratively?</vt:lpstr>
      <vt:lpstr>What Does It Mean to Learn How to Learn?</vt:lpstr>
      <vt:lpstr>What Does It Mean to Learn How to Learn?</vt:lpstr>
      <vt:lpstr>What Does it Mean to  Develop Academic Mindsets?</vt:lpstr>
      <vt:lpstr>Gathering Information on Deeper Learning</vt:lpstr>
      <vt:lpstr>Gathering Information on Deeper Learning</vt:lpstr>
      <vt:lpstr>Gathering Information on Deeper Learning</vt:lpstr>
      <vt:lpstr>Deeper Learning in Action:  Impact Academy</vt:lpstr>
      <vt:lpstr>Reflections on Impact Academy Video</vt:lpstr>
      <vt:lpstr>Moving from Grass “Tops” to Grass “Roots”: Policies, Procedures, and Practices</vt:lpstr>
      <vt:lpstr>Students at the Forefront</vt:lpstr>
      <vt:lpstr>Students at the Forefront</vt:lpstr>
      <vt:lpstr>Policy Elements of Effective Deeper Learning Implementation </vt:lpstr>
      <vt:lpstr>What Do Leaders Need to Consider?</vt:lpstr>
      <vt:lpstr>Making Deeper Learning Possible:  The Funding Challenge</vt:lpstr>
      <vt:lpstr>Proficiency-Based Graduation: Vermont</vt:lpstr>
      <vt:lpstr>Proficiency-Based  Diploma Standards: Maine</vt:lpstr>
      <vt:lpstr>Districts of Innovation: Kentucky</vt:lpstr>
      <vt:lpstr>Deeper Learning Is Not New</vt:lpstr>
      <vt:lpstr>Examples of Procedures for Deeper Learning</vt:lpstr>
      <vt:lpstr>Examples of Practices for Deeper Learning</vt:lpstr>
      <vt:lpstr>Deeper Learning in Action: EL Education</vt:lpstr>
      <vt:lpstr>Deeper Learning in Action: Big Picture Learning</vt:lpstr>
      <vt:lpstr>Consider Your Policies,  Procedures, and Practices</vt:lpstr>
      <vt:lpstr>Research and Resources</vt:lpstr>
      <vt:lpstr>Research and Resources </vt:lpstr>
      <vt:lpstr>Research and Resources </vt:lpstr>
      <vt:lpstr>PowerPoint Presentation</vt:lpstr>
      <vt:lpstr>Research and Resources </vt:lpstr>
      <vt:lpstr>Research and Resources </vt:lpstr>
      <vt:lpstr>Research and Resources </vt:lpstr>
      <vt:lpstr>Research and Resources </vt:lpstr>
      <vt:lpstr>Research and Resources </vt:lpstr>
      <vt:lpstr>Research and Resources </vt:lpstr>
      <vt:lpstr>Deeper Learning Network</vt:lpstr>
      <vt:lpstr>Deeper Learning Network</vt:lpstr>
      <vt:lpstr>Planning and Implementation Tools</vt:lpstr>
      <vt:lpstr>Define Your Theory of Action</vt:lpstr>
      <vt:lpstr>Define Your Approach</vt:lpstr>
      <vt:lpstr>Data Collection on Your Approach</vt:lpstr>
      <vt:lpstr>Data Collection Tool</vt:lpstr>
      <vt:lpstr>Listen to San Antonio (TX)  Councilmember Rey Saldaña</vt:lpstr>
      <vt:lpstr>Reflections: Rey Saldaña Video</vt:lpstr>
      <vt:lpstr>General Reflections</vt:lpstr>
      <vt:lpstr>Policies, Procedures, and Practices</vt:lpstr>
      <vt:lpstr>Supporting Educators</vt:lpstr>
      <vt:lpstr>Evaluating Success:  Questions to Consider</vt:lpstr>
      <vt:lpstr>PowerPoint Presentation</vt:lpstr>
      <vt:lpstr>Thank You!</vt:lpstr>
    </vt:vector>
  </TitlesOfParts>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Next Generation High Schools</dc:title>
  <dc:creator>Stephanie Wood-Garnett</dc:creator>
  <cp:lastModifiedBy>Microsoft Office User</cp:lastModifiedBy>
  <cp:revision>485</cp:revision>
  <dcterms:created xsi:type="dcterms:W3CDTF">2016-08-02T16:09:42Z</dcterms:created>
  <dcterms:modified xsi:type="dcterms:W3CDTF">2016-11-17T14:49:30Z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0x01010050F84D809BADFC44A3BDAD9A0A75A31D0000DD94E0D5007C45B9DFBB13F2CB00ED</vt:lpwstr>
  </property>
  <property fmtid="{D5CDD505-2E9C-101B-9397-08002B2CF9AE}" pid="3" name="_dlc_DocIdItemGuid">
    <vt:lpwstr>a7f2aff0-2441-4a8f-bdb9-d1de0ec7d534</vt:lpwstr>
  </property>
  <property fmtid="{D5CDD505-2E9C-101B-9397-08002B2CF9AE}" pid="4" name="SharedWithUsers">
    <vt:lpwstr>135;#Winsome Waite;#128;#Staff Calendar;#52;#Stephanie Wood-Garnett</vt:lpwstr>
  </property>
</Properties>
</file>